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1"/>
  </p:sldMasterIdLst>
  <p:notesMasterIdLst>
    <p:notesMasterId r:id="rId17"/>
  </p:notesMasterIdLst>
  <p:handoutMasterIdLst>
    <p:handoutMasterId r:id="rId18"/>
  </p:handoutMasterIdLst>
  <p:sldIdLst>
    <p:sldId id="373" r:id="rId2"/>
    <p:sldId id="391" r:id="rId3"/>
    <p:sldId id="385" r:id="rId4"/>
    <p:sldId id="393" r:id="rId5"/>
    <p:sldId id="401" r:id="rId6"/>
    <p:sldId id="405" r:id="rId7"/>
    <p:sldId id="408" r:id="rId8"/>
    <p:sldId id="406" r:id="rId9"/>
    <p:sldId id="409" r:id="rId10"/>
    <p:sldId id="410" r:id="rId11"/>
    <p:sldId id="412" r:id="rId12"/>
    <p:sldId id="407" r:id="rId13"/>
    <p:sldId id="400" r:id="rId14"/>
    <p:sldId id="404" r:id="rId15"/>
    <p:sldId id="39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9966"/>
    <a:srgbClr val="FFFF66"/>
    <a:srgbClr val="00FF00"/>
    <a:srgbClr val="006600"/>
    <a:srgbClr val="0000CC"/>
    <a:srgbClr val="FFFF99"/>
    <a:srgbClr val="C43640"/>
    <a:srgbClr val="FF9933"/>
    <a:srgbClr val="6C1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61" autoAdjust="0"/>
    <p:restoredTop sz="94504" autoAdjust="0"/>
  </p:normalViewPr>
  <p:slideViewPr>
    <p:cSldViewPr snapToGrid="0" snapToObjects="1">
      <p:cViewPr varScale="1">
        <p:scale>
          <a:sx n="94" d="100"/>
          <a:sy n="94" d="100"/>
        </p:scale>
        <p:origin x="14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Towards a Flexible and Energy Adaptive Datacenter Infrastructure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8C0FF-E3E4-4399-94BF-153234CB6D5E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49419-C0BC-4C57-9CDA-E975FB684D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9934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Towards a Flexible and Energy Adaptive Datacenter Infrastructure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C113A-1B79-46E7-884E-6273C9963BD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AF856-1BD8-4605-A548-C6E5895E0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4785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Towards a Flexible and Energy Adaptive Datacenter Infrastructure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24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Towards a Flexible and Energy Adaptive Datacenter Infrastructure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42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Towards a Flexible and Energy Adaptive Datacenter Infrastructure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pPr>
              <a:defRPr/>
            </a:pPr>
            <a:fld id="{AA8BEDF1-4DCB-434F-8059-1F7280F990DF}" type="datetime1">
              <a:rPr lang="en-US" smtClean="0"/>
              <a:t>8/4/2014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pPr>
              <a:defRPr/>
            </a:pPr>
            <a:r>
              <a:rPr lang="fr-CA" smtClean="0"/>
              <a:t>ICCCN 2014 Panel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pPr>
              <a:defRPr/>
            </a:pPr>
            <a:fld id="{C49FD1DD-C2A2-44AB-ADB7-B4995B2EC0CC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092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0" y="247113"/>
            <a:ext cx="8514608" cy="11556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496291"/>
            <a:ext cx="8514608" cy="4956464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5340" y="6577444"/>
            <a:ext cx="1567989" cy="188479"/>
          </a:xfrm>
        </p:spPr>
        <p:txBody>
          <a:bodyPr/>
          <a:lstStyle/>
          <a:p>
            <a:fld id="{04F45369-B09E-441B-A65F-6C2991145F11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0010" y="6577444"/>
            <a:ext cx="5367647" cy="188479"/>
          </a:xfrm>
        </p:spPr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7713" y="6577444"/>
            <a:ext cx="1140032" cy="188479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0010" y="247113"/>
            <a:ext cx="8514608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010" y="1650671"/>
            <a:ext cx="8514608" cy="4702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25340" y="6449062"/>
            <a:ext cx="1567989" cy="3168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DBE9AF-9039-4AD3-BF87-3007885B315A}" type="datetime1">
              <a:rPr lang="en-US" smtClean="0"/>
              <a:t>8/4/2014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010" y="6449062"/>
            <a:ext cx="5367647" cy="31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CA" smtClean="0"/>
              <a:t>ICCCN 2014 Panel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4586" y="6493636"/>
            <a:ext cx="1140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9FD1DD-C2A2-44AB-ADB7-B4995B2EC0CC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808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3" r:id="rId1"/>
    <p:sldLayoutId id="2147484074" r:id="rId2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4641" y="519415"/>
            <a:ext cx="8463435" cy="804634"/>
          </a:xfrm>
        </p:spPr>
        <p:txBody>
          <a:bodyPr>
            <a:noAutofit/>
          </a:bodyPr>
          <a:lstStyle/>
          <a:p>
            <a:pPr algn="ctr"/>
            <a:r>
              <a:rPr lang="en-US" sz="3600" smtClean="0"/>
              <a:t>ICCCN 2014 Panel #1</a:t>
            </a:r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1671595" y="3170966"/>
            <a:ext cx="554745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Moderated by:</a:t>
            </a:r>
          </a:p>
          <a:p>
            <a:pPr algn="ctr"/>
            <a:r>
              <a:rPr lang="en-US" sz="2800" b="1" smtClean="0">
                <a:solidFill>
                  <a:srgbClr val="00FF00"/>
                </a:solidFill>
              </a:rPr>
              <a:t>Krishna Kant, Temple University</a:t>
            </a:r>
          </a:p>
          <a:p>
            <a:pPr algn="ctr"/>
            <a:r>
              <a:rPr lang="en-US" sz="2400" smtClean="0">
                <a:solidFill>
                  <a:srgbClr val="00FF00"/>
                </a:solidFill>
              </a:rPr>
              <a:t>kkant@temple.edu</a:t>
            </a:r>
            <a:endParaRPr lang="en-US" sz="2400">
              <a:solidFill>
                <a:srgbClr val="00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334" y="6035547"/>
            <a:ext cx="2951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August </a:t>
            </a:r>
            <a:r>
              <a:rPr lang="en-US" sz="2000" b="1" smtClean="0"/>
              <a:t>4, 13:30 </a:t>
            </a:r>
            <a:r>
              <a:rPr lang="en-US" sz="2000" b="1"/>
              <a:t>- 15:00</a:t>
            </a: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992756" y="1446462"/>
            <a:ext cx="7392318" cy="1582717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 baseline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600" smtClean="0">
                <a:solidFill>
                  <a:srgbClr val="00FF00"/>
                </a:solidFill>
              </a:rPr>
              <a:t>Cyber-Physical Clouds – Risks and Opportunities</a:t>
            </a:r>
            <a:endParaRPr lang="en-US" sz="1600">
              <a:solidFill>
                <a:srgbClr val="00FF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9D83-8119-4084-BA20-E69FEC20B9DF}" type="datetime1">
              <a:rPr lang="en-US" smtClean="0"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https://encrypted-tbn3.gstatic.com/images?q=tbn:ANd9GcTK72D9fgjDfpGe5V2oWWv36OpvfZcfXZ0P_DWOtzMW7QVLmF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81" y="405740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TUUuhXzWwuZcSFLxx68XaVKflk3ldWCdu_Rc4o8LW8rgZEgC4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321" y="4057402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5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questions: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496291"/>
            <a:ext cx="8514608" cy="204954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Where </a:t>
            </a:r>
            <a:r>
              <a:rPr lang="en-US" sz="2800" dirty="0"/>
              <a:t>should the </a:t>
            </a:r>
            <a:r>
              <a:rPr lang="en-US" sz="2800" dirty="0" smtClean="0"/>
              <a:t>boundary lie?</a:t>
            </a:r>
          </a:p>
          <a:p>
            <a:pPr lvl="1"/>
            <a:r>
              <a:rPr lang="en-US" sz="2400" dirty="0" smtClean="0"/>
              <a:t>How do app. characteristics play into this?</a:t>
            </a:r>
          </a:p>
          <a:p>
            <a:pPr lvl="1"/>
            <a:r>
              <a:rPr lang="en-US" sz="2400" dirty="0" smtClean="0"/>
              <a:t>Could </a:t>
            </a:r>
            <a:r>
              <a:rPr lang="en-US" sz="2400" dirty="0"/>
              <a:t>the </a:t>
            </a:r>
            <a:r>
              <a:rPr lang="en-US" sz="2400" dirty="0" smtClean="0"/>
              <a:t>partitioning be </a:t>
            </a:r>
            <a:r>
              <a:rPr lang="en-US" sz="2400" dirty="0"/>
              <a:t>situation aware </a:t>
            </a:r>
            <a:r>
              <a:rPr lang="en-US" sz="2400" dirty="0" smtClean="0"/>
              <a:t>(e.g., dynamically changing)?</a:t>
            </a:r>
          </a:p>
          <a:p>
            <a:pPr lvl="1"/>
            <a:r>
              <a:rPr lang="en-US" sz="2400" dirty="0" smtClean="0"/>
              <a:t>Where </a:t>
            </a:r>
            <a:r>
              <a:rPr lang="en-US" sz="2400" dirty="0"/>
              <a:t>do you make the determination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AABF-C8EA-4AE3-85A7-DA26273A41C6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57045" y="3813051"/>
            <a:ext cx="2842753" cy="2773679"/>
            <a:chOff x="3826432" y="2906570"/>
            <a:chExt cx="3674046" cy="3390980"/>
          </a:xfrm>
        </p:grpSpPr>
        <p:sp>
          <p:nvSpPr>
            <p:cNvPr id="8" name="Pie 7"/>
            <p:cNvSpPr/>
            <p:nvPr/>
          </p:nvSpPr>
          <p:spPr>
            <a:xfrm>
              <a:off x="3826433" y="2906570"/>
              <a:ext cx="3666895" cy="3379930"/>
            </a:xfrm>
            <a:prstGeom prst="pie">
              <a:avLst>
                <a:gd name="adj1" fmla="val 0"/>
                <a:gd name="adj2" fmla="val 7506721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9" name="Pie 8"/>
            <p:cNvSpPr/>
            <p:nvPr/>
          </p:nvSpPr>
          <p:spPr>
            <a:xfrm>
              <a:off x="3826433" y="2906570"/>
              <a:ext cx="3666895" cy="3379930"/>
            </a:xfrm>
            <a:prstGeom prst="pie">
              <a:avLst>
                <a:gd name="adj1" fmla="val 7476872"/>
                <a:gd name="adj2" fmla="val 10762319"/>
              </a:avLst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0" name="Pie 9"/>
            <p:cNvSpPr/>
            <p:nvPr/>
          </p:nvSpPr>
          <p:spPr>
            <a:xfrm>
              <a:off x="3826433" y="2906570"/>
              <a:ext cx="3666895" cy="3379930"/>
            </a:xfrm>
            <a:prstGeom prst="pie">
              <a:avLst>
                <a:gd name="adj1" fmla="val 13714019"/>
                <a:gd name="adj2" fmla="val 18618208"/>
              </a:avLst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40190" y="5266742"/>
              <a:ext cx="1559296" cy="3232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Physical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77321" y="4712518"/>
              <a:ext cx="1559296" cy="538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Sensor data processing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56440" y="3144261"/>
              <a:ext cx="1163399" cy="790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Low </a:t>
              </a:r>
              <a:r>
                <a:rPr lang="en-US" sz="1200" b="1" dirty="0" err="1" smtClean="0">
                  <a:solidFill>
                    <a:schemeClr val="bg1"/>
                  </a:solidFill>
                </a:rPr>
                <a:t>freq</a:t>
              </a:r>
              <a:r>
                <a:rPr lang="en-US" sz="1200" b="1" dirty="0" smtClean="0">
                  <a:solidFill>
                    <a:schemeClr val="bg1"/>
                  </a:solidFill>
                </a:rPr>
                <a:t> analytics &amp; control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Pie 13"/>
            <p:cNvSpPr/>
            <p:nvPr/>
          </p:nvSpPr>
          <p:spPr>
            <a:xfrm>
              <a:off x="3826432" y="2906570"/>
              <a:ext cx="3666895" cy="3379930"/>
            </a:xfrm>
            <a:prstGeom prst="pie">
              <a:avLst>
                <a:gd name="adj1" fmla="val 10793485"/>
                <a:gd name="adj2" fmla="val 13701988"/>
              </a:avLst>
            </a:prstGeom>
            <a:solidFill>
              <a:srgbClr val="FF99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80896" y="3930917"/>
              <a:ext cx="1559296" cy="538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Real-time analytics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Pie 15"/>
            <p:cNvSpPr/>
            <p:nvPr/>
          </p:nvSpPr>
          <p:spPr>
            <a:xfrm>
              <a:off x="3833583" y="2917620"/>
              <a:ext cx="3666895" cy="3379930"/>
            </a:xfrm>
            <a:prstGeom prst="pie">
              <a:avLst>
                <a:gd name="adj1" fmla="val 18437235"/>
                <a:gd name="adj2" fmla="val 26756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19838" y="3892685"/>
              <a:ext cx="1080227" cy="554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Statistics &amp; </a:t>
              </a:r>
              <a:r>
                <a:rPr lang="en-US" sz="1200" b="1" dirty="0" err="1" smtClean="0">
                  <a:solidFill>
                    <a:schemeClr val="bg1"/>
                  </a:solidFill>
                </a:rPr>
                <a:t>mgmt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Cloud 17"/>
          <p:cNvSpPr/>
          <p:nvPr/>
        </p:nvSpPr>
        <p:spPr>
          <a:xfrm rot="2134429">
            <a:off x="1929491" y="3769464"/>
            <a:ext cx="2077656" cy="1371289"/>
          </a:xfrm>
          <a:prstGeom prst="cloud">
            <a:avLst/>
          </a:prstGeom>
          <a:solidFill>
            <a:schemeClr val="tx1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9" name="Group 18"/>
          <p:cNvGrpSpPr/>
          <p:nvPr/>
        </p:nvGrpSpPr>
        <p:grpSpPr>
          <a:xfrm>
            <a:off x="5095936" y="3791249"/>
            <a:ext cx="2842753" cy="2773679"/>
            <a:chOff x="3826432" y="2906570"/>
            <a:chExt cx="3674046" cy="3390980"/>
          </a:xfrm>
        </p:grpSpPr>
        <p:sp>
          <p:nvSpPr>
            <p:cNvPr id="20" name="Pie 19"/>
            <p:cNvSpPr/>
            <p:nvPr/>
          </p:nvSpPr>
          <p:spPr>
            <a:xfrm>
              <a:off x="3826433" y="2906570"/>
              <a:ext cx="3666895" cy="3379930"/>
            </a:xfrm>
            <a:prstGeom prst="pie">
              <a:avLst>
                <a:gd name="adj1" fmla="val 0"/>
                <a:gd name="adj2" fmla="val 7506721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1" name="Pie 20"/>
            <p:cNvSpPr/>
            <p:nvPr/>
          </p:nvSpPr>
          <p:spPr>
            <a:xfrm>
              <a:off x="3826433" y="2906570"/>
              <a:ext cx="3666895" cy="3379930"/>
            </a:xfrm>
            <a:prstGeom prst="pie">
              <a:avLst>
                <a:gd name="adj1" fmla="val 7476872"/>
                <a:gd name="adj2" fmla="val 10762319"/>
              </a:avLst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2" name="Pie 21"/>
            <p:cNvSpPr/>
            <p:nvPr/>
          </p:nvSpPr>
          <p:spPr>
            <a:xfrm>
              <a:off x="3826433" y="2906570"/>
              <a:ext cx="3666895" cy="3379930"/>
            </a:xfrm>
            <a:prstGeom prst="pie">
              <a:avLst>
                <a:gd name="adj1" fmla="val 13714019"/>
                <a:gd name="adj2" fmla="val 18618208"/>
              </a:avLst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40190" y="5266742"/>
              <a:ext cx="1559296" cy="3232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Physical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77321" y="4712518"/>
              <a:ext cx="1559296" cy="538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Sensor data processing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56440" y="3144261"/>
              <a:ext cx="1163399" cy="790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Low </a:t>
              </a:r>
              <a:r>
                <a:rPr lang="en-US" sz="1200" b="1" dirty="0" err="1" smtClean="0">
                  <a:solidFill>
                    <a:schemeClr val="bg1"/>
                  </a:solidFill>
                </a:rPr>
                <a:t>freq</a:t>
              </a:r>
              <a:r>
                <a:rPr lang="en-US" sz="1200" b="1" dirty="0" smtClean="0">
                  <a:solidFill>
                    <a:schemeClr val="bg1"/>
                  </a:solidFill>
                </a:rPr>
                <a:t> analytics &amp; control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Pie 25"/>
            <p:cNvSpPr/>
            <p:nvPr/>
          </p:nvSpPr>
          <p:spPr>
            <a:xfrm>
              <a:off x="3826432" y="2906570"/>
              <a:ext cx="3666895" cy="3379930"/>
            </a:xfrm>
            <a:prstGeom prst="pie">
              <a:avLst>
                <a:gd name="adj1" fmla="val 10793485"/>
                <a:gd name="adj2" fmla="val 13701988"/>
              </a:avLst>
            </a:prstGeom>
            <a:solidFill>
              <a:srgbClr val="FF99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0896" y="3930917"/>
              <a:ext cx="1559296" cy="5387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Real-time analytics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Pie 27"/>
            <p:cNvSpPr/>
            <p:nvPr/>
          </p:nvSpPr>
          <p:spPr>
            <a:xfrm>
              <a:off x="3833583" y="2917620"/>
              <a:ext cx="3666895" cy="3379930"/>
            </a:xfrm>
            <a:prstGeom prst="pie">
              <a:avLst>
                <a:gd name="adj1" fmla="val 18437235"/>
                <a:gd name="adj2" fmla="val 26756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19838" y="3892685"/>
              <a:ext cx="1080227" cy="554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Statistics &amp; </a:t>
              </a:r>
              <a:r>
                <a:rPr lang="en-US" sz="1200" b="1" dirty="0" err="1" smtClean="0">
                  <a:solidFill>
                    <a:schemeClr val="bg1"/>
                  </a:solidFill>
                </a:rPr>
                <a:t>mgmt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Cloud 29"/>
          <p:cNvSpPr/>
          <p:nvPr/>
        </p:nvSpPr>
        <p:spPr>
          <a:xfrm rot="10979772">
            <a:off x="5082222" y="3771726"/>
            <a:ext cx="2865918" cy="1475319"/>
          </a:xfrm>
          <a:prstGeom prst="cloud">
            <a:avLst/>
          </a:prstGeom>
          <a:solidFill>
            <a:schemeClr val="tx1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5754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questions: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496291"/>
            <a:ext cx="8514608" cy="2660073"/>
          </a:xfrm>
        </p:spPr>
        <p:txBody>
          <a:bodyPr>
            <a:normAutofit/>
          </a:bodyPr>
          <a:lstStyle/>
          <a:p>
            <a:r>
              <a:rPr lang="en-US" sz="2800" dirty="0"/>
              <a:t>Why and how?</a:t>
            </a:r>
          </a:p>
          <a:p>
            <a:pPr lvl="1"/>
            <a:r>
              <a:rPr lang="en-US" sz="2400" dirty="0"/>
              <a:t>Does offloading enhance capabilities, performance, and robustness of CPS?</a:t>
            </a:r>
          </a:p>
          <a:p>
            <a:pPr lvl="1"/>
            <a:r>
              <a:rPr lang="en-US" sz="2400" dirty="0"/>
              <a:t>What are the security risks and can they be managed?</a:t>
            </a:r>
          </a:p>
          <a:p>
            <a:pPr lvl="1"/>
            <a:r>
              <a:rPr lang="en-US" sz="2400" dirty="0"/>
              <a:t>How do you manage impact of additional delays on SCADA performance?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DF5F-8C3B-4E79-B88C-14C53CCC34F4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164" y="4229001"/>
            <a:ext cx="4139276" cy="225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questions: cloudy cps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To outsource or not?</a:t>
            </a:r>
          </a:p>
          <a:p>
            <a:pPr lvl="1"/>
            <a:r>
              <a:rPr lang="en-US" sz="2400" dirty="0" smtClean="0"/>
              <a:t>Private Cloud: Does it make sense?</a:t>
            </a:r>
          </a:p>
          <a:p>
            <a:pPr lvl="1"/>
            <a:r>
              <a:rPr lang="en-US" sz="2400" dirty="0" smtClean="0"/>
              <a:t>Public (or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party) clouds: </a:t>
            </a:r>
          </a:p>
          <a:p>
            <a:pPr lvl="2"/>
            <a:r>
              <a:rPr lang="en-US" sz="2000" dirty="0" smtClean="0"/>
              <a:t>Usual issues of trust and risk of targeted attacks.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Virtualization </a:t>
            </a:r>
            <a:r>
              <a:rPr lang="en-US" sz="2800" dirty="0"/>
              <a:t>of sensors and </a:t>
            </a:r>
            <a:r>
              <a:rPr lang="en-US" sz="2800" dirty="0" smtClean="0"/>
              <a:t>actuators</a:t>
            </a:r>
          </a:p>
          <a:p>
            <a:pPr lvl="1"/>
            <a:r>
              <a:rPr lang="en-US" sz="2400" dirty="0" smtClean="0"/>
              <a:t>Sensors and actuators as a service</a:t>
            </a:r>
          </a:p>
          <a:p>
            <a:pPr lvl="1"/>
            <a:r>
              <a:rPr lang="en-US" sz="2400" dirty="0" smtClean="0"/>
              <a:t>What are the compelling use cases?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Agile </a:t>
            </a:r>
            <a:r>
              <a:rPr lang="en-US" sz="2800" dirty="0"/>
              <a:t>resource shifting and </a:t>
            </a:r>
            <a:r>
              <a:rPr lang="en-US" sz="2800" dirty="0" smtClean="0"/>
              <a:t>sharing</a:t>
            </a:r>
          </a:p>
          <a:p>
            <a:pPr marL="685800" lvl="2">
              <a:spcBef>
                <a:spcPts val="1000"/>
              </a:spcBef>
            </a:pPr>
            <a:r>
              <a:rPr lang="en-US" dirty="0"/>
              <a:t>Can they support </a:t>
            </a:r>
            <a:r>
              <a:rPr lang="en-US" dirty="0" err="1"/>
              <a:t>QoS</a:t>
            </a:r>
            <a:r>
              <a:rPr lang="en-US" dirty="0"/>
              <a:t> needs of multiple </a:t>
            </a:r>
            <a:r>
              <a:rPr lang="en-US" dirty="0" smtClean="0"/>
              <a:t>apps?</a:t>
            </a:r>
            <a:endParaRPr lang="en-US" dirty="0"/>
          </a:p>
          <a:p>
            <a:pPr lvl="1"/>
            <a:r>
              <a:rPr lang="en-US" sz="2400" dirty="0" smtClean="0"/>
              <a:t>Differentiated services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D500-B9A0-46EC-AB14-860529C03F30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to Panelists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</a:pPr>
            <a:r>
              <a:rPr lang="en-US" sz="2400" dirty="0" smtClean="0"/>
              <a:t>Is cyber-physical cloud another hype?</a:t>
            </a:r>
          </a:p>
          <a:p>
            <a:pPr lvl="3">
              <a:spcAft>
                <a:spcPts val="600"/>
              </a:spcAft>
            </a:pPr>
            <a:endParaRPr lang="en-US" sz="1200" dirty="0"/>
          </a:p>
          <a:p>
            <a:pPr lvl="0">
              <a:spcAft>
                <a:spcPts val="600"/>
              </a:spcAft>
            </a:pPr>
            <a:r>
              <a:rPr lang="en-US" sz="2400" dirty="0" smtClean="0"/>
              <a:t>Is there a common </a:t>
            </a:r>
            <a:r>
              <a:rPr lang="en-US" sz="2400" dirty="0"/>
              <a:t>architecture </a:t>
            </a:r>
            <a:r>
              <a:rPr lang="en-US" sz="2400" dirty="0" smtClean="0"/>
              <a:t>for exploiting cloud computing for a diverse set of cyber-physical systems?</a:t>
            </a:r>
          </a:p>
          <a:p>
            <a:pPr lvl="3">
              <a:spcAft>
                <a:spcPts val="600"/>
              </a:spcAft>
            </a:pPr>
            <a:endParaRPr lang="en-US" sz="1200" dirty="0"/>
          </a:p>
          <a:p>
            <a:pPr lvl="0">
              <a:spcAft>
                <a:spcPts val="600"/>
              </a:spcAft>
            </a:pPr>
            <a:r>
              <a:rPr lang="en-US" sz="2400" dirty="0" smtClean="0"/>
              <a:t>What is the suitable division of cyber between local system and cloud?</a:t>
            </a:r>
          </a:p>
          <a:p>
            <a:pPr lvl="3">
              <a:spcAft>
                <a:spcPts val="600"/>
              </a:spcAft>
            </a:pPr>
            <a:endParaRPr lang="en-US" sz="1200" dirty="0"/>
          </a:p>
          <a:p>
            <a:pPr lvl="0">
              <a:spcAft>
                <a:spcPts val="600"/>
              </a:spcAft>
            </a:pPr>
            <a:r>
              <a:rPr lang="en-US" sz="2400" dirty="0" smtClean="0"/>
              <a:t>Does cloud paradigm enhance resilience of CPS systems?</a:t>
            </a:r>
          </a:p>
          <a:p>
            <a:pPr lvl="3">
              <a:spcAft>
                <a:spcPts val="600"/>
              </a:spcAft>
            </a:pPr>
            <a:endParaRPr lang="en-US" sz="1200" dirty="0"/>
          </a:p>
          <a:p>
            <a:pPr lvl="0">
              <a:spcAft>
                <a:spcPts val="600"/>
              </a:spcAft>
            </a:pPr>
            <a:r>
              <a:rPr lang="en-US" sz="2400" dirty="0" smtClean="0"/>
              <a:t>What new security risks does the cloud paradigm introduce for CPS and can they be managed?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9C69-F3E5-4880-A964-E796A3FB0001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3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F5DE-150B-4A12-8F04-4AA7297A898E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/>
          </a:p>
        </p:txBody>
      </p:sp>
      <p:pic>
        <p:nvPicPr>
          <p:cNvPr id="4102" name="Picture 6" descr="http://i1.ytimg.com/vi/jGNUtBNBADE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766020"/>
            <a:ext cx="5930900" cy="4448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1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3121967"/>
            <a:ext cx="8463435" cy="960849"/>
          </a:xfrm>
        </p:spPr>
        <p:txBody>
          <a:bodyPr/>
          <a:lstStyle/>
          <a:p>
            <a:r>
              <a:rPr lang="en-US" smtClean="0"/>
              <a:t>Thank you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2FB-9C0A-45A2-8EED-78AE58FBCC47}" type="datetime1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29388"/>
            <a:ext cx="8378042" cy="1325192"/>
          </a:xfrm>
        </p:spPr>
        <p:txBody>
          <a:bodyPr>
            <a:noAutofit/>
          </a:bodyPr>
          <a:lstStyle/>
          <a:p>
            <a:r>
              <a:rPr lang="en-US" sz="3600"/>
              <a:t>Cyber-Physical Clouds </a:t>
            </a:r>
            <a:br>
              <a:rPr lang="en-US" sz="3600"/>
            </a:br>
            <a:r>
              <a:rPr lang="en-US" sz="3600" smtClean="0"/>
              <a:t>Risks </a:t>
            </a:r>
            <a:r>
              <a:rPr lang="en-US" sz="3600"/>
              <a:t>and </a:t>
            </a:r>
            <a:r>
              <a:rPr lang="en-US" sz="3600" smtClean="0"/>
              <a:t>Opportunities</a:t>
            </a:r>
            <a:endParaRPr lang="en-US" sz="36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1032" y="4138246"/>
            <a:ext cx="7438905" cy="2092172"/>
          </a:xfrm>
        </p:spPr>
        <p:txBody>
          <a:bodyPr>
            <a:no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Panelists: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sz="280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</a:t>
            </a:r>
            <a:r>
              <a:rPr lang="en-US" sz="280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Wang, Univ. of Central </a:t>
            </a:r>
            <a:r>
              <a:rPr lang="en-US" sz="280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</a:t>
            </a:r>
            <a:endParaRPr lang="en-US" sz="280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Haibo </a:t>
            </a:r>
            <a:r>
              <a:rPr lang="en-US" sz="280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Chen, Shanghai </a:t>
            </a:r>
            <a:r>
              <a:rPr lang="en-US" sz="2800" err="1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Jiaotong</a:t>
            </a:r>
            <a:r>
              <a:rPr lang="en-US" sz="280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err="1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</a:t>
            </a:r>
            <a:endParaRPr lang="en-US" sz="2800" smtClean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2800" err="1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Baek</a:t>
            </a:r>
            <a:r>
              <a:rPr lang="en-US" sz="280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-Young </a:t>
            </a:r>
            <a:r>
              <a:rPr lang="en-US" sz="280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Choi, </a:t>
            </a:r>
            <a:r>
              <a:rPr lang="en-US" sz="2800" err="1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</a:t>
            </a:r>
            <a:r>
              <a:rPr lang="en-US" sz="280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Missouri at Kansas </a:t>
            </a:r>
            <a:r>
              <a:rPr lang="en-US" sz="280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endParaRPr lang="en-US" sz="280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4246" y="2201606"/>
            <a:ext cx="4460411" cy="158961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78CD1-D61C-42F7-A857-B8C8C55A6A27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4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190876"/>
            <a:ext cx="8463435" cy="1264945"/>
          </a:xfrm>
        </p:spPr>
        <p:txBody>
          <a:bodyPr>
            <a:noAutofit/>
          </a:bodyPr>
          <a:lstStyle/>
          <a:p>
            <a:r>
              <a:rPr lang="en-US" smtClean="0"/>
              <a:t>Panel Logistics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55821"/>
            <a:ext cx="8463435" cy="272247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Introduction and Remarks</a:t>
            </a:r>
          </a:p>
          <a:p>
            <a:pPr lvl="1"/>
            <a:r>
              <a:rPr lang="en-US" sz="3000" dirty="0" smtClean="0"/>
              <a:t>Krishna (~15 </a:t>
            </a:r>
            <a:r>
              <a:rPr lang="en-US" sz="3000" dirty="0" err="1" smtClean="0"/>
              <a:t>mins</a:t>
            </a:r>
            <a:r>
              <a:rPr lang="en-US" sz="3000" dirty="0" smtClean="0"/>
              <a:t>)</a:t>
            </a:r>
          </a:p>
          <a:p>
            <a:r>
              <a:rPr lang="en-US" sz="3200" dirty="0" smtClean="0"/>
              <a:t>Position Statements by Panelists</a:t>
            </a:r>
          </a:p>
          <a:p>
            <a:pPr lvl="1"/>
            <a:r>
              <a:rPr lang="en-US" sz="2800" dirty="0" smtClean="0"/>
              <a:t>15 </a:t>
            </a:r>
            <a:r>
              <a:rPr lang="en-US" sz="2800" dirty="0" err="1" smtClean="0"/>
              <a:t>mins</a:t>
            </a:r>
            <a:r>
              <a:rPr lang="en-US" sz="2800" dirty="0" smtClean="0"/>
              <a:t> each </a:t>
            </a:r>
            <a:r>
              <a:rPr lang="en-US" sz="2800" dirty="0" err="1" smtClean="0"/>
              <a:t>approx</a:t>
            </a:r>
            <a:r>
              <a:rPr lang="en-US" sz="2800" dirty="0" smtClean="0"/>
              <a:t>, max 45 minutes</a:t>
            </a:r>
          </a:p>
          <a:p>
            <a:r>
              <a:rPr lang="en-US" sz="3200" dirty="0" smtClean="0"/>
              <a:t>Open Discussion (~30 </a:t>
            </a:r>
            <a:r>
              <a:rPr lang="en-US" sz="3200" dirty="0" err="1" smtClean="0"/>
              <a:t>mins</a:t>
            </a:r>
            <a:r>
              <a:rPr lang="en-US" sz="3200" dirty="0" smtClean="0"/>
              <a:t>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CDF8-06EC-4179-AF22-A7418F126CD6}" type="datetime1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  <p:pic>
        <p:nvPicPr>
          <p:cNvPr id="5124" name="Picture 4" descr="http://s1.cdn.memeburn.com/wp-content/uploads/3-cloud-computin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304144"/>
            <a:ext cx="4067734" cy="214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loud computing is all the rage. &quot;It's become the phrase du jour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583" y="4249444"/>
            <a:ext cx="3087133" cy="220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1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>
                <a:effectLst/>
              </a:rPr>
              <a:t>Panelists</a:t>
            </a:r>
            <a:endParaRPr lang="en-US" b="0"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4532" y="4794346"/>
            <a:ext cx="69651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Dr. </a:t>
            </a:r>
            <a:r>
              <a:rPr lang="en-US" err="1"/>
              <a:t>Baek</a:t>
            </a:r>
            <a:r>
              <a:rPr lang="en-US"/>
              <a:t>-Young Choi is an Associate Professor in the Department of Computer Science and Electrical Engineering at the University of Missouri - Kansas City. Her research interests lie in the broad area of algorithm and system development for diverse types of networks, especially in resource management and network monitoring.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2700" y="1484777"/>
            <a:ext cx="7200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Dr. Jun Wang joined Department of Electrical Engineering and Computer Science in University of Central Florida in 2006. Recently, he has won 2013 Dean’s Research Professorship Award, Charles N. </a:t>
            </a:r>
            <a:r>
              <a:rPr lang="en-US" err="1"/>
              <a:t>Millican</a:t>
            </a:r>
            <a:r>
              <a:rPr lang="en-US"/>
              <a:t> Faculty Fellow 2010-2012, and University of Central Florida Research Incentive Award 2010.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42700" y="3120623"/>
            <a:ext cx="69562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Haibo Chen is a full professor in School of Software, Shanghai Jiao Tong University. His research interests are system virtualization and systems </a:t>
            </a:r>
            <a:r>
              <a:rPr lang="en-US" smtClean="0"/>
              <a:t>software. He </a:t>
            </a:r>
            <a:r>
              <a:rPr lang="en-US"/>
              <a:t>received the 2011 Distinguished </a:t>
            </a:r>
            <a:r>
              <a:rPr lang="en-US" err="1"/>
              <a:t>Ph.D</a:t>
            </a:r>
            <a:r>
              <a:rPr lang="en-US"/>
              <a:t> thesis award from China Ministry of Education</a:t>
            </a:r>
            <a:r>
              <a:rPr lang="en-US" smtClean="0"/>
              <a:t>. 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7EC4A-0DBF-4827-8F11-28585BCAD8BF}" type="datetime1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 descr="Ju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88" y="1466192"/>
            <a:ext cx="1333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aib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30" y="3192536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aek-You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88" y="4856239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41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Cyber-physical Systems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277368"/>
            <a:ext cx="8463435" cy="2700958"/>
          </a:xfrm>
        </p:spPr>
        <p:txBody>
          <a:bodyPr>
            <a:normAutofit/>
          </a:bodyPr>
          <a:lstStyle/>
          <a:p>
            <a:r>
              <a:rPr lang="en-US" sz="2800" smtClean="0"/>
              <a:t>Increasingly sophisticated cyber control of physical systems</a:t>
            </a:r>
          </a:p>
          <a:p>
            <a:pPr lvl="1"/>
            <a:r>
              <a:rPr lang="en-US" sz="2400" smtClean="0"/>
              <a:t>Predictive and Situation aware </a:t>
            </a:r>
          </a:p>
          <a:p>
            <a:pPr lvl="1"/>
            <a:r>
              <a:rPr lang="en-US" sz="2400" smtClean="0"/>
              <a:t>Able to work in uncertain or changing environments</a:t>
            </a:r>
          </a:p>
          <a:p>
            <a:pPr lvl="1"/>
            <a:r>
              <a:rPr lang="en-US" sz="2400" smtClean="0"/>
              <a:t>Cognizant of human needs &amp; behavior but tolerant of their mistakes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8090-CAFE-4D5D-8764-F4F83F410010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  <p:sp>
        <p:nvSpPr>
          <p:cNvPr id="8" name="AutoShape 4" descr="data:image/jpeg;base64,/9j/4AAQSkZJRgABAQAAAQABAAD/2wCEAAkGBxQTEhUUEhQWFhQXGRcYGBcYGRsgFxocFhoYHBgYGRkaHyggGBolGxcYIjEiJSkuLi4uGiAzODMsOSgtLisBCgoKDg0OGxAQGzAkICQsLC8sLCwtLSwsNCwsLCwsLDQsLCwsLCwsLCwvLCwsLCwsLCwsLCwsLCwsLCwsLCwsLP/AABEIAL0BCwMBEQACEQEDEQH/xAAbAAABBQEBAAAAAAAAAAAAAAAAAwQFBgcBAv/EAEsQAAEDAQQEBwoNBAICAgMAAAECAxEABBIhMQUGQVETImFxgZGhFBYyM0JSgpKy0QcVIzRTYmNzscHh4vByo8LSF6IkQ7PxZIST/8QAGwEAAQUBAQAAAAAAAAAAAAAAAAIDBAUGAQf/xAA6EQABAgMCCgoCAwEBAAMBAAABAAIDBBESIQUTMUFRYXGRobEUMjNSYoHB0eHwFSI0QvFyIySCwgb/2gAMAwEAAhEDEQA/AG2k9PupedSFuQHHAIUqMFEYY1dwoTCxtwyDMNChOY60f2O9Nu+J76Rz1le+l4qH3RuCTYd3jvKO+J76Rz1le+jFQ+6NwRYd3jvKO+J76Rz1le+jFQ+6NwRYd3jvKO+J76Rz1le+jFQ+6NwRYd3jvKO+J76Rz1le+jFQ+6NwRYd3jvKO+J76Rz1le+jFQ+6NwRYd3jvKO+J76Rz1le+jFQ+6NwRYd3jvKO+J76Rz1le+jFQ+6NwRYd3jvKO+J76Rz1le+jFQ+6NwRYd3jvKO+J76Rz1le+jFQ+6NwRi3947yn2hNMqcfbQ464EKJmXFJBMEpTeJ4sqAE7JpEWG0MJDRuCU2G6t7jvKsGjiVKQt5xbXyoaUxwioCikKHGKybpbvKmcxFR32QCGgG6taD20pYhmtSTsqVxuyE52xwG+ykpJJUjhOCkOXVEAjhFCZiUHoC9vcGfNork3LmJPeO9NdGaTaHDqdfcW23dgXnQsS5dOCSAVETEFQGE0p7CaBrQCdQ0IbD0uO8p4hsOlsItTjZUlAIKiQFBlp1apvTF0uE8qYpNoNBqwHy1key6YRP9jvXmztXkpPdSwHEtKBWohQvqIIu3xBIAAJkEnMUFwB6gurm+FwQj3jvXGkKS3wq3nAYf+TUvjC62+UElKovBTQkY5jp6S0myGjNfTWPdAhHLaO9eLCVPNWcB1ba3byZUtRUtYStQI493goTGQIVEzNDrLXO/UEDUPbKjFEgfsd5XpKQUXhanTebUtBKrsXXW03lJKpKQhd4kHIKjERRUVpYGXRqKMUe8d692mzhsrvWx43QowMzcbW4fCUJkIgEYSodPGuBpRg+miMSe8d6jNOvOMICk2hxcuut+ERg2pQCgJxBABkYSY53YVh5oWAXDMuOhOH9jvUJ3xPfSOesr309iofdG4JGLf3jvKO+J76Rz1le+jFQ+6NwRi3947yjvie+kc9ZXvoxUPujcEWHd47yjvie+kc9ZXvoxUPujcEWHd47yjvie+kc9ZXvoxUPujcEWHd47yjvie+kc9ZXvoxUPujcEWHd47yjvie+kc9ZXvoxUPujcEWHd47yjvie+kc9ZXvoxUPujcEWHd47yjvie+kc9ZXvoxUPujcEWHd47yjvie+kc9ZXvoxUPujcEWHd47yjvie+kc9ZXvoxUPujcEWHd47yr5qtalOWVtaiSTfxJJOC1DbzVVTQAikAaOSlwgQ0VVG0sfl3sB4xz2jV3AYDCbsHJZ6PORGxXAaTzTS9yCncWE10+Ki9yCjFhHT4qL3IKMWEdPiovcgoxYR0+Ki9yCjFhHT4qL3IKMWEdPiovcgoxYR0+Kn2idFuWhdxpAJ2nyUjeo7KjzEaDLstxD7nYn5eNMx3WWD2V8snwfsBI4RS1L2lMBPQCCY6azcTDcUu/QADXefRaCHJAN/dxJ3JXvAsu9z1h/rSPzUxoG4+6X0Nmko7wLLvc9Yf60fmpjQNx90dCZpK9q1FsxSEFTtxJJCbwugqiSBdiTA6q5+Yj1rQbj7o6GzSV4/4/sn2nrJ/1rv5qY0DcfdHQmaSjvAsv2nrD/Wj81MaBuPujoTNJSjWo1mTN1TqbwKTCgJSc0ni4gxlXDhmOcoG4+6BJsGcpP/j+yfaesn/Wu/mpjQNx90dCZpKP+P7J9p6yf9aPzUxoG4+6OhM0lKM6jWdBJQp1JIKSQsAkKEEYJyIwrhwzHOUDcfdAk2DOUn/x/ZPtPWT/AK1381MaBuPujoTNJR/x/ZPtPWH+tH5qY0DcfdHQmaSjvAsm9z1k/wCtH5qY0DcfdHQmaSud4Vk3uesn/Wj8zMaBuPujobNJXe8Gyb3PWT/rR+ZmNA3H3R0NmkqpayaqOWaVpHCM+cBin+sbOcYc1XcjhCFM/qf1do07PbmqechzMv8AsL26ff3Vdvcgq0xYVb0+Ki9yCjFhHT4qL3IKMWEdPiovcgoxYR0+Ki9yCjFhHT4qL3IKMWEdPiovcgoxYR0+Ki9yCjFhHT4q0TVP5o36ftqqinRSO4bOQV9JRC+A1x18yqLpfx733jntGruX7Juwclm5rtn7TzTOnkwihCKEIoQihCKEKd1Y1bXa1T4LQPGX/iner8Pxrp/CLJVulxyD31c1PkZB8y6uRuc+2taaxZW7M2ltpISmY5SYJknacP5lWagF03Fc+NeVpnMbLQw2GKBIWi2qGSh0ke+rESUE/wBfu5RXTUQZ0z+OHQtAMQpSRtxvGJBmDXXyEAsNBmXGzcW2Ac6siTWaKuF2uIRQhFCEUIRQhFCEUIRQhFCExtz11QGOIJwJGUbuerjBrAWE61Bm3kEAJspSSR8o7JxugLk7xgrtqysnujh7KJa8R4qMs2kD3UEJWspkiFE7EzkSYMikzUFvRiSBWi5AinH2QTRWkic6zANFckVVA1t1MgF6ypwzU0NnKj/Xq3VpcG4YrSFHOx3v771nsIYKoDEgjaPb2VDrSLPooQihCKEIoQihC7QhaLqn80b9P21Vn57t3eXILUYO/jN8+ZVF0v4977xz2jV1L9k3YOSz012z9p5pnTyYRQhFCEUIRQhTuquryrW5jIaT4av8U/WPZ1TXYRn2yrLr3HIPU6uanyEi6Zff1RlPptWtWWzJbQlDaQlKRAArExIjoji95qSthDhthtDWigCidbballkOKmArZniCB2mrTA7bUQjUok+aQ6qrNa2MhTweaF5F5bRJPHUJuoWMoMgiN3XfOl3kNLTluOpVgitBNoZMnsoiy6YddtFmLhCipSJMR/7VRG4RGFOxIbWQnhv25NQy50Vhd9vK1lGQ5qwxyrTBeq4hBoQmrukWk5rTzAyeoVJZKR35GHlzTTo8NuVwTZWnWRtJ5gfzqQMFzBzAeaaM5CXkafa+t1frXfxUfVvXOmw9aVb0yyfLjnB91NuwdMN/rxCWJuEc6eM2hKvBUFcxBqK+E9nWBG1OtiNdkNUpTaWihCq2uenDZFNLCbxN4AXo3YzB3ZVf4HhYxjhWl6rZ95YWkBc0N3TaUM2nhGUlSVgpJImVRkBlxTgSfCOWETYuLhlzKHMmGNiPAfUKPs2knlW5pp9pKFQpd8XpULpSCJ2YbN1cmGMEs5zDVEEuMYBw81eqyiuUUIVD141Um9aGE45uIG3etI37x08+kwThSlIEU7D6H03LP4UwbWsaENo9fdZ/WmWdRQhFCEUIRQhdoQtF1T+aN+n7aqz8927vLkFqMHfxm+fMqi6X8e99457Rq6l+ybsHJZ6a7Z+080zp5MIoQihCKEJ/oXRi7S8lpGZxJ2JSM1H+ZwKjTUyyXhGI/wD0qRLS7o8QMb9C2PRlgQw2ltsQlPWTtJ3k1hI8d8eIYj8pW1gQWwWBjMgTqmU6oLW/RYtLPA8IEKJvAnHwSCcJGHTtHMbHB0xiHl5FQo0ywPFklU8ahvpGFtugbpA/+Srn8vCJ6h++SidFoMqcaM1DWh9t1dpC7qgo8XE3cpUVnd2U3FwuwsLQ0/fJKZKgODqrQXHUoTKiABtNZ1jHRHWWipVg57WipNyj7XpByPkkCPOUR+Hv6qsoGDm5Yp8h7+yiRJk/0G9QlsDypK1Tti8OmEiraCyDD6jaeXqoLzEd1jxSNn4O7C5BnMTMfh2U+61W5Nts0vSyWmCQL6wJzPOI2bqTWJTIlUZXKvNxjDjLOUjpE43d08/JRWIj9F6CWPOVsnkzvRh/TnRWJoRSGkLQGxBbUqZMz2RgP5upQtG5ySbIvanFl0y6jbeG5XvzqJGwdAiZqHV7ZE9Dmojc9dqnbDphtzA8VW4/kdtU0xg+LCvF40j2VhCmmPuyFNdZtBsWoID5i6eKQqDMGR1fhXZGbiwK2BVdjw2PpaKj7Jqsy2m43aHkBJyS7BSTCsCBKZkHDfympbsJxTeWZdXkmmwWC4HJ/qd6O1cZS8l/hHHFhMJK1lUJO4ZDPtJzM0xHwjEdDMOzROMgsBtAqwVVqSihCKELMde9XOBXwzQ+SWcQMkKP4JOzccN1a/BGEMc3FPP7DiPcfc6yuFZHFOxjOqeB9lUau1TooQihCKELtCFouqfzRv0/bVWfnu3d5cgtRg7+M3z5lUXS/j3vvHPaNXUv2Tdg5LPTXbP2nmmdPJhFCEUIXRQha1qXoPuZkFQ+VchS94GxHRt5SaxOFZ3pEWjeq24ep9tS2GDZPEQqnrHL7Kw1VqyRQhN7XYkORfE3ZjEjPPI407DjPh1sGlU3EhNfS0myNCMAkhGJ+sreThjhio5b6dM7HIoXcAmxKQgagcSo/SdksrQjgwVRATeVlBGOOAhR56nShmo5raoNNAo0eHAhjq3+ah7TaVLMqMxgBsA5KuYMFkIUaFCfEc83qeZt6UpSDOZTlhmYBV/M8cqj2ScifJUXadIJKrkcYlZxuhQEGOLN4AxnGzlp2yaV2Jut9NqYVITCKF1LN2eRMgZ8+FIL6GiUG1SjdlMjFOB37uiuF4ouhpSt0Y8VH8jr7fypNdZXabEoxYUqClKMYxCTh1wZrhe6tBxXbLaVK9jREpKglV0AmSoDIThKa4YpBpUV2fK6IdRWh3/CTatoB4N4cI2lUjO8CMjhmIOVRospaGMg/q4jyP3SnGxaGxEvAUzZ9EWcgKQnA3SCFK8mANvIKpok1MAlrzffmGfyU1ktBIq0c0vZNFtNqvITdOIzPlEEzJxxApuLMxYoo813JxkvDYatCeVHTyKEIoQkLZZUuoU2sSlQII5/zpyFFdCeHtyhIiQ2xGljshWM6b0YqzvKaVsOB85JyV1ds1vZWYbMQhEbn551iJqXdAilh+hMKkqOihCKELtCFouqfzRv0/bVWfnu3d5cgtRg7+M3z5lUXS/j3vvHPaNXUv2Tdg5LPTXbP2nmmdPJhFCEUIVn1C0Pw1ovqEttQo8qvIHWJ6OWqjDE3iYFhuV13ln9la4JlcbGtOyNv88y1SaxzWOdkC1lQFy+N9KxUTulctDSug0lzHNyhdBBXaSuqv62ayJsiAEwp5XgpOQHnK5OTbVng3BxmnVNzRlPoPtyrsIT4lm0F7jkHqVEs2lFrQXmvDHjW5kpPnDek1bMtSrhAi5P6u06jrUNr2zLMazLnGj4TepqbXq16OUu8AVovSF3QkhUgAzekRhhAGW2o1HZnbPtFJtClC1JMaMWlV9TjqyBHGDcEBKkiSEyYk7ZMc9AByF133UgvFLmr3UlRkUIQBQhPm7OpOBbSrGZn+SMDTRcDnTgaRmXeCx8UN3hD+bR11yviRTUmNt00LO4y2oJQlxRCirEITKcRvOOc0psO3aIzIcaWRS4pnrJbkNtrWzbEPAiFtLicSIuBBBBEA47BtApyCC5wDmU1hNxmUaS11dR9KKTFnUtwpSJJP8ACdwpgxWwoVt5uTpYXxC0JJ3W1uzOpaaHCNg/Kr3nI8Hsw7Y6ajHBsSbYYsT9SR+o1a9qQcJMl3iGy8f2PtsV3s76VpC0EKSoAgjIg1nIjHMcWuFCFese17Q5pqCvazga4wVcAV05FDWi14TJk83urTMgMpSiqHx3Vyps0t1ZuoUZkDZxbxgFWGA7aWYcJoqQkCJFcaAqS0G+pbZvmVBSkk/0qUNnNVLhKGxkX9RSoVjKPc6H+2X5UH8IeiOFZ4ZI47WfKg+F1Z9dSsCTeKi4o5Hc82/IoOGJbGQsYMreX29ZjWvWVXKEIoQu0IWi6p/NG/T9tVZ+e7d3lyC1GDv4zfPmVRdL+Pe+8c9o1dS/ZN2Dks9Nds/aeaZ08mEUIRQhbBqdozgLKgEcdfHXzqyHQmB11hsKTOPmHEZBcPL3N62eDpfEwADlN5807d4ztyJkA8wvLk9g7KnSdBADtqRMVMWyk7dosKTLRAMZTKesYp6RHLUlkWho4Jl8Koq0qM0ApabQpCwpPFmDkc4I2EZ4im8Jhpl7Q0rsjaEUh2hTemNJJs7KnV5JGA2qJySOc1Rysu6YiiG3PyzqwmY7YEMvdmWM6Rty3nFOOGVKMncNwG4AYVvYMFkFghsyBYmNGdFeXuyld0bpBxhwONKhQ6iNoI2g1yPAZHYWPFQUQI74Lw9hvV7s76LU2XmRCh41rak+cnek1SgvlniDGNx6rtOo61fseyYZjIeXONHwlS435zmew9vVUijtSKt1rw68i6olSxAklR4s7ZOwVw/rlSmtMQ0bUlMmnSoi6hZSY45F1HGm6RexUCUnIZAnIVx0QjJ93e6ltke+fILiELhSlLaAE+AlS4lMpkzJJOwJxAnCRKC86+A+70+JWCM28obQoOpCnRwZvyot3YuwE45QZmTsScMpC40qPddMvAI6vH5SdktC1thQ4NapUVJQq6UpEAE3ieMc4wwjlpRcQfce3ykPkoeao4pZD8wDeSomAlYhUgJVA2HBSTgdtKEQZ/j7tUSJKRGXi8al6eSFeGlK4nw0pVE5xeBjIdVLsj/LuSjh7gu2XRyVqCUMtT903hyzdwpuK9kJhc8mm0+6cYXvNG8gmWsunwgKs9nVJPjXhmo7UpPm7zt/HsnKOiuEeOMnVbo1nWoU7OhgMKEf+nadQVOq5VLVXHUDT/Br7ncPyazxCfJUdnMr8ec1RYZkcYzHMH7DLrHxy8ldYIncW7EuyHJqPzzWkuZHmNZWH1xtC07siqNg4R++tJCW0F5N7NwraMkBJF0IInjTPNWse5rABnu2X/dipGwy8k5qngrK2gIhKRAC4A//AGEiohNbz9uUoNAuH29R+qi5bWT9K92OuVX4V7UbByCekuodp5lTK0gggiQRBG8HMVWAkGoUsgEUKxTTujyw+41sSeLypOKT1EV6BKRxHgtiaRftzrDTcDExnM0csyYVJUdFCF2hC0XVP5o36ftqrPz3bu8uQWowd/Gb58yqLpfx733jntGrqX7Juwclnprtn7TzTOnkwihCk9W7Bw9pabORVKv6U4q6wI6aiT0fEy7356XbTcFKkoONjtZmrfsF62msAtwq3adIFNvS3gEllRKjshRAE5DM7DzVopNtZSutVsauP8lIM2pN1N5xGAGbl4gxjipAUD6QpwtNTd93oGRMLK6FaQJBlPAJx2TfXOMmTiMzOIpmd/iU1+y7AH/uTqHqq1rrbzabWiyoVCEqCSdl9WCjy3RhzzUzBEuJeXMdwvIr5Zt+XcqrCUYzEwIDTcDTz+Eo7qS2kTwqv+uwTlUsTsQ5hxTZwfCGc8FDaa0EhpBUhaiUkXkqAyVhII5Y66fgzDnOAcBfoUePKMYwuaTdlrrUVo23uMOBxpUKHURtBG0Gno8BkdhY8VBUSBHfBeHsN6t9q0zZ1NpeHFUowprcoZqSfMx/hwqnY2NCcYLr6ZHatev7rWmlmNm2iIy7SNepe7CwXFX2VlatijKW20nLAAyogkKSDeHnDMhr/b5+6Mysv0hNs0pzU0zohABLhU6TiQrwDlk2OLsGc5DdSS7QmHRXHJcus6TQAAG3EjIfJqAyJyAwypFpNmq9p0snzXcgcW1YT/NlFVyiAhp+SpsmMJUgpViPJJg5HZSg45koOc3IU0t+i1RxflRMlDkKUYCroSpWEgqJ42JgAqjCugjYnmRu8oB62hpQC1cRRKQDPCNlITN4RJQLwGPGwJAIinWVGT7s+02LkaVbFFptx4FGsmnUtpNnsxzA4V0ZqkTdR9WDnt/FUpKujOEeP/8AVujWdaop6axNYEPL/Y+gTPVHQ7T4cU7MJugAGM5MnbsqZNRnsIDVEkoDIgLn5rlN2rVizoBPBk3cxwmI5wDI/Ko7ZiITS1wUx0pBArZ4lVDTVmS27DchJCVCTiJ2TtxFToDy9v7bFWTMMQ3iznFVqGq2lxaLKFrPGSClw8qR4XSIPXWNwhKmWmaNFxvHt5G5aqRmhHgBxyi4qvO6oMrWtSbY62FKUq4FhMFSseKpMjExjyVZDCUVoAMKvlXikYmGcjqcF47zmpA7vek44Op2QSfB5QZ5RXfycSlcTwXMVDyW+Ktur9iQy0G23OEu5qKgpRKiVSojaZNU87GfFiWnNopsBrWto01UnUNPLP8A4T7BBaeG2W1dHGT/AJdVabAEeofCO0cj6LO4cg3tijYeY9VQ60iz6KELtCFouqfzRv0/bVWfnu3d5cgtRg7+M3z5lUXS/j3vvHPaNXUv2Tdg5LPTXbP2nmmdPJhFCFdvgwskuuueakJHOsyexPbWfw/FpDZD0mu7/Ve4DhVe5+gU3/4tGrKrSqp6fstmedV3QypSm7qUqBUL14AxxYjt2mrqUfHhwm4twoa5c1FXxXsLyHDJTioxGgrBJBszmABMLXMnYBfGQ3xUozM1Soe3Lo+/cpTQdDr1SpHR4slkbfdYbUgpQSbxJkjBKZUokYkYYZ441Hi9JmXMhxCKE5t/p9CXjoUNjngZAqFoZwm1NKUZJcSSd5KpJrTRwBBcBkos1KuLphpOWqvWh9aGVpN9KjeupTCbxg3UwRKoPCG6BhOYEVWRYDwbvufVm3K8hPbT9h94qp223Bxt4AyAEHyfKckSQJJggG9iCCNlTIYo9vny+5FAmB/5P8uahrO1eOPggSTycnKSQBz1KixLDa7lBlJV0zFEMeexTGgNEqtTuPFbTF6Ng2ITy/qeete+zfnK2v6S8MMYMmRaOwwlCQlACUgQANlRSaqCSSalKVxCZPaOClFXCOpJMwlcDAAbuSuURVJ/FX2z/r/p/JNFldqnDj6GUp4RcDBIUs4kxtO/DOjIuLz8ZM58IiMRN4RIiROU8YYctFQiihtYrExaRxHGw+MEG8ONuQd+Jw3HppxkSyU9CilhvyKjFBMtqELTITOeGaPxjl56nwolh2o/a+/wo2FpERoeNZ1hxCkNC6X7laLhEjhmgrfELJjZMDCacmIdt9nwn0VNIEiGad4eqdWrXZtTSQklKkl03YEqK0qQgqWCBASqThJVhgIhlss4Prpp7mnpqU5zqtpTJX2v9dah9JrngTvZbPWM6lwMjv8AoqpnhRzR4Qp74OrfctBaV4LySI2Xkgkdl4dIqsw3AtwBEGVp4G72UrA8azFMM5HcwtD+KWZm4CYAxnYZw5Z21l+lRaUtLSdHh1rRd+K2vo0/yB+Q6q50mL3l3o8PQlrPZUI8BITllyTH4mkPivf1jVLZDazqhLU2lqC13snCWN3ekBY9Ayf+s1ZYJi4uaZru3/NFAwnDtyztV+5ZDW4WMXKELtCFouqfzRv0/bVWfnu3d5cgtRg7+M3z5lUXS/j3vvHPaNXUv2Tdg5LPTXbP2nmmdPJhFCFp/wAGrF2yqV57ij0JCR+INZDDz7UwG6AONT7LV4FZSXJ0lW2qRW6KEURQiip/wjvhuzJbSAOEXiBhgnjH/sUmr3AbC+YLzfZHO7lVU2GHhkAMGc/PNZs04UkKSYIIIO4jI1q3AEEFZhri01GUKaUWpONnE4kFlOw5KgRPNUPFnxbyrUzbq9Ybkxtz4AuI4MJMFXBtpRJEwCRnHVjT0KEAbRrXWaqLMzL3izUU1Cn2iTKSEpSM1QojbjggdUn0qjxn2nnV9K0OBZcQ4GMOV3IfStFs+ieCsyWkglQKVKukAlXlGT2cw3VXPNo1T732nVTXuR3a2/mFD/yE4QMhhAzA/hpuhSapex2ZwOIvpeicy8FJwSrEpA3mOrKK6K1XFIW7SbTPjFgGJuiSoiYkJSCSJIGW2nGtLsi4mvfEwIvFaARIKm1hMCcSSmE+Cc4ypWKdmRRPnUh1viKSQocVYAUMclCcDTZGZCgg7iJeEQCkGzg4GMTd8rDPAZYYUhKT7RiUrJlSHACFeKuEGTdM7cUnqFdC4VXtetHXFpfRhewVHnDJXSB2VKhGoslTJZ9RZKh7E+lKib60FwAjg9+N4EbeMCBuqaBjGCoBpp+6FmpmH0WZc1pIreKaE8TbVfTWkb+L+nb+FJxLO61NiZef7u3fCi9LFBUSFOFZPGvzPJnjuHRUmECBSgpqUOYLSa1JOeqbaPtRadQ4PIUlXUZrsaGIkNzDnBCbgxMXEa/QVuaTOIrzsii3gNV2uLqKEIoQkrSyFoUg5KSUn0gR+dLhvLHBwzGqS9oc0tOdYSRvr0deflcoQu0IWi6p/NG/T9tVZ+e7d3lyC1GDv4zfPmVRdL+Pe+8c9o1dS/ZN2Dks9Nds/aeaZ08mEUIWvajt3bEzyhR61qNYfCzrU2/y5BbPBjbMqzz5lTpNVwBJoFPJokzaUecOsU/0SN3U3jmaVzutHnJ6xXeiRu6jHM0qgfCi7LjKdyVH1iB/jWhwAyjHk6QNw+Vn8OOq5g1FVfRLxCroKBOMrGEokjmnLpq7igEVKqIDiDQU89SkUuKN4XrPOOzOLp8L0yPRIGWDNANP2qkVca9Wv+Z/Pgm+kHF3cSyq9xYRM5YYbIgRz8ppbAK5/NNxS6l9L7rk51es4ctqR5KST0NiE/gmq97v0rp9Vsy0QoAYMwAWkVFUJFCFCa3ac7lYKk4uKN1AOUxio8gHbFOwYdt1EKN+D7RAeBVaLVecWrheBSv5TAXSpwjjDMcUREJ24BMzHAdZYMlyW1qQ1otjbLzjKGiODKbqxaXb8wlQNxV5JgnaDkKVCBLQ4uF+agTTohDqAJlpMv6OthQ+u9Z3yFXkgAEAplYTkFggXh5QPKIdaGR4f65Qlm4q4DReIIff/wD6EzhhUSyiqUY0fcUkhx0gTxVLJBkEYjpnnoouVTfWez37K6Nyb450cb8AR005DNHBOQTR4WbBZCAoGCheB/qH7KsZfrFpzjl/qgYeZQMiDWF06Td884Y7NmVSsUzQs/j4mlNnXCoyTJ9wgdgpYFBQJpziTUrxXVxbboB6/ZmFHMttzz3RPbXn062xMRAO8ea3Uq61AY7UOSRetmeJmSIgbDG0clXUKUh2R+oUOJMPDjQot3CIbvhS5EyLiYw6JA5fwrrIMFzqWQuPixWstVO5edXrep1KiozBI7EnZz1AwpLshOFgUUiSjOitJdpUvVUpqw/TCLtoeTuccHUo16HLOtQWHS0clhJkUjPGs80zp9MLtCFouqfzRv0/bVWfnu3d5cgtRg7+M3z5lUXS/j3vvHPaNXUv2Tdg5LPTXbP2nmmdPJhFCFsuqQ/8Nj+gfnWDwl/KibVtsH/xmbE+0iqG1nclXsmkyPbtT0x2Z2JxZrOhbYWRJIJxy6sqt3vc1xChsY1zalZfo7T6nkuh1LcpbvBSQQSb7acRN3EKOyrl8AMIsk3n0PmqKFMOiWg4C4eo8s6R15VLjP3CfbcprBnVif8AXo1dwt2jP+RzKYJ1eeUlKkBKgUoUYPghfg3pjHGpZmWAkG74UUSkQgEX5OKVTqy6UpUCiFBBz2LIA2Y5jKuGaYCRt4JQknkAgi+nFIK0U60pClpgX0DMEycQCAcMAc9xrpjMe0gaCuNgPY9pdpCldRfnSvu1+0mq6L1VtZnqeasblkeKlKCVplS8A9AzhKgACPBAmdtRKFQUtYWnEuAlDgBkG86FDETeI3gpj0uoCCqv8JQBfsgX4vjXt0FSAvsip0t1XUyria2HRr3xjb5vNoV3QEqUFpQJtCCIKQTkDEVVw3WXAm9OPFQQFL2DV55wKSl5N68IBW+DCbwOJTkZSfxqR0hla2QmcU7vJjrroVyz2FHdCgparQCiFKUQC2u8klXKBlhgKkSsQPiXCl3qlBpaLzVXPQhJs7JVmW259UU0/rFCUTb2iCQ4iBMm8Nhg9uFIqEUK8Wp5CmnIUlXEVMEHYd1dGVKblCyoeLVzo/BVWcv2nkfRMYe7Bv8A16FTL+qboWUpUkgKKZVxTgi+TGPFgHGegUsTjKVPvnoqF0g+tAfTNVIK1adAJvNwJ8o+SCVbNgSokbkk7pUJphNKFJMk8CpIULUlQ1s2qnzNj7tNYLCX8qJtK28j/GZsCitHadSLU+1BvIS4qYkCAVGACJzTzzHKL90ImC12xQWv/wDZwUNpnTiu4WnQhKQtboQRMplS7hk58VCgZGM7IqRChf8AsWk5KV9edyYiPrBBA009FKfBu8VsLJzvq/BFVOHBR7VOwYKQztVwqhVksV1kH/lv/er9o1v5H+ND/wCRyWHnR/8AIftPNRtS1FXaELRdU/mjfp+2qs/Pdu7y5BajB38ZvnzKoul/HvfeOe0aupfsm7ByWemu2ftPNM6eTCKELYtTVzYmP6SOpRH5VhcKCk2/b6La4ONZZmxOdYXLtmdI2IWf+qqRg/8AkNT0x2Z2LKLNpI2m6FuAPJVxZISlaCZuTgApJKiJzCozAnZXQ63XHms5EgPfQjKOI+FYfhO1uadAszCwtKTecWDxSRkkHyomScsBy1DkZZzDbcNinTjrYsNTXXprCyq3tEeqZ/yowW6rorfEOI+FCww2hhnUeH+qsptChkpQyyJ8nwerZuq1LQcoVQHuGQqTb0XbCAoJdggEG9GGzMzTBjQAaVCliBMkVod/yvFo0fakJvLS5dTBkmQIgAxJiMBXWxYLjQEXpL4Ew1tpwNB5p9qy8EW0eaorSOZQJT18Wq54/ShW0e4RIIcNAK0WoygrtCFXNedBm1McQS42SpI84EQpHTgecCn4ESw6/IhM9W9e1LQ2y88lhxsXSpwcVyIAJVBuLABBBzmZ2URZYNJcBUHQkvtmlk0VitusCWk3jbrOUiTgpJWrigQEoCvKk5HZnTLYVo9Q/fupcIij+w+/dapGkrc5pi1oQkKTZmsyc4MXlK2X1RAGzPfUtjBLsJOUpwmq0NIAwGAGQqGuJv8AF7UzwaMo8ERmDiMjiAeiuUCKphpxLbNmeUhCEEoucVIGfFSMBkL1Lhj9gnIQq8LPbNZVuJutpKlKVMAbEAyeQccVYQXNa4ucaADn/iiYctPDITRU3lKfEFp+hX1VI6TC7yoOhx+6kbQXmvkl30CDxDIBCszG0GI66W3FxP2FDrTb8bC/R1RqTKnUwtl0I8lqzWZCzCi0jCDuTPNioDHfWDm2OizEVzRdaPr7LbSzmw4MNrstB6KtW/VlPdDj7dtLSliTdKZuwmYxmDxcOWrWFhB2LDHQiaas9/ymXw4dsuti9df1YDjKLKq1IuogpASm8Ci8CZv58chXMMorowiWuMXFm/1+3IMFhFi0P8Uzqto9qxtFvhb3GUSVYYwJjZACRjiM8ar5+NEmXAhubnk+5U/BxcIUqp9p0KSFJMpUAQd4OIPVVa5pa4tOUKS1wcA4ZCsV08qbS+ftXPaNb+TFJeGPCOSw82ax3nxHmmFSVHXaELRdU/mjfp+2qs/Pdu7y5BajB38ZvnzKoul/HvfeOe0aupfsm7ByWemu2ftPNM6eTCKELVvg7evWNI8xa09Zvf5VjMNsszZOkA+notdgd4dLAaCff1VkcQCCCJBqqa4tNRlVmQCKFVi0aNs6VFIsKVGSEkNJumBMlVzAbNuNW7I8ZwDjGAuqb7/IVUF5DTZsE33aPMr3ZdH2VSkpNiCL2V5psZTJOGGXaMpFciRphrSRFBpoP37sXWuaSBYIrp+/fNMvhLsk2dtYHgLjmCx7wOun8BRv/dzSesK+YULDUKsFrhmPNZsa1azC1yzvhalJvcVu8VRz4DcPdVB1WimdajrPI0KM1u0ggHgAFX+DfUSUwCOCVkSJM7ccCMZwpyXYaWs1W801MuF7fC7l9zqhcIQEOJMKTAncUeCeqPVNSozbLyMxv9/utTsDxxFl7Bytu8s33UtHb0tfbbcRwcLBkLVEEQCJ2Rj/ANd9V7wWmiW5llxBXPjJz/8AHOE4PdM5ZRSKlJovPxquM7Nhn8rhsiDHbydRUooorSmh2rUvjoZDl5IUpt3jwZvbIUocWJB206yO9twRRcY+DyzJMqW6obipIHWlIPbTxmXrimkqRZgG2rOq5suAQVHYZ2mMyZ7JjueSam9dAXtelCIlh3HkGfJjvw5yKTa1IolrNbVKVBZcRnioC71zPZRVcoqxr9pHwWE7OOv/ABH4nqqRBbnUuVZ/ZN9UrSGnHJIAQ2AScpKpV1Ex6Ip6JDqxus14XcOap4szjJiIRkaAON/FWa06YZNnLkBTfBqPCg4h1Ji5GZ4xSI3GcqYEN4iWc9cmpdL2GHWl1MutULTlo4RDKhtC+xdWUBtHOGzkqicNWMO3mo6yMFxaEDNSkpHpGKfiPENhecwqokJhe8NGc0W2PWBtV28mboujPLDCNvgjPdXnzY8RtbJy3/d63ToLHUqMi8J0SyBAQIxwkxiADt23R1UrpUWta8tfuVwS8MZvv0IVotoxxciDmdigoDHZKRhyUCZiCt/2hHqVwy7Dm+5fRdOimpJuYnE4nsxw6KOlRaAVybF3o8PQnDaAhIAwSkADkCR7hTLiXuJOUpwANbQZAsLfdvqUo5qJPWZr0ZjbLQ3QsC91pxcc6TpSSu0IWi6p/NG/T9tVZ+e7d3lyC1GDv4zfPmVRdL+Pe+8c9o1dS/ZN2Dks9Nds/aeaZ08mEUIWgfBdauK83uKVjpBSfwTWZ/8A6CHeyJtHqPVaPAUS57NhV8rNq/RQhFCEw09YOHs7jW1STH9QxT2gVJk4+IjtiaDwzqPNwcdBczSOOZYmobDnXoAWGpQq1aO1hQ0XVJURwqisgoPFKgAQCFCcs+yqx8rENBTJr+Fesn4Aqb6nUkNMaZQ8sOlZKktuNhIRAPCJKZJKiRF4nbOFLhS8Rv60uqDl0eSbjzsF7TStaEZNKgbO4BIV4KsDybldH4SNtS40O227LmUOQmzLRg7NkOz4U3q9pNLC+DeSFNKIOIBCTsWnkIjLZBqsiMtBbGI0RWh7PLWFoCLK0cUobgjMJTiCN8Ygio1FBvXF2ZoAkoQABiboyGOOGVcoEJBCrMMuBBEHC4CNoO8ZT0UXLt6XFvaOTrfrp99FQuUSFo7nfhKlIVmAAsTJGyDieui4rt4XBoNiI4MdZ99FkLlSmukrUzYmypCQFqEJQCeNExO5IKiSeWlsZU3JyHDMQqgKfUSp5ZlRJI5Vb+ZPuFTocO2bObP91rmE5wS0Gy3rG4ata8WJQUlxskjhAIUE3iChQXimQSISalxmm5wzeWUUWXlIrWktdkPnkvThKxwBs/dCbhVfnuc35Gy9em7hMUxYiW7dm/8A6u5Kw6TAs2bV2xNrWtNxttKioICpUU3ZKlFWAkwAIp+E1wJc66voFXzcVj7IZkHrepz4PbBwlqCz4LQKjznBI7SfRqvw1HxcvYGV13v7eak4Ig249o5G3+3v5LUS8kZmsp0aKf6rU4xulc7oTvFHRYvdRjW6UoDTLmlpoUsGuRdpK6o3WS1cHZXl5EIUBzq4o7SKlyEPGTLG6xwvUadiYuA92pYtW/WGXKELtCFouqfzRv0/bVWfnu3d5cgtRg7+M3z5lUXS/j3vvHPaNXUv2Tdg5LPTXbP2nmmdPJhFCFYdRLdwVsQDk5LZ9Lwf+wA6aq8LwcbKuplbfuy8KqywVGxcwAchu9uK1usStgihCKEIoQsu100EUWoqTAQ7KwTgAoeGnrx6eStlgmcESXDTlbd5ZvZZTCcmWR7QyOv88/umrdnIAFxlUBPGnGQObfU0uBzlR2sIuoF6dROPAtXjJzwOQEYcu2MsMjXAaf2KU4V/qKpoNCuuuANpQSpUQk4JzknDBIunH8Zrr5qHBh2nm4fd6aErEivowZeHwpzSegmQ2hptRLiJl0+ConNMbEg5Rly1WQ3xojjFeKA5G56e60crFZKtEIXjOderUo/RWm3rIrg3ElSPNOY5UKyjsPJTpa194Vi+G2KLQPmrno/TLD4hKwSc0KwVyi6c+iRTLmEZVEfCc3KEkNFuCCCzOM/IpgyTux8EgdFNUSKryrRayoH5Dm4LDb150UKKpWzWMtkKcLN0DEhsJPIb0wIroaaoy5FG6X1vbQCGflF7/IHT5XR1082ETlT8OWcetcqzZ7I5aV8K8o3TtOZ5EDYOXIctO1p+rU7GjsgNoMuj3UlrBoBK2+HswMISA41MlIHlJ2lO09J31yUmnQX4iPnP6u06jrWewhLmPWOy85x7alCWazJSQoPoBxGzaCDtyiescsWTnEihaqxjGtNQ4ffNSLVsVextLZG2U4bcoIk9O6miwUuaVIEQ164UZa7MklSy8gk3lQOuBjhuA/hea4igsqM+G0kutLR9TNE9z2UXhDjkLVvE+CnoHaTWUn5rHzgpkbcPX7oWmwfLYmXvym8+idWFrhgIiAEz1b//ALqye7FqOxuMTHWTR5aSXJF0RO7HLm6evZTkvGtmznTcxBsC1mUnq2ubOg8n/wBVQYTH/wAgq1kzWC1SlV6lKm/CbbbrCGhm4qT/AEo/cU9VX2AYNqM6J3RxPxVUuG41mEGaTwH0LNa1iy6KELtCFouqfzRv0/bVWfnu3d5cgtRg7+M3z5lUXS/j3vvHPaNXUv2Tdg5LPTXbP2nmmdPJhFCF7bcKSFJMEEEHcRiKS5ocKHIUpri01C27RNuD7LbqclpB5j5Q6DIrz6ZgmDFdDOY/4t1LxhGhteM4TumE8ihCKEKM1i0Qm0sKbOCs0K3KGR5th5DUyRm3S0YRBkzjV94qLOSwmIRYfLasbtLCm1qQsXVJJBB2EVu2PbEaHNNQcixURjmOLXChCV0bo9b7gbaTKj1AbSTsApEeOyAwveaAJcCC+M8MYL1e7Ow3ZWyyyZUfGu7VHzU7kiqUB8y8RowoB1W6NZ1q+Y1kuzFw8uc6fhObHo4LReKo5ANmPuNPOiEOoAutYKVKb6QsLV35W8pOOwYEZxiCDR+zjdSqWyPibwSq9bdXAFENryJEK5D5wH5UprnUBpX79zqwbPtrR4psSbbdtbwQtccjgI6ifyrhLTlHAp7Gy784Xs2u3nC86OoduFc/8/tV2suM43pE6KtDhl1frrvHoAn8qUD3R6c/ZJM3AZkO5Tug9VEKkyVkbwIwieLMbRmTzU3EiFuX75/4ozpt8QUZdxKl3NDKGJKspyTMDkK6BGGQD7uUIwzlNfvmmTTqmlhSTiII5QROI5tlKfDZGZZcLkgOdDdVqitY9ApcSq0WZMRi60PJ3rSPN5K7KTboLhAjn/l2nUdf3bFnJMRGmNBG0eoVPq5VKrRqNoHh3eEWPkmyCfrKzCeYZnoG2qjC89iIdhp/Z3Aafb4VrguSx0S27qjiVqFoPFNZKB2jdq1T+qVnrusthfYSzaXHroDRuNtgXFoQUrhWN4KKica1zYUaG+3DAz3k5q3Kje2HEZYiE0uyDOBekrDrVZEPPlK3EtuCzpBLSVShlISpKgT5QETGFdfAiOY0ECornpefZcYA17iCaGzmrcPdXXVdaVWZtSBCDJSMoSTxcNmEVmcJV6Qa5Vcy1MWKKWqAn1kevOkeGta4Mpb+THo+EfWJ6q2+CZfEywrldefPJwWOwpHxswaZBd78VX6s1XIoQu0IWi6p/NG/T9tVZ+e7d3lyC1GDv4zfPmVRdL+Pe+8c9o1dS/ZN2Dks9Nds/aeaZ08mEUIRQhX74NNLeHZ1H66P80jsPXWaw9K5I7dh9PbctDgWZywTtHqr9WaWhRQhFCEUIVW1x1W7phxqA8IBnAKHKd42Ho3Rc4Mwn0arIl7eR+VU4Rwd0j92dbmmLDCLK2WWcVHxru1RHkjckfzlsWh8y8RouT+rdGs61HYxkuzFw8uc6fhIVMSF5f0zwS2GwUpv4lSpupAUqSQMTSAwODz9yBKJP6gfb1E6x6YWtAUFISBIuEpvGTmAknHfT0FgaaJqM1zhVTtq8Nf9SvxNMw+oNgTsTrHaUlS0lFCEUIT6wWooEIQHFqv3Ukwk3QgmVeTgM8t+E0xEALrzTJ6p5lbNwrl9E9tb7l+8Qjg0XgUkK4W8gqukAu3SCkgnadsAylptmzQZTu5V+3VOVbmurXMN/P7yhSqQk70oPWkVJZk8zzTD8u7klLNaFIUFJMEfyDyVyLCZFaWPFyGPLDUJC26qotS0uWchsKPyyPM2lSN4MZbzzxGbhF8m0w437UH6nTqOz7rREwc2YeHwrq9YaNYV30fYkMtpbbEJSIH5k7yTjWcjxnxnl78pV7BhNhMDGC4JwoTTQJBqE6VWNI6HsiF8axpWDBKw2g4qv5yM+KMeXPfbwJqYe26LTUdVPdQYoYx1LFde/wBkm1oqxFQT3CBKgkEsojGcTuGG3fSnTE0G2saMlcpXGmGTSwdytDDKUJCUgBIAAAyAGQiqiJEdEdacb1OaABQKN1o0r3NZ1uA8c8VH9SsurE9FSsHyvSI4ZmynYPtFEnpjEQS7PkG1Y0TW8WJK5XUIoQu0IWi6p/NG/T9tVZ+e7d3lyC1GDv4zfPmVRdL+Pe+8c9o1dS/ZN2Dks9Nds/aeaZ08mEUIRQhL2G1qacS4gwpJBHRsPIcqbiwmxWFjshTkKK6E8PblC2nROkEvtIdRkoZbQdqTyg1gJmA6BEMN2ZbiXjNjQw9udPKYTyKEIoQvJWP4DT2Iid1Jtt0qL0roxLvGRgvmMK5+Xlqxk5iNB/V7SW8lEmILIl7Teq2tkpVdWCMcearxrw9tWmqrC0tNCuWqxMLi+ELjK+2CQDF7EjpiuftlFRsKWHACnok06Jsg/wDW1yfIjrorE0nelWxq3Ja0AZhV4mZwI/HOlNrkomnaapKlLiKEJVpCTmqM9hO6MumkknMF0AL33K2SklU3eMlQCwUkhSVQUEEYYETjNNuqfvunGmyk1aPaVAVeIxzU+YkEH/2YyCRzGKBaGT/8+yVb+3+6VLKPPgAAAXTgAIAHQIpTSQMibdQmpKcWLRRcVIMN+cRnyAbTUaYnWwRZyu0e6dhS5iGubSrLZmkNpCUiAOQ9Z5aoIrY8V1p4NVaMsMFGpYLH8BpvERO6l226V6ppKRXEIoQihCyjXnTfdD91BlpuQncT5SuXKByDlraYJk+jwbTh+zrzszBZHCk3jotlp/Uc86rVWyq0UIRQhdoQtF1T+aN+n7aqz8927vLkFqMHfxm+fMqi6X8e99457Rq6l+ybsHJZ6a7Z+080zp5MIoQihCKEKz6j6wdzucG4YZcOJ81WQVzbD0bqqMLSHSIdtg/ZvEaPb5VrgudxD7DuqeB0rVBWMWtXaEJO0GEmN1Py3at2pETqlQT6pAhIOE4Abv1rTtACpHElMdKWeGg4lIiBewxBnOIwGVOQ3ftZKbiNo20FL6Ks6XrM3fE8VOO0cUZGqGbjvgTTiw05K1gQ2xYDbWgJo/oVxsy0QobjE9uBqZBwpDeKRbuSYfJvbey9RtpfXilQu8kQasWWHC001UVxcLim1OpCd2SxX0qVeAu7OicMdwV1ctNufZIFEtrLQrVKnRC5i8icjieSNmPhCk49uhKxRUeRTyaSrdpUkQDhjhz0ktBXQ4hOrM2+54MkbzgnrP5VHjR4EHrHyzp2HDivyKZsmhRIU6b6t3k/rVRMYTe79YQsjj8KdDkwL33ngntvVdbURsSewGo0jfHFU9MXQyoR61oCgVJBTIkRs21oww0oFTl4rektarIUgvNtw1AxiIOU3cwCSKJV4P6ON6JphH7tFysVhMtpPJWXme1cryH1Ql6YS0UIVT181g4FvgWz8q4MSPISczznIdJ3VdYHkMc/GvH6t4n4zqowrO4pmLb1jwCzCtgsouUIRQhFCF2hC0XVP5o36ftqrPz3bu8uQWowd/Gb58yqLpfx733jntGrqX7Juwclnprtn7TzTOnkwihCKEIoQu0IWgaiazyE2Z445NqO36h5d3VurMYYwbQmPCH/AEPX3WjwVhCtIMQ35j6K91nFfpC2n5NXNT8t2rdqRE6pVb1fthcszS1EAqCTnAwIFaeM2jyFSwq2QltPL/8AGtB+q5jOfF7aTC67UuKCWlPdUDNjYP2bfsJqjwp/Jdt9VYygpBaNQUxVepK8ONJUIUARuImlse5hq002JLmh2UJi7oRk+SU/0k/hlUxmEphueu0Jh0pCOZNlauI2LV2H8qkDC8TO0cU0ZFuYleO9tPnnqFd/MP7o3rnQBpSzerzYzKj0j8hTbsLRjkACUJFgy1TxjRrSPBQJ3nE9tRYk5HidZx5ck+yXhtyBO6ip5FCFGayvXLK8sZpbWepJNTsHCsy0a1HmuxdsVH1a4G2PIU4+pK0rbPALu3VRiYyvJUQABEicZrUR3PhNIAuvvVPCgte6pJ2K1fCta+DsBA/9i0I6pX/hUPB4rGB0f56qVOgmEQM6mdH+LRzVnZntXKzh9UJxUdLUPrLp5FkbvHFapCEbzvP1RtqdISL5qJQZBlP3Ooc7ONlmVOXMPuZZDa7Sp1anFm8pRkn+bK3EOG2GwMYKALGRIjoji92UpGnEhFCEUIRQhdoQtF1T+aN+n7aqz8927vLkFqMHfxm+fMqi6X8e99457Rq6l+ybsHJZ6a7Z+080zp5MIoQihCKEIoQug0IWian64Bd1m0KheSHDkrcFHYrl28+eWwngksrFgi7ONGzVy2ZNLg7CgfSFFN+Y6dutXZaZEGqBri01CvCKqr6Q1XsaIIsqVTeJgbhMCEnE7BgOXfbQJ+Yf/emT7lGTPyUOLDYzI2v3YV4sOrVhcKh3IElMTeA2kgY+if4RXY09NQwDbBB0VRCZDeSLNKffv+K0WdhKEhKAAlIAAGQAwAAGQiqmJEdEcXOylTGtDRQJSkLqKEIoQihCKEIoQihCKEIoQm+kEgtrvJvi6ri+dgeL05dNOwCREaQaX5UiJ1TdVViyaMszTgIsa0Op4wU2JjAZKwx4xy3Grh0xHe26I0g6fb3UEFoNCw11e6eW5bTyQl9h9xA44CxeAInEgmJg9pmkNfGb1HtrkSjEacrTRTlidC20KSCEqSlQBzhQkTy41VRg5sRwdlBNVLhOD2BwyEKP1j1gbsiJVxlnwEDM8p3J5akyMhEmn0Fwzn7nUecnWSzKnLmCyXSekHH3C46ZUeoDYkDYBW2l4DIDAxguCx8eO+M8veb00p5MooQihCKEIoQu0IWi6p/NG/T9tVZ+e7d3lyC1GDv4zfPmVG2zVC+4tfDReUpUXMrxJib2OdPw8I2GBtnINPwo0XBVt5dbyknJ8pHvK+3/ALf76X+U8HH4Tf4fx8PlHeV9v/b/AH0flPBx+Efh/Hw+Ud5X2/8Ab/fR+U8HH4R+H8fD5R3lfb/2/wB9H5TwcfhH4fx8PlHeV9v/AG/30flPBx+Efh/Hw+Ud5X2/9v8AfR+U8HH4R+H8fD5R3k/b/wBv99H5TwcfhH4fx8PlWzQKnWUXHHOGA8ElMKHITJvCqWcgwozrbBZOfON11FbyoiQm2XutaLqHmpXu/wCr2/pUPofi4fKl43Uud3/V7f0o6H4uHyjGal3u/wCr2/pR0PxcPlGN1I+MPq9v6UdD8XD5RjdSPjD6vb+lHQ/Fw+UY3Uj4w+r2/pR0PxcPlGN1I+MPq9v6UdD8XD5RjdSPjD6vb+lHQ/Fw+UY3Uj4w+r2/pR0PxcPlGN1I+MPq9v6UdD8XD5RjdSPjD6vb+lHQ/Fw+UY3Uj4w+r2/pR0PxcPlGN1I7v+r2/pR0PxcPlGN1Lnd/1e39KOh+Lh8oxmpBt/1e39KOh+Lh8oxmpJWm3Kum5CVbCcQPRwnrpcOTbaFs1G7jekPiOs/rcd/sqVa9U1urK3LSVKOZKP3YDkrQQ59kNoYyHQDX8KjiYLdEdafEqdnyke8r7f8At/vpf5TwcfhI/D+Ph8o7yvt/7f76Pyng4/CPw/j4fKO8r7f+3++j8p4OPwj8P4+HyjvK+3/t/vo/KeDj8I/D+Ph8o7yvt/7f76Pyng4/CPw/j4fKO8r7f+3++j8p4OPwj8P4+HyjvK+3/t/vo/KeDj8I/D+Ph8qyaIsPAspbvXrs4xEyonKTvqvjxcbEL6UqrSWgYmGGVrT3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cyber physical syste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35" y="4456512"/>
            <a:ext cx="3378834" cy="175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lectronicDiesel Control - (EDC Distribution Pump)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087" y="3891280"/>
            <a:ext cx="3318738" cy="265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3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Cyber-Physical Clouds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 (other than hype)?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Offloading part of the “cyber” to clouds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Utilizing cloud concepts in CPS</a:t>
            </a:r>
          </a:p>
          <a:p>
            <a:pPr lvl="1"/>
            <a:r>
              <a:rPr lang="en-US" dirty="0" smtClean="0"/>
              <a:t>Outsourcing (use of public clouds)</a:t>
            </a:r>
          </a:p>
          <a:p>
            <a:pPr lvl="1"/>
            <a:r>
              <a:rPr lang="en-US" dirty="0" smtClean="0"/>
              <a:t>Virtualization of sensors and actuators</a:t>
            </a:r>
          </a:p>
          <a:p>
            <a:pPr lvl="1"/>
            <a:r>
              <a:rPr lang="en-US" dirty="0" smtClean="0"/>
              <a:t>Agile resource shifting and sharing</a:t>
            </a:r>
          </a:p>
          <a:p>
            <a:pPr lvl="1"/>
            <a:r>
              <a:rPr lang="en-US" dirty="0" smtClean="0"/>
              <a:t>Pay as you go model for CPS?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00C9-7B73-4A55-B4EC-60AAB251D972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Offloading cyber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612729"/>
            <a:ext cx="8514608" cy="121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Partitioning cyber between device &amp; cloud</a:t>
            </a:r>
          </a:p>
          <a:p>
            <a:r>
              <a:rPr lang="en-US" sz="2800" dirty="0" smtClean="0"/>
              <a:t>What, where, how, and why?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2DF7-DC99-4B1A-BEE7-D8857E2EDFAE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37" y="2914714"/>
            <a:ext cx="7081336" cy="23750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80010" y="5748586"/>
            <a:ext cx="820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S. </a:t>
            </a:r>
            <a:r>
              <a:rPr lang="en-US" sz="1400" dirty="0" err="1"/>
              <a:t>Karnouskos</a:t>
            </a:r>
            <a:r>
              <a:rPr lang="en-US" sz="1400" dirty="0"/>
              <a:t>, </a:t>
            </a:r>
            <a:r>
              <a:rPr lang="en-US" sz="1400" dirty="0" smtClean="0"/>
              <a:t>A.W</a:t>
            </a:r>
            <a:r>
              <a:rPr lang="en-US" sz="1400" dirty="0"/>
              <a:t>. Colombo </a:t>
            </a:r>
            <a:r>
              <a:rPr lang="en-US" sz="1400" dirty="0" smtClean="0"/>
              <a:t>&amp; T. </a:t>
            </a:r>
            <a:r>
              <a:rPr lang="en-US" sz="1400" dirty="0" err="1" smtClean="0"/>
              <a:t>Bangemann</a:t>
            </a:r>
            <a:r>
              <a:rPr lang="en-US" sz="1400" dirty="0"/>
              <a:t>, Trends and Challenges for </a:t>
            </a:r>
            <a:r>
              <a:rPr lang="en-US" sz="1400" dirty="0" smtClean="0"/>
              <a:t>Cloud-Based Industrial </a:t>
            </a:r>
            <a:r>
              <a:rPr lang="en-US" sz="1400" dirty="0"/>
              <a:t>Cyber-Physical </a:t>
            </a:r>
            <a:r>
              <a:rPr lang="en-US" sz="1400" dirty="0" smtClean="0"/>
              <a:t>Systems, Book: Industrial cloud-based CPS, Springer 2012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31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Offloading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09" y="1496291"/>
            <a:ext cx="5917058" cy="4956464"/>
          </a:xfrm>
        </p:spPr>
        <p:txBody>
          <a:bodyPr>
            <a:noAutofit/>
          </a:bodyPr>
          <a:lstStyle/>
          <a:p>
            <a:r>
              <a:rPr lang="en-US" sz="2800" dirty="0" smtClean="0"/>
              <a:t>Non-control path operations</a:t>
            </a:r>
          </a:p>
          <a:p>
            <a:pPr lvl="1"/>
            <a:r>
              <a:rPr lang="en-US" sz="2400" dirty="0" smtClean="0"/>
              <a:t>Statistics &amp; trends, discovery &amp; maintenance, etc.</a:t>
            </a:r>
          </a:p>
          <a:p>
            <a:pPr lvl="1"/>
            <a:r>
              <a:rPr lang="en-US" sz="2400" dirty="0" smtClean="0"/>
              <a:t>Offline or long-term adaptation and optimization</a:t>
            </a:r>
          </a:p>
          <a:p>
            <a:pPr lvl="1"/>
            <a:r>
              <a:rPr lang="en-US" sz="2400" dirty="0" smtClean="0"/>
              <a:t>Easy to offload &amp; scale w/ cloud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Low-</a:t>
            </a:r>
            <a:r>
              <a:rPr lang="en-US" sz="2800" dirty="0" err="1" smtClean="0"/>
              <a:t>freq</a:t>
            </a:r>
            <a:r>
              <a:rPr lang="en-US" sz="2800" dirty="0" smtClean="0"/>
              <a:t> analytics/control</a:t>
            </a:r>
          </a:p>
          <a:p>
            <a:pPr lvl="1"/>
            <a:r>
              <a:rPr lang="en-US" sz="2400" dirty="0" smtClean="0"/>
              <a:t>Detect developing anomalies, hot spots, reconnaissance, …</a:t>
            </a:r>
          </a:p>
          <a:p>
            <a:pPr lvl="1"/>
            <a:r>
              <a:rPr lang="en-US" sz="2400" dirty="0" smtClean="0"/>
              <a:t>Dynamic adaptation/optimization</a:t>
            </a:r>
          </a:p>
          <a:p>
            <a:pPr lvl="1"/>
            <a:r>
              <a:rPr lang="en-US" sz="2400" dirty="0" smtClean="0"/>
              <a:t>Offloading “safe” if cloud reachability is ensured.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D99-A404-4451-AA90-F883AFBE7B0B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233049" y="1522018"/>
            <a:ext cx="2468303" cy="2313708"/>
            <a:chOff x="5747657" y="3028372"/>
            <a:chExt cx="2882900" cy="2768600"/>
          </a:xfrm>
        </p:grpSpPr>
        <p:sp>
          <p:nvSpPr>
            <p:cNvPr id="9" name="Pie 8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0"/>
                <a:gd name="adj2" fmla="val 7506721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0" name="Pie 9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7476872"/>
                <a:gd name="adj2" fmla="val 13701988"/>
              </a:avLst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1" name="Pie 10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13714019"/>
                <a:gd name="adj2" fmla="val 26756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016388" y="4813300"/>
              <a:ext cx="1225913" cy="59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Power Grid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22428" y="4130677"/>
              <a:ext cx="1225913" cy="552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SCADA (local)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0373" y="3368761"/>
              <a:ext cx="1361928" cy="735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</a:rPr>
                <a:t>Avg</a:t>
              </a:r>
              <a:r>
                <a:rPr lang="en-US" sz="1200" b="1" dirty="0" smtClean="0">
                  <a:solidFill>
                    <a:schemeClr val="bg1"/>
                  </a:solidFill>
                </a:rPr>
                <a:t> loading &amp; </a:t>
              </a:r>
              <a:r>
                <a:rPr lang="en-US" sz="1200" b="1" dirty="0" err="1" smtClean="0">
                  <a:solidFill>
                    <a:schemeClr val="bg1"/>
                  </a:solidFill>
                </a:rPr>
                <a:t>pwr</a:t>
              </a:r>
              <a:r>
                <a:rPr lang="en-US" sz="1200" b="1" dirty="0" smtClean="0">
                  <a:solidFill>
                    <a:schemeClr val="bg1"/>
                  </a:solidFill>
                </a:rPr>
                <a:t> quality (on cloud)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233048" y="4120188"/>
            <a:ext cx="2468303" cy="2313708"/>
            <a:chOff x="5747657" y="3028372"/>
            <a:chExt cx="2882900" cy="2768600"/>
          </a:xfrm>
        </p:grpSpPr>
        <p:sp>
          <p:nvSpPr>
            <p:cNvPr id="16" name="Pie 15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0"/>
                <a:gd name="adj2" fmla="val 7506721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7" name="Pie 16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7476872"/>
                <a:gd name="adj2" fmla="val 13701988"/>
              </a:avLst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8" name="Pie 17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13714019"/>
                <a:gd name="adj2" fmla="val 26756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16388" y="4813300"/>
              <a:ext cx="1225913" cy="59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Power Grid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90476" y="3893374"/>
              <a:ext cx="1225913" cy="994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PMU data collection &amp; synch (local)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80373" y="3368761"/>
              <a:ext cx="1361928" cy="994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</a:rPr>
                <a:t>Freq</a:t>
              </a:r>
              <a:r>
                <a:rPr lang="en-US" sz="1200" b="1" dirty="0" smtClean="0">
                  <a:solidFill>
                    <a:schemeClr val="bg1"/>
                  </a:solidFill>
                </a:rPr>
                <a:t>/phase oscillations &amp; stats (on cloud)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229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Offloading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496291"/>
            <a:ext cx="6102070" cy="25778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Real-time control</a:t>
            </a:r>
            <a:endParaRPr lang="en-US" dirty="0"/>
          </a:p>
          <a:p>
            <a:pPr lvl="1"/>
            <a:r>
              <a:rPr lang="en-US" dirty="0"/>
              <a:t>Wide area state estimation &amp; devising suitable control action</a:t>
            </a:r>
          </a:p>
          <a:p>
            <a:pPr lvl="1"/>
            <a:r>
              <a:rPr lang="en-US" dirty="0"/>
              <a:t>Risky, could be exploited by </a:t>
            </a:r>
            <a:r>
              <a:rPr lang="en-US" dirty="0" smtClean="0"/>
              <a:t>attackers</a:t>
            </a:r>
          </a:p>
          <a:p>
            <a:pPr lvl="1"/>
            <a:r>
              <a:rPr lang="en-US" dirty="0" smtClean="0"/>
              <a:t>Securing may introduce SCADA delays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CB9C-9F05-4A13-B52D-0D2F29B04FA6}" type="datetime1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ICCCN 2014 Panel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0011" y="4490720"/>
            <a:ext cx="5675349" cy="1967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Direct interface to sensor data stream</a:t>
            </a:r>
          </a:p>
          <a:p>
            <a:pPr lvl="1"/>
            <a:r>
              <a:rPr lang="en-US" sz="2400" dirty="0" smtClean="0"/>
              <a:t>Perhaps sensible for complex sensing at moderate data rates.</a:t>
            </a:r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392688" y="1445992"/>
            <a:ext cx="2468303" cy="2313708"/>
            <a:chOff x="5747657" y="3028372"/>
            <a:chExt cx="2882900" cy="2768600"/>
          </a:xfrm>
        </p:grpSpPr>
        <p:sp>
          <p:nvSpPr>
            <p:cNvPr id="10" name="Pie 9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0"/>
                <a:gd name="adj2" fmla="val 7506721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1" name="Pie 10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7476872"/>
                <a:gd name="adj2" fmla="val 13701988"/>
              </a:avLst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2" name="Pie 11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13714019"/>
                <a:gd name="adj2" fmla="val 26756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16388" y="4813300"/>
              <a:ext cx="1225913" cy="59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Power Grid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90476" y="3893374"/>
              <a:ext cx="1225913" cy="773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PMU data collection (local)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80373" y="3368761"/>
              <a:ext cx="1361928" cy="773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Transmission line sync + (on cloud)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315096" y="3999360"/>
            <a:ext cx="2468303" cy="2313708"/>
            <a:chOff x="5747657" y="3028372"/>
            <a:chExt cx="2882900" cy="2768600"/>
          </a:xfrm>
        </p:grpSpPr>
        <p:sp>
          <p:nvSpPr>
            <p:cNvPr id="17" name="Pie 16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0"/>
                <a:gd name="adj2" fmla="val 7506721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8" name="Pie 17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7476872"/>
                <a:gd name="adj2" fmla="val 13701988"/>
              </a:avLst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9" name="Pie 18"/>
            <p:cNvSpPr/>
            <p:nvPr/>
          </p:nvSpPr>
          <p:spPr>
            <a:xfrm>
              <a:off x="5747657" y="3028372"/>
              <a:ext cx="2882900" cy="2768600"/>
            </a:xfrm>
            <a:prstGeom prst="pie">
              <a:avLst>
                <a:gd name="adj1" fmla="val 13714019"/>
                <a:gd name="adj2" fmla="val 26756"/>
              </a:avLst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016388" y="4813300"/>
              <a:ext cx="1225913" cy="59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Power Grid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90476" y="4110243"/>
              <a:ext cx="1316538" cy="773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PMU data as a service (local)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0373" y="3368761"/>
              <a:ext cx="1361928" cy="552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All control (on cloud)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833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D4D0C8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4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4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25045</TotalTime>
  <Words>864</Words>
  <Application>Microsoft Office PowerPoint</Application>
  <PresentationFormat>On-screen Show (4:3)</PresentationFormat>
  <Paragraphs>162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Century Gothic</vt:lpstr>
      <vt:lpstr>Vapor Trail</vt:lpstr>
      <vt:lpstr>ICCCN 2014 Panel #1</vt:lpstr>
      <vt:lpstr>Cyber-Physical Clouds  Risks and Opportunities</vt:lpstr>
      <vt:lpstr>Panel Logistics</vt:lpstr>
      <vt:lpstr>Panelists</vt:lpstr>
      <vt:lpstr>Cyber-physical Systems</vt:lpstr>
      <vt:lpstr>Cyber-Physical Clouds</vt:lpstr>
      <vt:lpstr>Offloading cyber</vt:lpstr>
      <vt:lpstr>Offloading Scenarios</vt:lpstr>
      <vt:lpstr>Offloading Scenarios</vt:lpstr>
      <vt:lpstr>Key questions: offloading</vt:lpstr>
      <vt:lpstr>Key questions: offloading</vt:lpstr>
      <vt:lpstr>Key questions: cloudy cps</vt:lpstr>
      <vt:lpstr>Questions to Panelists</vt:lpstr>
      <vt:lpstr>Thank you!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ICDCS Panel Is my Toaster Lying? Security, Privacy and Trust Issues in Internet of Things</dc:title>
  <dc:creator>Krishna Kant</dc:creator>
  <cp:lastModifiedBy>kkant</cp:lastModifiedBy>
  <cp:revision>188</cp:revision>
  <dcterms:created xsi:type="dcterms:W3CDTF">2013-06-30T17:14:10Z</dcterms:created>
  <dcterms:modified xsi:type="dcterms:W3CDTF">2014-08-04T12:50:35Z</dcterms:modified>
</cp:coreProperties>
</file>