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14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224E8-BF49-4349-85FB-87E06BEFDB0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4BBE1-66D5-8F4B-B23E-2714EB5D1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39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99740-4995-5B43-BC14-12D8A50948EA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81BE3-92ED-1F45-B415-5CA946D0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82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 this talk, I</a:t>
            </a:r>
            <a:r>
              <a:rPr lang="en-US" altLang="zh-CN" baseline="0" dirty="0" smtClean="0"/>
              <a:t> will</a:t>
            </a:r>
            <a:r>
              <a:rPr lang="en-US" altLang="zh-CN" dirty="0" smtClean="0"/>
              <a:t> present our</a:t>
            </a:r>
            <a:r>
              <a:rPr lang="en-US" altLang="zh-CN" baseline="0" dirty="0" smtClean="0"/>
              <a:t>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150DE-EC65-4DEC-AAF6-0ECE7BB52A1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17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E15B-C594-4F95-B665-2D2708418C0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33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E15B-C594-4F95-B665-2D2708418C0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80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E15B-C594-4F95-B665-2D2708418C0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8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propose a </a:t>
            </a:r>
            <a:r>
              <a:rPr lang="en-US" dirty="0" err="1" smtClean="0"/>
              <a:t>scalabel</a:t>
            </a:r>
            <a:r>
              <a:rPr lang="en-US" baseline="0" dirty="0" smtClean="0"/>
              <a:t> locality-aware middleware for these scientific application. Our SLAM will allow these applications to benefit the locality computation with the use of HDFS.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3406BC6-305C-4CD0-9EEF-2832AC25569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7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workflow of scheduling, to assign a task to a worker, the scheduler usually needs to collect the locality metadata. And the idle message from workers are put into a message Q. With the problem size becoming larger, such a scheduling delay is </a:t>
            </a:r>
            <a:r>
              <a:rPr lang="en-US" baseline="0" dirty="0" err="1" smtClean="0"/>
              <a:t>unaccepteable</a:t>
            </a:r>
            <a:r>
              <a:rPr lang="en-US" baseline="0" dirty="0" smtClean="0"/>
              <a:t> for interactive data processing.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E15B-C594-4F95-B665-2D2708418C0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78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We</a:t>
            </a:r>
            <a:r>
              <a:rPr lang="en-US" altLang="zh-CN" baseline="0" dirty="0" smtClean="0"/>
              <a:t> present a Scalable scheduling to solve the scheduling delay problems.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E15B-C594-4F95-B665-2D2708418C0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8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 our </a:t>
            </a:r>
            <a:r>
              <a:rPr lang="en-US" altLang="zh-CN" dirty="0" err="1" smtClean="0"/>
              <a:t>ScalScheduling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architecuture</a:t>
            </a:r>
            <a:r>
              <a:rPr lang="en-US" altLang="zh-CN" baseline="0" dirty="0" smtClean="0"/>
              <a:t>, we use multiple schedulers to track the data processing tasks. And we allow each worker to use a modulo-based priority method to schedule its local tasks.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E15B-C594-4F95-B665-2D2708418C0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11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Modulo-based method is to</a:t>
            </a:r>
            <a:r>
              <a:rPr lang="en-US" altLang="zh-CN" sz="1100" dirty="0"/>
              <a:t> associate the local tasks on each worker with different priority, calculated based on the information of task, worker and scheduler processes. </a:t>
            </a:r>
          </a:p>
          <a:p>
            <a:r>
              <a:rPr lang="en-US" altLang="zh-CN" sz="1100" dirty="0"/>
              <a:t>The priority for the same task on different workers varies. Through this way, we can reduce the conflict of execution requests on the same task from different workers.</a:t>
            </a:r>
          </a:p>
          <a:p>
            <a:r>
              <a:rPr lang="en-US" sz="1100" dirty="0"/>
              <a:t>For instance, the task on the right has higher priority; s1 and s2 are the two schedulers each controlling 6 tasks.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E15B-C594-4F95-B665-2D2708418C0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53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 our </a:t>
            </a:r>
            <a:r>
              <a:rPr lang="en-US" altLang="zh-CN" dirty="0" err="1" smtClean="0"/>
              <a:t>ScalScheduling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architecuture</a:t>
            </a:r>
            <a:r>
              <a:rPr lang="en-US" altLang="zh-CN" baseline="0" dirty="0" smtClean="0"/>
              <a:t>, we use multiple schedulers to track the data processing tasks. And we allow each worker to use a modulo-based priority method to schedule its local tasks.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E15B-C594-4F95-B665-2D2708418C0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28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</a:t>
            </a:r>
            <a:r>
              <a:rPr lang="en-US" altLang="zh-CN" baseline="0" dirty="0" smtClean="0"/>
              <a:t> our test, we select ‘</a:t>
            </a:r>
            <a:r>
              <a:rPr lang="en-US" altLang="zh-CN" baseline="0" dirty="0" err="1" smtClean="0"/>
              <a:t>nt’database</a:t>
            </a:r>
            <a:r>
              <a:rPr lang="en-US" altLang="zh-CN" baseline="0" dirty="0" smtClean="0"/>
              <a:t>, which have the size of 45 GB. The network file system used for comparison is PVFS and NFS. The distributed file system is </a:t>
            </a:r>
            <a:r>
              <a:rPr lang="en-US" altLang="zh-CN" baseline="0" dirty="0" err="1" smtClean="0"/>
              <a:t>Hadoop</a:t>
            </a:r>
            <a:r>
              <a:rPr lang="en-US" altLang="zh-CN" baseline="0" dirty="0" smtClean="0"/>
              <a:t> file system.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E15B-C594-4F95-B665-2D2708418C0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2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E15B-C594-4F95-B665-2D2708418C0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B877-00F3-8B40-8E2A-C1F149346234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2775-4FFB-1945-8818-3CF9A1F9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2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8EDF-AA75-6247-BDDE-F7465BDD27CC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2775-4FFB-1945-8818-3CF9A1F9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5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9AC-8980-0841-AAD7-EB6CF8F7F9BA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2775-4FFB-1945-8818-3CF9A1F9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7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855B60D-0AD3-B94D-86E4-2A1DB4708BBA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64CFA0-AA8B-4C43-863E-B644FF590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70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3B8CED3-575E-0044-8BCB-C9CAEC7E3C86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CF266E-F85E-46F3-8B73-48BDADFA8F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94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F403F89-5A4B-D941-868A-8168795FFAC5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93CDEC-F900-4E9F-9746-6243857A2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5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31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31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8E806E6-8A15-1040-B26E-520E50A3BE6E}" type="datetime1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A2568F-0811-4D9B-AE18-84046C032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18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AB0B50C-4E3F-D54B-8B28-06B4171A9D27}" type="datetime1">
              <a:rPr lang="en-US" smtClean="0"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6C8606-C7CD-42E5-9C95-D0DD32F482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02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2B4DBE6-CB08-3D47-8136-AE3A95926C37}" type="datetime1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D8F07F-55FC-4C46-8991-F95CB7C676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18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31DD035-2FDB-3348-954F-4FA37F72298B}" type="datetime1">
              <a:rPr lang="en-US" smtClean="0"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D506F5-F815-4C16-AEBF-E29F12AF8A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37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F310C7A-BB03-5B48-B2DF-67BD151173C9}" type="datetime1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855C98-541D-451C-AFEB-722E2DD4F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5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588C-276B-114E-AE73-D856B52004D0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2775-4FFB-1945-8818-3CF9A1F9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29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A32EAF9-0999-F449-B316-C58F384742F8}" type="datetime1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780573-20E8-4F13-BE9B-8FD458B79A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45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CDD17CF-B5D5-E143-A978-E2D899171BBE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391EB8-A662-4C34-8F1B-1F0EBC8C9E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81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880" y="273631"/>
            <a:ext cx="2056320" cy="58556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3631"/>
            <a:ext cx="6032160" cy="58556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B19CD71-331F-A84C-B3F4-14DC21C462BE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D964AA-10FA-4ADF-A792-1EC5546F09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77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3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FDBB6201-09D1-5046-9A6B-FFEE64AF7389}" type="datetime1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3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4947B54C-9916-497E-B35E-156F6BF92C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7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EC3A-38F5-714D-B063-BA78B2A536EA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2775-4FFB-1945-8818-3CF9A1F9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2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4C5C-A507-A342-9263-181442C497AD}" type="datetime1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2775-4FFB-1945-8818-3CF9A1F9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3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B330-1DE1-F248-B40E-7EB12823E623}" type="datetime1">
              <a:rPr lang="en-US" smtClean="0"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2775-4FFB-1945-8818-3CF9A1F9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7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5BCC-5853-C04F-BE70-69B4BE69A0C1}" type="datetime1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2775-4FFB-1945-8818-3CF9A1F9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5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62A9-1DDA-4044-95F5-496BDF7ED03A}" type="datetime1">
              <a:rPr lang="en-US" smtClean="0"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2775-4FFB-1945-8818-3CF9A1F9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1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B63B-BD54-BD4B-9AF3-A1DA8A1F5832}" type="datetime1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2775-4FFB-1945-8818-3CF9A1F9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9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1B2A-8EBF-5640-854C-64320D21B9D1}" type="datetime1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2775-4FFB-1945-8818-3CF9A1F9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7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989DB-FEEB-BB4C-B718-5ADDB8832EEF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2775-4FFB-1945-8818-3CF9A1F9D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8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0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3" indent="-342793" algn="l" defTabSz="45705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defTabSz="45705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29" algn="l" defTabSz="45705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2" indent="-228529" algn="l" defTabSz="45705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0" indent="-228529" algn="l" defTabSz="45705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1"/>
            <a:ext cx="8226720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3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1464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667A1DB2-B90B-BB4A-856C-54E691765B10}" type="datetime1">
              <a:rPr lang="en-US" smtClean="0">
                <a:ea typeface="Microsoft YaHei" charset="-122"/>
              </a:rPr>
              <a:t>8/4/2014</a:t>
            </a:fld>
            <a:endParaRPr lang="en-US">
              <a:ea typeface="Microsoft YaHei" charset="-122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514" algn="l"/>
                <a:tab pos="1313025" algn="l"/>
                <a:tab pos="1969541" algn="l"/>
                <a:tab pos="262605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1464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mtClean="0">
                <a:ea typeface="Microsoft YaHei" charset="-122"/>
              </a:rPr>
              <a:t>Dr. Jun Wang @ University of Central Florida</a:t>
            </a:r>
            <a:endParaRPr lang="en-US">
              <a:ea typeface="Microsoft YaHei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3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1464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4CBB7E54-C6E3-4881-8330-F1D1956FD888}" type="slidenum">
              <a:rPr lang="en-US" smtClean="0">
                <a:ea typeface="Microsoft YaHei" charset="-122"/>
              </a:rPr>
              <a:pPr defTabSz="41464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‹#›</a:t>
            </a:fld>
            <a:endParaRPr lang="en-US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562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41464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790" indent="-259151" algn="ctr" defTabSz="41464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2pPr>
      <a:lvl3pPr marL="1036599" indent="-207320" algn="ctr" defTabSz="41464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3pPr>
      <a:lvl4pPr marL="1451240" indent="-207320" algn="ctr" defTabSz="41464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4pPr>
      <a:lvl5pPr marL="1865880" indent="-207320" algn="ctr" defTabSz="41464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5pPr>
      <a:lvl6pPr marL="2280522" indent="-207320" algn="ctr" defTabSz="41464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6pPr>
      <a:lvl7pPr marL="2695161" indent="-207320" algn="ctr" defTabSz="41464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7pPr>
      <a:lvl8pPr marL="3109802" indent="-207320" algn="ctr" defTabSz="41464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8pPr>
      <a:lvl9pPr marL="3524441" indent="-207320" algn="ctr" defTabSz="41464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10981" indent="-310981" algn="l" defTabSz="414640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790" indent="-259151" algn="l" defTabSz="414640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599" indent="-207320" algn="l" defTabSz="414640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240" indent="-207320" algn="l" defTabSz="414640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5880" indent="-207320" algn="l" defTabSz="41464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522" indent="-207320" algn="l" defTabSz="41464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161" indent="-207320" algn="l" defTabSz="41464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09802" indent="-207320" algn="l" defTabSz="41464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4441" indent="-207320" algn="l" defTabSz="41464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36649" y="1956178"/>
            <a:ext cx="8670699" cy="351924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3000" b="1" dirty="0">
              <a:solidFill>
                <a:schemeClr val="tx1"/>
              </a:solidFill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Scaling up Performance and Scaling out Storage for Cyber Physical System: Research and Opportunities</a:t>
            </a:r>
            <a:endParaRPr lang="en-AU" altLang="zh-CN" sz="3000" b="1" dirty="0">
              <a:solidFill>
                <a:schemeClr val="tx1"/>
              </a:solidFill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zh-CN" sz="2500" dirty="0"/>
          </a:p>
          <a:p>
            <a:pPr>
              <a:lnSpc>
                <a:spcPct val="80000"/>
              </a:lnSpc>
            </a:pPr>
            <a:r>
              <a:rPr lang="en-US" altLang="zh-CN" sz="2500" dirty="0"/>
              <a:t>ICCCN14 CPS Cloud Panel </a:t>
            </a:r>
          </a:p>
          <a:p>
            <a:pPr>
              <a:lnSpc>
                <a:spcPct val="80000"/>
              </a:lnSpc>
            </a:pPr>
            <a:r>
              <a:rPr lang="en-US" altLang="zh-CN" sz="2500" b="1" dirty="0"/>
              <a:t>Jun Wang</a:t>
            </a:r>
          </a:p>
          <a:p>
            <a:pPr>
              <a:lnSpc>
                <a:spcPct val="80000"/>
              </a:lnSpc>
            </a:pPr>
            <a:r>
              <a:rPr lang="en-US" altLang="zh-CN" sz="2500" dirty="0"/>
              <a:t>University of Central Florida, Orlando</a:t>
            </a:r>
          </a:p>
        </p:txBody>
      </p:sp>
      <p:pic>
        <p:nvPicPr>
          <p:cNvPr id="9" name="Picture 10" descr="hdr_img_top_left_ec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3040" y="5962325"/>
            <a:ext cx="2280960" cy="88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5" descr="grad-logoHeader-gif"/>
          <p:cNvPicPr>
            <a:picLocks noChangeAspect="1" noChangeArrowheads="1"/>
          </p:cNvPicPr>
          <p:nvPr/>
        </p:nvPicPr>
        <p:blipFill>
          <a:blip r:embed="rId4" cstate="print"/>
          <a:srcRect r="3226" b="24161"/>
          <a:stretch>
            <a:fillRect/>
          </a:stretch>
        </p:blipFill>
        <p:spPr bwMode="auto">
          <a:xfrm>
            <a:off x="0" y="3"/>
            <a:ext cx="9144000" cy="146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81B0-101E-714B-B8C5-66D9A0FF0207}" type="datetime1">
              <a:rPr lang="en-US" smtClean="0"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2775-4FFB-1945-8818-3CF9A1F9D6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–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1746"/>
          </a:xfrm>
        </p:spPr>
        <p:txBody>
          <a:bodyPr>
            <a:normAutofit fontScale="92500"/>
          </a:bodyPr>
          <a:lstStyle/>
          <a:p>
            <a:r>
              <a:rPr lang="en-US" dirty="0"/>
              <a:t>Spark Streaming seeks to support these queries while maintaining fault tolerance similar to batch systems that can recover from both outright failures and </a:t>
            </a:r>
            <a:r>
              <a:rPr lang="en-US" dirty="0" smtClean="0"/>
              <a:t>stragglers </a:t>
            </a:r>
          </a:p>
          <a:p>
            <a:r>
              <a:rPr lang="en-US" dirty="0"/>
              <a:t>Spark Streaming allows high-throughput, fault-tolerant stream processing of live data </a:t>
            </a:r>
            <a:r>
              <a:rPr lang="en-US" dirty="0" smtClean="0"/>
              <a:t>streams</a:t>
            </a:r>
            <a:endParaRPr lang="en-US" dirty="0"/>
          </a:p>
          <a:p>
            <a:r>
              <a:rPr lang="en-US" dirty="0" smtClean="0"/>
              <a:t>More ideal features: </a:t>
            </a:r>
          </a:p>
          <a:p>
            <a:pPr lvl="1"/>
            <a:r>
              <a:rPr lang="en-US" dirty="0" smtClean="0"/>
              <a:t>Alternative machine learning algorithms, </a:t>
            </a:r>
            <a:r>
              <a:rPr lang="en-US" dirty="0"/>
              <a:t>distributed block management and memory management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B3EF-DDDF-CA43-866F-714367BA6884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2775-4FFB-1945-8818-3CF9A1F9D6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7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–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Scalable data locality-aware scheduling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4C97-F8BB-4C49-8B03-B6C557200AB7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2775-4FFB-1945-8818-3CF9A1F9D6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28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00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Data Locality-aware Scheduling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80" y="1469272"/>
            <a:ext cx="8291520" cy="1959731"/>
          </a:xfrm>
        </p:spPr>
        <p:txBody>
          <a:bodyPr/>
          <a:lstStyle/>
          <a:p>
            <a:pPr marL="466423" lvl="1" indent="-466423">
              <a:spcAft>
                <a:spcPts val="1282"/>
              </a:spcAft>
              <a:buFont typeface="+mj-lt"/>
              <a:buAutoNum type="arabicPeriod"/>
            </a:pPr>
            <a:r>
              <a:rPr lang="en-US" sz="2400" dirty="0">
                <a:cs typeface="Arial" panose="020B0604020202020204" pitchFamily="34" charset="0"/>
              </a:rPr>
              <a:t>Collecting  </a:t>
            </a:r>
            <a:r>
              <a:rPr lang="en-US" sz="2400" b="1" dirty="0">
                <a:cs typeface="Arial" panose="020B0604020202020204" pitchFamily="34" charset="0"/>
              </a:rPr>
              <a:t>the information of data distribution </a:t>
            </a:r>
            <a:r>
              <a:rPr lang="en-US" sz="2400" dirty="0">
                <a:cs typeface="Arial" panose="020B0604020202020204" pitchFamily="34" charset="0"/>
              </a:rPr>
              <a:t>	associating with compute nodes.</a:t>
            </a:r>
          </a:p>
          <a:p>
            <a:pPr marL="466423" lvl="1" indent="-466423">
              <a:spcAft>
                <a:spcPts val="1282"/>
              </a:spcAft>
              <a:buFont typeface="+mj-lt"/>
              <a:buAutoNum type="arabicPeriod"/>
            </a:pPr>
            <a:r>
              <a:rPr lang="en-US" sz="2400" b="1" dirty="0">
                <a:cs typeface="Arial" panose="020B0604020202020204" pitchFamily="34" charset="0"/>
              </a:rPr>
              <a:t>Computing proper tasks</a:t>
            </a:r>
            <a:r>
              <a:rPr lang="en-US" sz="2400" dirty="0">
                <a:cs typeface="Arial" panose="020B0604020202020204" pitchFamily="34" charset="0"/>
              </a:rPr>
              <a:t> for parallel processes such that they can achieve maximum degree of data locality computation.</a:t>
            </a:r>
          </a:p>
          <a:p>
            <a:pPr marL="466423" lvl="1" indent="-466423">
              <a:spcAft>
                <a:spcPts val="1282"/>
              </a:spcAft>
              <a:buFont typeface="+mj-lt"/>
              <a:buAutoNum type="arabicPeriod"/>
            </a:pPr>
            <a:endParaRPr lang="en-US" sz="2400" dirty="0">
              <a:cs typeface="Arial" panose="020B0604020202020204" pitchFamily="34" charset="0"/>
            </a:endParaRPr>
          </a:p>
          <a:p>
            <a:pPr marL="466423" lvl="1" indent="-466423">
              <a:spcAft>
                <a:spcPts val="1282"/>
              </a:spcAft>
              <a:buFont typeface="+mj-lt"/>
              <a:buAutoNum type="arabicPeriod"/>
            </a:pPr>
            <a:endParaRPr lang="en-US" sz="2400" dirty="0">
              <a:cs typeface="Arial" panose="020B0604020202020204" pitchFamily="34" charset="0"/>
            </a:endParaRPr>
          </a:p>
          <a:p>
            <a:pPr marL="466423" lvl="1" indent="-466423">
              <a:spcAft>
                <a:spcPts val="1282"/>
              </a:spcAft>
              <a:buFont typeface="+mj-lt"/>
              <a:buAutoNum type="arabicPeriod"/>
            </a:pPr>
            <a:endParaRPr lang="en-US" sz="2400" dirty="0">
              <a:cs typeface="Arial" panose="020B0604020202020204" pitchFamily="34" charset="0"/>
            </a:endParaRPr>
          </a:p>
          <a:p>
            <a:pPr marL="466423" lvl="1" indent="-466423">
              <a:spcAft>
                <a:spcPts val="1282"/>
              </a:spcAft>
              <a:buFont typeface="+mj-lt"/>
              <a:buAutoNum type="arabicPeriod"/>
            </a:pPr>
            <a:endParaRPr lang="en-US" sz="2400" dirty="0">
              <a:cs typeface="Arial" panose="020B0604020202020204" pitchFamily="34" charset="0"/>
            </a:endParaRPr>
          </a:p>
          <a:p>
            <a:pPr marL="466423" lvl="1" indent="-466423">
              <a:spcAft>
                <a:spcPts val="1282"/>
              </a:spcAft>
              <a:buFont typeface="+mj-lt"/>
              <a:buAutoNum type="arabicPeriod"/>
            </a:pPr>
            <a:r>
              <a:rPr lang="en-US" sz="2400" dirty="0">
                <a:cs typeface="Arial" panose="020B0604020202020204" pitchFamily="34" charset="0"/>
              </a:rPr>
              <a:t>Sending tasks assignment to parallel processes. </a:t>
            </a:r>
          </a:p>
          <a:p>
            <a:pPr marL="466423" lvl="1" indent="-466423">
              <a:spcAft>
                <a:spcPts val="1282"/>
              </a:spcAft>
              <a:buFont typeface="+mj-lt"/>
              <a:buAutoNum type="arabicPeriod"/>
            </a:pPr>
            <a:endParaRPr lang="en-US" sz="2400" dirty="0">
              <a:latin typeface="Candara" panose="020E0502030303020204" pitchFamily="34" charset="0"/>
              <a:cs typeface="Arial"/>
            </a:endParaRPr>
          </a:p>
          <a:p>
            <a:pPr marL="0" lvl="1" indent="0">
              <a:spcAft>
                <a:spcPts val="1282"/>
              </a:spcAft>
            </a:pPr>
            <a:endParaRPr lang="en-US" sz="2400" dirty="0">
              <a:latin typeface="Candara" panose="020E0502030303020204" pitchFamily="34" charset="0"/>
              <a:cs typeface="Arial"/>
            </a:endParaRPr>
          </a:p>
          <a:p>
            <a:pPr marL="0" lvl="1" indent="0">
              <a:spcAft>
                <a:spcPts val="1282"/>
              </a:spcAft>
            </a:pPr>
            <a:endParaRPr lang="en-US" sz="2400" dirty="0">
              <a:latin typeface="Candara" panose="020E0502030303020204" pitchFamily="34" charset="0"/>
              <a:cs typeface="Arial"/>
            </a:endParaRPr>
          </a:p>
          <a:p>
            <a:pPr marL="0" lvl="1" indent="0">
              <a:spcAft>
                <a:spcPts val="1282"/>
              </a:spcAft>
            </a:pPr>
            <a:endParaRPr lang="en-US" sz="2400" dirty="0">
              <a:latin typeface="Candara" panose="020E0502030303020204" pitchFamily="34" charset="0"/>
              <a:cs typeface="Arial"/>
            </a:endParaRPr>
          </a:p>
          <a:p>
            <a:pPr marL="0" lvl="1" indent="0">
              <a:spcAft>
                <a:spcPts val="1282"/>
              </a:spcAft>
            </a:pPr>
            <a:r>
              <a:rPr lang="en-US" sz="2400" dirty="0">
                <a:latin typeface="Candara" panose="020E0502030303020204" pitchFamily="34" charset="0"/>
                <a:cs typeface="Arial"/>
              </a:rPr>
              <a:t> </a:t>
            </a:r>
          </a:p>
          <a:p>
            <a:pPr marL="466423" indent="-466423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466423" indent="-466423">
              <a:buFont typeface="Wingdings" panose="05000000000000000000" pitchFamily="2" charset="2"/>
              <a:buChar char="§"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842948"/>
              </p:ext>
            </p:extLst>
          </p:nvPr>
        </p:nvGraphicFramePr>
        <p:xfrm>
          <a:off x="3788191" y="3363676"/>
          <a:ext cx="4506907" cy="1928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SmartDraw" r:id="rId4" imgW="4108680" imgH="1757160" progId="SmartDraw.2">
                  <p:embed/>
                </p:oleObj>
              </mc:Choice>
              <mc:Fallback>
                <p:oleObj name="SmartDraw" r:id="rId4" imgW="4108680" imgH="175716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8191" y="3363676"/>
                        <a:ext cx="4506907" cy="1928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D4E8906-B207-7C48-B1B8-40BC40B0A42E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CF266E-F85E-46F3-8B73-48BDADFA8F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Long Latency Scheduling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Problem for Interactive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597" indent="-414597" algn="just">
              <a:buFont typeface="Wingdings" panose="05000000000000000000" pitchFamily="2" charset="2"/>
              <a:buChar char="§"/>
            </a:pPr>
            <a:r>
              <a:rPr lang="en-US" sz="2200" dirty="0">
                <a:cs typeface="Arial"/>
              </a:rPr>
              <a:t>Scheduling a task usually causes </a:t>
            </a:r>
            <a:r>
              <a:rPr lang="en-US" sz="2200" dirty="0">
                <a:solidFill>
                  <a:srgbClr val="FF0000"/>
                </a:solidFill>
                <a:cs typeface="Arial"/>
              </a:rPr>
              <a:t>hundreds of milliseconds</a:t>
            </a:r>
            <a:r>
              <a:rPr lang="en-US" sz="2200" dirty="0">
                <a:cs typeface="Arial"/>
              </a:rPr>
              <a:t> of</a:t>
            </a:r>
            <a:r>
              <a:rPr lang="en-US" sz="2200" dirty="0">
                <a:solidFill>
                  <a:srgbClr val="FF0000"/>
                </a:solidFill>
                <a:cs typeface="Arial"/>
              </a:rPr>
              <a:t> </a:t>
            </a:r>
            <a:r>
              <a:rPr lang="en-US" sz="2200" dirty="0">
                <a:cs typeface="Arial"/>
              </a:rPr>
              <a:t>latency</a:t>
            </a:r>
            <a:r>
              <a:rPr lang="en-US" sz="2500" b="1" dirty="0">
                <a:cs typeface="Arial"/>
              </a:rPr>
              <a:t> </a:t>
            </a:r>
            <a:endParaRPr lang="en-US" sz="2500" dirty="0">
              <a:cs typeface="Arial"/>
            </a:endParaRPr>
          </a:p>
          <a:p>
            <a:pPr marL="829194" lvl="1" indent="-414597" algn="just">
              <a:buFont typeface="Wingdings" panose="05000000000000000000" pitchFamily="2" charset="2"/>
              <a:buChar char="Ø"/>
            </a:pPr>
            <a:r>
              <a:rPr lang="en-US" sz="1800" dirty="0">
                <a:cs typeface="Arial"/>
              </a:rPr>
              <a:t> needs to know the </a:t>
            </a:r>
            <a:r>
              <a:rPr lang="en-US" sz="1800" b="1" dirty="0">
                <a:cs typeface="Arial"/>
              </a:rPr>
              <a:t>local data</a:t>
            </a:r>
            <a:r>
              <a:rPr lang="en-US" sz="1800" dirty="0">
                <a:cs typeface="Arial"/>
              </a:rPr>
              <a:t> on the compute node. </a:t>
            </a:r>
          </a:p>
          <a:p>
            <a:pPr marL="829194" lvl="1" indent="-414597" algn="just">
              <a:buFont typeface="Wingdings" panose="05000000000000000000" pitchFamily="2" charset="2"/>
              <a:buChar char="Ø"/>
            </a:pPr>
            <a:r>
              <a:rPr lang="en-US" sz="1800" dirty="0">
                <a:cs typeface="Arial"/>
              </a:rPr>
              <a:t> tens of workers issue task requests simultaneously.</a:t>
            </a:r>
          </a:p>
          <a:p>
            <a:pPr marL="829194" lvl="1" indent="-414597" algn="just">
              <a:buFont typeface="Wingdings" panose="05000000000000000000" pitchFamily="2" charset="2"/>
              <a:buChar char="Ø"/>
            </a:pPr>
            <a:r>
              <a:rPr lang="en-US" sz="1800" dirty="0">
                <a:cs typeface="Arial"/>
              </a:rPr>
              <a:t> these requests are handled</a:t>
            </a:r>
            <a:r>
              <a:rPr lang="en-US" sz="1800" b="1" dirty="0">
                <a:cs typeface="Arial"/>
              </a:rPr>
              <a:t> sequentially</a:t>
            </a:r>
            <a:r>
              <a:rPr lang="en-US" sz="1800" dirty="0">
                <a:cs typeface="Arial"/>
              </a:rPr>
              <a:t>.  </a:t>
            </a:r>
          </a:p>
          <a:p>
            <a:pPr marL="829194" lvl="1" indent="-414597" algn="just">
              <a:buFont typeface="Wingdings" panose="05000000000000000000" pitchFamily="2" charset="2"/>
              <a:buChar char="Ø"/>
            </a:pPr>
            <a:endParaRPr lang="en-US" sz="2200" dirty="0">
              <a:cs typeface="Arial"/>
            </a:endParaRPr>
          </a:p>
          <a:p>
            <a:pPr marL="829194" lvl="1" indent="-414597" algn="just">
              <a:buFont typeface="Wingdings" panose="05000000000000000000" pitchFamily="2" charset="2"/>
              <a:buChar char="Ø"/>
            </a:pPr>
            <a:endParaRPr lang="en-US" sz="2200" dirty="0">
              <a:cs typeface="Arial"/>
            </a:endParaRPr>
          </a:p>
          <a:p>
            <a:pPr marL="414597" indent="-414597" algn="just">
              <a:buFont typeface="Wingdings" panose="05000000000000000000" pitchFamily="2" charset="2"/>
              <a:buChar char="§"/>
            </a:pPr>
            <a:r>
              <a:rPr lang="en-US" sz="2200" dirty="0"/>
              <a:t>However, for </a:t>
            </a:r>
            <a:r>
              <a:rPr lang="en-US" sz="2200" b="1" dirty="0"/>
              <a:t>interactive</a:t>
            </a:r>
            <a:r>
              <a:rPr lang="en-US" sz="2200" dirty="0"/>
              <a:t> data processing like in a real-time </a:t>
            </a:r>
            <a:r>
              <a:rPr lang="en-US" sz="2200" dirty="0" err="1"/>
              <a:t>QoS</a:t>
            </a:r>
            <a:r>
              <a:rPr lang="en-US" sz="2200" dirty="0"/>
              <a:t> context, a job should be finished </a:t>
            </a:r>
            <a:r>
              <a:rPr lang="en-US" sz="2200" b="1" dirty="0"/>
              <a:t>in second</a:t>
            </a:r>
            <a:r>
              <a:rPr lang="en-US" sz="2200" dirty="0"/>
              <a:t> </a:t>
            </a:r>
          </a:p>
          <a:p>
            <a:pPr marL="829194" lvl="1" indent="-414597" algn="just">
              <a:buFont typeface="Wingdings" panose="05000000000000000000" pitchFamily="2" charset="2"/>
              <a:buChar char="Ø"/>
            </a:pPr>
            <a:r>
              <a:rPr lang="en-US" sz="1800" dirty="0"/>
              <a:t>Interactive gene search, visualization, log analysis/ error detection </a:t>
            </a:r>
            <a:r>
              <a:rPr lang="en-US" sz="1800" dirty="0">
                <a:cs typeface="Arial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D4B6-1435-0843-B90A-517A91D46C49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849143"/>
              </p:ext>
            </p:extLst>
          </p:nvPr>
        </p:nvGraphicFramePr>
        <p:xfrm>
          <a:off x="5638262" y="3106279"/>
          <a:ext cx="3044938" cy="1302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SmartDraw" r:id="rId4" imgW="4108680" imgH="1757160" progId="SmartDraw.2">
                  <p:embed/>
                </p:oleObj>
              </mc:Choice>
              <mc:Fallback>
                <p:oleObj name="SmartDraw" r:id="rId4" imgW="4108680" imgH="175716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262" y="3106279"/>
                        <a:ext cx="3044938" cy="1302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0480CA-B368-8B4D-B1B2-34753F1FF85F}" type="datetime1">
              <a:rPr lang="en-US" smtClean="0"/>
              <a:t>8/4/2014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A Scalable Scheduling Architecture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81" y="1368043"/>
            <a:ext cx="8226720" cy="4524955"/>
          </a:xfrm>
        </p:spPr>
        <p:txBody>
          <a:bodyPr/>
          <a:lstStyle/>
          <a:p>
            <a:pPr marL="414597" indent="-414597">
              <a:buFont typeface="Wingdings" panose="05000000000000000000" pitchFamily="2" charset="2"/>
              <a:buChar char="§"/>
            </a:pPr>
            <a:r>
              <a:rPr lang="en-US" sz="2500" dirty="0"/>
              <a:t>We develop a Scalable Scheduling Architecture for  Interactive Analysis Programs, which could be potentially applied to CPS Cloud</a:t>
            </a:r>
          </a:p>
          <a:p>
            <a:pPr marL="881019" lvl="1" indent="-466423">
              <a:buFont typeface="+mj-lt"/>
              <a:buAutoNum type="arabicPeriod"/>
            </a:pPr>
            <a:r>
              <a:rPr lang="en-US" altLang="zh-CN" sz="2200" dirty="0"/>
              <a:t>Multiple schedulers: </a:t>
            </a:r>
            <a:r>
              <a:rPr lang="en-US" altLang="zh-CN" sz="2200" b="1" dirty="0"/>
              <a:t>keep track </a:t>
            </a:r>
            <a:r>
              <a:rPr lang="en-US" altLang="zh-CN" sz="2200" dirty="0"/>
              <a:t>of data processing tasks. </a:t>
            </a:r>
          </a:p>
          <a:p>
            <a:pPr marL="881019" lvl="1" indent="-466423">
              <a:buFont typeface="+mj-lt"/>
              <a:buAutoNum type="arabicPeriod"/>
            </a:pPr>
            <a:r>
              <a:rPr lang="en-US" altLang="zh-CN" sz="2200" dirty="0"/>
              <a:t>Each worker process: use </a:t>
            </a:r>
            <a:r>
              <a:rPr lang="en-US" altLang="zh-CN" sz="2200" b="1" dirty="0"/>
              <a:t>a novel Modulo-based priority method</a:t>
            </a:r>
            <a:r>
              <a:rPr lang="en-US" altLang="zh-CN" sz="2200" dirty="0"/>
              <a:t> to schedule </a:t>
            </a:r>
            <a:r>
              <a:rPr lang="en-US" altLang="zh-CN" sz="2200" b="1" dirty="0"/>
              <a:t>its own local tasks</a:t>
            </a:r>
            <a:r>
              <a:rPr lang="en-US" altLang="zh-CN" sz="2200" dirty="0"/>
              <a:t> (as long as local data exists).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D4B6-1435-0843-B90A-517A91D46C49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86941"/>
              </p:ext>
            </p:extLst>
          </p:nvPr>
        </p:nvGraphicFramePr>
        <p:xfrm>
          <a:off x="4376047" y="3771944"/>
          <a:ext cx="4353203" cy="18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SmartDraw" r:id="rId4" imgW="5932800" imgH="2470320" progId="SmartDraw.2">
                  <p:embed/>
                </p:oleObj>
              </mc:Choice>
              <mc:Fallback>
                <p:oleObj name="SmartDraw" r:id="rId4" imgW="5932800" imgH="247032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6047" y="3771944"/>
                        <a:ext cx="4353203" cy="18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848902" y="4094802"/>
            <a:ext cx="4148178" cy="640687"/>
          </a:xfrm>
        </p:spPr>
        <p:txBody>
          <a:bodyPr/>
          <a:lstStyle/>
          <a:p>
            <a:r>
              <a:rPr lang="en-US" sz="1800" smtClean="0"/>
              <a:t>Dr. Jun Wang @ University of Central Florida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2EFB8BF-365C-C14D-8553-D0BCECE3593E}" type="datetime1">
              <a:rPr lang="en-US" smtClean="0"/>
              <a:t>8/4/2014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481" y="293431"/>
            <a:ext cx="8226720" cy="114348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Interactive workflow between workers and schedulers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cs typeface="Arial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6423" indent="-414597" algn="just">
              <a:buFont typeface="Wingdings" panose="05000000000000000000" pitchFamily="2" charset="2"/>
              <a:buChar char="§"/>
            </a:pPr>
            <a:r>
              <a:rPr lang="en-US" altLang="zh-CN" sz="2500" dirty="0"/>
              <a:t>If there are unprocessed tasks with local data on the worker hard drive, the worker tries to decide a local task for itself.</a:t>
            </a:r>
          </a:p>
          <a:p>
            <a:pPr marL="829194" lvl="1" indent="-466423">
              <a:buFont typeface="+mj-lt"/>
              <a:buAutoNum type="arabicPeriod"/>
            </a:pPr>
            <a:r>
              <a:rPr lang="en-US" sz="1800" dirty="0"/>
              <a:t>The worker process selects a candidate task using the </a:t>
            </a:r>
            <a:r>
              <a:rPr lang="en-US" sz="1800" b="1" dirty="0"/>
              <a:t>Modulo-based priority method </a:t>
            </a:r>
            <a:r>
              <a:rPr lang="en-US" sz="1800" dirty="0"/>
              <a:t>and sends </a:t>
            </a:r>
            <a:r>
              <a:rPr lang="en-US" sz="1800" b="1" dirty="0"/>
              <a:t>a local task execution request </a:t>
            </a:r>
            <a:r>
              <a:rPr lang="en-US" sz="1800" dirty="0"/>
              <a:t>to a proper scheduler.</a:t>
            </a:r>
          </a:p>
          <a:p>
            <a:pPr marL="829194" lvl="1" indent="-466423">
              <a:buFont typeface="+mj-lt"/>
              <a:buAutoNum type="arabicPeriod"/>
            </a:pPr>
            <a:r>
              <a:rPr lang="en-US" sz="1800" dirty="0"/>
              <a:t>The scheduler replies with an </a:t>
            </a:r>
            <a:r>
              <a:rPr lang="en-US" sz="1800" b="1" dirty="0"/>
              <a:t>approval</a:t>
            </a:r>
            <a:r>
              <a:rPr lang="en-US" sz="1800" dirty="0"/>
              <a:t> message to the worker.</a:t>
            </a:r>
          </a:p>
          <a:p>
            <a:pPr marL="829194" lvl="1" indent="-466423">
              <a:buFont typeface="+mj-lt"/>
              <a:buAutoNum type="arabicPeriod"/>
            </a:pPr>
            <a:r>
              <a:rPr lang="en-US" sz="1800" dirty="0"/>
              <a:t>The worker decodes the reply message and either executes the approved task or tries to schedule some different task if the request is not approved.</a:t>
            </a:r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CBFBD4B6-1435-0843-B90A-517A91D46C49}" type="slidenum">
              <a:rPr lang="en-US" smtClean="0"/>
              <a:pPr algn="just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802425"/>
              </p:ext>
            </p:extLst>
          </p:nvPr>
        </p:nvGraphicFramePr>
        <p:xfrm>
          <a:off x="4180098" y="4686482"/>
          <a:ext cx="3882589" cy="1616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SmartDraw" r:id="rId4" imgW="5932800" imgH="2470320" progId="SmartDraw.2">
                  <p:embed/>
                </p:oleObj>
              </mc:Choice>
              <mc:Fallback>
                <p:oleObj name="SmartDraw" r:id="rId4" imgW="5932800" imgH="247032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0098" y="4686482"/>
                        <a:ext cx="3882589" cy="1616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F39A152-5C8D-B74A-81BE-EBF65454B986}" type="datetime1">
              <a:rPr lang="en-US" smtClean="0"/>
              <a:t>8/4/2014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Modulo-based method for Self-scheduling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14683" indent="-414683"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Modulo-based method is to associate the local tasks on worker processes with different priority</a:t>
                </a:r>
              </a:p>
              <a:p>
                <a:pPr marL="777531" lvl="1" indent="-414683"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The priority for the same task on different worker processes varies. </a:t>
                </a:r>
              </a:p>
              <a:p>
                <a:pPr marL="777531" lvl="1" indent="-414683"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Through this way, we can reduce the conflict of scheduling the same task on different workers.</a:t>
                </a:r>
              </a:p>
              <a:p>
                <a:pPr marL="777531" lvl="1" indent="-414683">
                  <a:buFont typeface="Wingdings" panose="05000000000000000000" pitchFamily="2" charset="2"/>
                  <a:buChar char="Ø"/>
                </a:pPr>
                <a:endParaRPr lang="en-US" sz="18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200" dirty="0"/>
                  <a:t>Let </a:t>
                </a:r>
                <a:r>
                  <a:rPr lang="en-US" sz="2200" i="1" dirty="0"/>
                  <a:t>n</a:t>
                </a:r>
                <a:r>
                  <a:rPr lang="en-US" sz="2200" dirty="0"/>
                  <a:t> denote the number of workers, </a:t>
                </a:r>
                <a:r>
                  <a:rPr lang="en-US" sz="2200" i="1" dirty="0"/>
                  <a:t>f</a:t>
                </a:r>
                <a:r>
                  <a:rPr lang="en-US" sz="2200" dirty="0"/>
                  <a:t> denote the number of total tasks, and </a:t>
                </a:r>
                <a:r>
                  <a:rPr lang="en-US" sz="2200" i="1" dirty="0"/>
                  <a:t>m</a:t>
                </a:r>
                <a:r>
                  <a:rPr lang="en-US" sz="2200" dirty="0"/>
                  <a:t> denote the number of schedulers. The priority of the  task on the  worker is computed as,</a:t>
                </a:r>
              </a:p>
              <a:p>
                <a:pPr marL="777531" lvl="1" indent="-414683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950" t="-1834" r="-2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D4B6-1435-0843-B90A-517A91D46C4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55" y="4927741"/>
            <a:ext cx="4992163" cy="91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F50653-0FDD-594F-AD19-91E58FFEAA37}" type="datetime1">
              <a:rPr lang="en-US" smtClean="0"/>
              <a:t>8/4/2014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Interactive workflow between schedulers and workers 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cs typeface="Arial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6519" indent="-414683" algn="just">
              <a:buFont typeface="Wingdings" panose="05000000000000000000" pitchFamily="2" charset="2"/>
              <a:buChar char="§"/>
            </a:pPr>
            <a:r>
              <a:rPr lang="en-US" altLang="zh-CN" sz="2500" dirty="0"/>
              <a:t>If there are no remaining local tasks, the worker enters the remote execution mode</a:t>
            </a:r>
          </a:p>
          <a:p>
            <a:pPr marL="829366" lvl="1" indent="-466519">
              <a:buFont typeface="+mj-lt"/>
              <a:buAutoNum type="arabicPeriod"/>
            </a:pPr>
            <a:r>
              <a:rPr lang="en-US" altLang="zh-CN" sz="1800" dirty="0"/>
              <a:t>The worker sends a remote task assignment request to a scheduler, which is chosen using a </a:t>
            </a:r>
            <a:r>
              <a:rPr lang="en-US" altLang="zh-CN" sz="1800" b="1" dirty="0"/>
              <a:t>probabilistic decision</a:t>
            </a:r>
            <a:r>
              <a:rPr lang="en-US" altLang="zh-CN" sz="1800" dirty="0"/>
              <a:t> based on the number of unassigned tasks controlled by each scheduler.</a:t>
            </a:r>
          </a:p>
          <a:p>
            <a:pPr marL="829366" lvl="1" indent="-466519">
              <a:buFont typeface="+mj-lt"/>
              <a:buAutoNum type="arabicPeriod"/>
            </a:pPr>
            <a:r>
              <a:rPr lang="en-US" altLang="zh-CN" sz="1800" dirty="0"/>
              <a:t>The scheduler schedules a task for the worker by considering the system load balance and sends an assignment message to the worker.</a:t>
            </a:r>
          </a:p>
          <a:p>
            <a:pPr marL="829366" lvl="1" indent="-466519">
              <a:buFont typeface="+mj-lt"/>
              <a:buAutoNum type="arabicPeriod"/>
            </a:pPr>
            <a:r>
              <a:rPr lang="en-US" altLang="zh-CN" sz="1800" dirty="0"/>
              <a:t>The worker receives the message and executes a assigned remote task, or sends another remote task request to a different scheduler.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CBFBD4B6-1435-0843-B90A-517A91D46C49}" type="slidenum">
              <a:rPr lang="en-US" smtClean="0"/>
              <a:pPr algn="just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313076"/>
              </p:ext>
            </p:extLst>
          </p:nvPr>
        </p:nvGraphicFramePr>
        <p:xfrm>
          <a:off x="4376049" y="4604839"/>
          <a:ext cx="3882589" cy="1616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SmartDraw" r:id="rId4" imgW="5932800" imgH="2470320" progId="SmartDraw.2">
                  <p:embed/>
                </p:oleObj>
              </mc:Choice>
              <mc:Fallback>
                <p:oleObj name="SmartDraw" r:id="rId4" imgW="5932800" imgH="247032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6049" y="4604839"/>
                        <a:ext cx="3882589" cy="1616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A7400A3-252B-F048-84AF-6999EB43AAD6}" type="datetime1">
              <a:rPr lang="en-US" smtClean="0"/>
              <a:t>8/4/2014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726" indent="-414726">
              <a:buFont typeface="Wingdings" panose="05000000000000000000" pitchFamily="2" charset="2"/>
              <a:buChar char="§"/>
            </a:pPr>
            <a:r>
              <a:rPr lang="en-US" sz="2200" dirty="0"/>
              <a:t>Platform: 128 nodes / 256 cores, dual 1.6GHz AMD Opteron processors, 16GB of memory, Gigabit Ethernet, and a 2TB Western Digital SATA disk drive. </a:t>
            </a:r>
          </a:p>
          <a:p>
            <a:pPr marL="414726" indent="-414726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414726" indent="-414726">
              <a:buFont typeface="Wingdings" panose="05000000000000000000" pitchFamily="2" charset="2"/>
              <a:buChar char="§"/>
            </a:pPr>
            <a:r>
              <a:rPr lang="en-US" sz="2200" dirty="0"/>
              <a:t>Linux version: CENTOS55-64 with kernel 2.6.</a:t>
            </a:r>
          </a:p>
          <a:p>
            <a:pPr marL="414726" indent="-414726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414726" indent="-414726">
              <a:buFont typeface="Wingdings" panose="05000000000000000000" pitchFamily="2" charset="2"/>
              <a:buChar char="§"/>
            </a:pPr>
            <a:r>
              <a:rPr lang="en-US" sz="2200" dirty="0"/>
              <a:t>Co-located storage: Hadoop distributed file system</a:t>
            </a:r>
          </a:p>
          <a:p>
            <a:pPr marL="414726" indent="-414726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414726" indent="-414726">
              <a:buFont typeface="Wingdings" panose="05000000000000000000" pitchFamily="2" charset="2"/>
              <a:buChar char="§"/>
            </a:pPr>
            <a:r>
              <a:rPr lang="en-US" sz="2200" dirty="0"/>
              <a:t>Parallel programming model: MPICH [1.4.1]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D4B6-1435-0843-B90A-517A91D46C4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EDF64A2-9A0C-4A4B-9005-377A2D8CC065}" type="datetime1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Locality testing (data distribution)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6481" y="1427115"/>
                <a:ext cx="8226720" cy="4524955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sz="1800" dirty="0"/>
              </a:p>
              <a:p>
                <a:r>
                  <a:rPr lang="en-US" sz="1800" dirty="0"/>
                  <a:t>	</a:t>
                </a:r>
              </a:p>
              <a:p>
                <a:r>
                  <a:rPr lang="en-US" sz="1800" dirty="0"/>
                  <a:t>	Three data distribution with standard deviation values of  = 6.05, 7.42 and 8.82 and the average number of data fragments local to each process is 30. For data distribution, a smaller  implies the data is more evenly distributed.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481" y="1427115"/>
                <a:ext cx="8226720" cy="4524955"/>
              </a:xfrm>
              <a:blipFill rotWithShape="1">
                <a:blip r:embed="rId3"/>
                <a:stretch>
                  <a:fillRect l="-296" b="-6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D4B6-1435-0843-B90A-517A91D46C4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3693" t="30209" r="50627" b="33666"/>
          <a:stretch/>
        </p:blipFill>
        <p:spPr>
          <a:xfrm>
            <a:off x="1477281" y="1469270"/>
            <a:ext cx="5968688" cy="377745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4366F98-2060-2842-AD77-72B252A529FF}" type="datetime1">
              <a:rPr lang="en-US" smtClean="0"/>
              <a:t>8/4/2014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altLang="zh-CN" sz="3000" dirty="0">
                <a:latin typeface="Arial" charset="0"/>
                <a:ea typeface="黑体" charset="0"/>
                <a:cs typeface="黑体" charset="0"/>
              </a:rPr>
              <a:t>A sample small-scale CPS system:</a:t>
            </a:r>
            <a:br>
              <a:rPr lang="en-US" altLang="zh-CN" sz="3000" dirty="0">
                <a:latin typeface="Arial" charset="0"/>
                <a:ea typeface="黑体" charset="0"/>
                <a:cs typeface="黑体" charset="0"/>
              </a:rPr>
            </a:br>
            <a:r>
              <a:rPr lang="en-US" altLang="zh-CN" sz="3000" dirty="0">
                <a:latin typeface="Arial" charset="0"/>
                <a:ea typeface="黑体" charset="0"/>
                <a:cs typeface="黑体" charset="0"/>
              </a:rPr>
              <a:t>Energy management cloud system </a:t>
            </a:r>
            <a:br>
              <a:rPr lang="en-US" altLang="zh-CN" sz="3000" dirty="0">
                <a:latin typeface="Arial" charset="0"/>
                <a:ea typeface="黑体" charset="0"/>
                <a:cs typeface="黑体" charset="0"/>
              </a:rPr>
            </a:br>
            <a:r>
              <a:rPr lang="en-US" altLang="zh-CN" sz="2200" dirty="0">
                <a:latin typeface="Arial" charset="0"/>
                <a:ea typeface="黑体" charset="0"/>
                <a:cs typeface="黑体" charset="0"/>
              </a:rPr>
              <a:t>by Shenzhen </a:t>
            </a:r>
            <a:r>
              <a:rPr lang="en-US" sz="2200" dirty="0"/>
              <a:t>KINGSINE ELECTRIC AUTOMATION CO., LTD.</a:t>
            </a:r>
            <a:r>
              <a:rPr lang="zh-CN" altLang="en-US" sz="2200" dirty="0"/>
              <a:t/>
            </a:r>
            <a:br>
              <a:rPr lang="zh-CN" altLang="en-US" sz="2200" dirty="0"/>
            </a:br>
            <a:endParaRPr lang="en-US" altLang="zh-CN" sz="2200" dirty="0">
              <a:latin typeface="Arial" charset="0"/>
              <a:ea typeface="黑体" charset="0"/>
              <a:cs typeface="黑体" charset="0"/>
            </a:endParaRPr>
          </a:p>
        </p:txBody>
      </p:sp>
      <p:sp>
        <p:nvSpPr>
          <p:cNvPr id="16389" name="Rectangle 16"/>
          <p:cNvSpPr>
            <a:spLocks noChangeArrowheads="1"/>
          </p:cNvSpPr>
          <p:nvPr/>
        </p:nvSpPr>
        <p:spPr bwMode="auto">
          <a:xfrm>
            <a:off x="519113" y="2370788"/>
            <a:ext cx="284759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/>
          <a:lstStyle/>
          <a:p>
            <a:pPr marL="609411" indent="-609411" defTabSz="-13868848" eaLnBrk="0" hangingPunct="0">
              <a:lnSpc>
                <a:spcPct val="9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系统结构图</a:t>
            </a:r>
          </a:p>
        </p:txBody>
      </p:sp>
      <p:pic>
        <p:nvPicPr>
          <p:cNvPr id="16390" name="图片 1" descr="企业能源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3" y="1567301"/>
            <a:ext cx="74168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34721" y="6034747"/>
            <a:ext cx="1393831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90486" y="4547879"/>
            <a:ext cx="1584087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Data end users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38492" y="1559985"/>
            <a:ext cx="941283" cy="646331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Analysis</a:t>
            </a:r>
          </a:p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83926" y="2687074"/>
            <a:ext cx="1016249" cy="646331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err="1" smtClean="0"/>
              <a:t>Realtime</a:t>
            </a:r>
            <a:endParaRPr lang="en-US" dirty="0" smtClean="0"/>
          </a:p>
          <a:p>
            <a:r>
              <a:rPr lang="en-US" dirty="0" smtClean="0"/>
              <a:t>DB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9188" y="3873231"/>
            <a:ext cx="1030225" cy="646331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Model</a:t>
            </a:r>
          </a:p>
          <a:p>
            <a:r>
              <a:rPr lang="en-US" dirty="0" smtClean="0"/>
              <a:t>Interface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47B0-E627-0C43-843B-FBE1B74E54F1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2775-4FFB-1945-8818-3CF9A1F9D6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2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Degree of Locality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200" dirty="0"/>
          </a:p>
          <a:p>
            <a:r>
              <a:rPr lang="en-US" sz="2200" dirty="0"/>
              <a:t>	In all three cases, </a:t>
            </a:r>
            <a:r>
              <a:rPr lang="en-US" sz="2200" dirty="0" err="1"/>
              <a:t>ScalScheduling</a:t>
            </a:r>
            <a:r>
              <a:rPr lang="en-US" sz="2200" dirty="0"/>
              <a:t> achieved slightly higher degrees of data locality computation in all three cases.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D4B6-1435-0843-B90A-517A91D46C4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972" t="47937" r="50558" b="16286"/>
          <a:stretch/>
        </p:blipFill>
        <p:spPr>
          <a:xfrm>
            <a:off x="1247705" y="1534594"/>
            <a:ext cx="5936995" cy="374305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F8B8B71-1B27-064D-9183-894FF7E67716}" type="datetime1">
              <a:rPr lang="en-US" smtClean="0"/>
              <a:t>8/4/2014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Longest Waiting-Assignment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	In general, as the longest wait time increases, so does the parallel execution time. The figure shows that for </a:t>
            </a:r>
            <a:r>
              <a:rPr lang="en-US" sz="1800" dirty="0" err="1"/>
              <a:t>MonolithicScheduling</a:t>
            </a:r>
            <a:r>
              <a:rPr lang="en-US" sz="1800" dirty="0"/>
              <a:t> the longest waiting-assignment time greatly grows with the increasing number of processes.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D4B6-1435-0843-B90A-517A91D46C4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6062" t="25421" r="7840" b="40325"/>
          <a:stretch/>
        </p:blipFill>
        <p:spPr>
          <a:xfrm>
            <a:off x="1306128" y="1647824"/>
            <a:ext cx="6362830" cy="377402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6AD90CF-E7D1-604B-91F6-4105C6F03FC1}" type="datetime1">
              <a:rPr lang="en-US" smtClean="0"/>
              <a:t>8/4/2014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9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Average Delay Time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800" dirty="0"/>
              <a:t>	Much shorter delay times for </a:t>
            </a:r>
            <a:r>
              <a:rPr lang="en-US" sz="1800" dirty="0" err="1"/>
              <a:t>ScalScheduling</a:t>
            </a:r>
            <a:r>
              <a:rPr lang="en-US" sz="1800" dirty="0"/>
              <a:t> than Monolithic Scheduling when the size of data locality information reaches 40KB (data to be processed tasks are around </a:t>
            </a:r>
            <a:r>
              <a:rPr lang="en-US" sz="1800" dirty="0" smtClean="0"/>
              <a:t>300GB).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D4B6-1435-0843-B90A-517A91D46C4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99" t="50000" r="49601" b="15440"/>
          <a:stretch/>
        </p:blipFill>
        <p:spPr>
          <a:xfrm>
            <a:off x="1698030" y="1448556"/>
            <a:ext cx="6060919" cy="3548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1349" y="4343541"/>
            <a:ext cx="2550173" cy="2530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100" b="1" dirty="0"/>
              <a:t>Size of data locality information(kb)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F53393E-B0CB-7C47-98C7-ACF275CCDC00}" type="datetime1">
              <a:rPr lang="en-US" smtClean="0"/>
              <a:t>8/4/2014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endParaRPr lang="en-US" dirty="0"/>
          </a:p>
          <a:p>
            <a:pPr algn="ctr"/>
            <a:endParaRPr lang="en-US" dirty="0" smtClean="0"/>
          </a:p>
          <a:p>
            <a:pPr marL="0" indent="0"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D4B6-1435-0843-B90A-517A91D46C4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236EC05-67E2-F848-872B-50CAFBD761D8}" type="datetime1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3000">
                <a:solidFill>
                  <a:schemeClr val="bg1"/>
                </a:solidFill>
                <a:latin typeface="Arial" charset="0"/>
                <a:ea typeface="黑体" charset="0"/>
                <a:cs typeface="黑体" charset="0"/>
              </a:rPr>
              <a:t>系统总体设计</a:t>
            </a:r>
            <a:endParaRPr lang="en-US" altLang="zh-CN" sz="3000">
              <a:solidFill>
                <a:schemeClr val="bg1"/>
              </a:solidFill>
              <a:latin typeface="Arial" charset="0"/>
              <a:ea typeface="黑体" charset="0"/>
              <a:cs typeface="黑体" charset="0"/>
            </a:endParaRPr>
          </a:p>
        </p:txBody>
      </p:sp>
      <p:sp>
        <p:nvSpPr>
          <p:cNvPr id="17413" name="Rectangle 16"/>
          <p:cNvSpPr>
            <a:spLocks noChangeArrowheads="1"/>
          </p:cNvSpPr>
          <p:nvPr/>
        </p:nvSpPr>
        <p:spPr bwMode="auto">
          <a:xfrm>
            <a:off x="519113" y="1277941"/>
            <a:ext cx="52054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/>
          <a:lstStyle/>
          <a:p>
            <a:pPr marL="609411" indent="-609411" defTabSz="-13868848" eaLnBrk="0" hangingPunct="0">
              <a:lnSpc>
                <a:spcPct val="90000"/>
              </a:lnSpc>
            </a:pPr>
            <a:r>
              <a:rPr lang="zh-CN" altLang="en-US" sz="2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通讯网络结构 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328583"/>
            <a:ext cx="184644" cy="37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0" tIns="45706" rIns="91410" bIns="45706" anchor="ctr">
            <a:spAutoFit/>
          </a:bodyPr>
          <a:lstStyle/>
          <a:p>
            <a:endParaRPr lang="en-US"/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86181"/>
              </p:ext>
            </p:extLst>
          </p:nvPr>
        </p:nvGraphicFramePr>
        <p:xfrm>
          <a:off x="1975654" y="75694"/>
          <a:ext cx="5696737" cy="6678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Visio" r:id="rId3" imgW="5393966" imgH="6327250" progId="Visio.Drawing.11">
                  <p:embed/>
                </p:oleObj>
              </mc:Choice>
              <mc:Fallback>
                <p:oleObj name="Visio" r:id="rId3" imgW="5393966" imgH="63272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654" y="75694"/>
                        <a:ext cx="5696737" cy="667893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94996" y="1241084"/>
            <a:ext cx="2005677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Energy Data Center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1627" y="2832106"/>
            <a:ext cx="2173229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Data Collector Server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28456" y="2400451"/>
            <a:ext cx="2197236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Onsite Data Sampling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45843" y="930824"/>
            <a:ext cx="1762021" cy="923330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Energy  Monitor,</a:t>
            </a:r>
          </a:p>
          <a:p>
            <a:r>
              <a:rPr lang="en-US" dirty="0" smtClean="0"/>
              <a:t>Management,</a:t>
            </a:r>
          </a:p>
          <a:p>
            <a:r>
              <a:rPr lang="en-US" dirty="0" smtClean="0"/>
              <a:t>And Analysis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35671" y="3410043"/>
            <a:ext cx="1673580" cy="646331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Wireless </a:t>
            </a:r>
          </a:p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9681" y="3410043"/>
            <a:ext cx="564277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LAN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19869" y="4071142"/>
            <a:ext cx="1010050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Switches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52793" y="5419177"/>
            <a:ext cx="864339" cy="923330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Smart</a:t>
            </a:r>
          </a:p>
          <a:p>
            <a:r>
              <a:rPr lang="en-US" dirty="0" smtClean="0"/>
              <a:t>Power</a:t>
            </a:r>
          </a:p>
          <a:p>
            <a:r>
              <a:rPr lang="en-US" dirty="0" smtClean="0"/>
              <a:t>Meters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2387-3791-3043-8C9F-E75E4E48842F}" type="datetime1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2775-4FFB-1945-8818-3CF9A1F9D6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5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is needed, therefore, are software</a:t>
            </a:r>
            <a:br>
              <a:rPr lang="en-US" dirty="0"/>
            </a:br>
            <a:r>
              <a:rPr lang="en-US" dirty="0"/>
              <a:t>and hardware infrastructures that can support the needs </a:t>
            </a:r>
            <a:r>
              <a:rPr lang="en-US" dirty="0" smtClean="0"/>
              <a:t>of next</a:t>
            </a:r>
            <a:r>
              <a:rPr lang="en-US" dirty="0"/>
              <a:t>-generation large-scale CPS. These new large-scale </a:t>
            </a:r>
            <a:r>
              <a:rPr lang="en-US" dirty="0" smtClean="0"/>
              <a:t>CPS require </a:t>
            </a:r>
            <a:r>
              <a:rPr lang="en-US" dirty="0"/>
              <a:t>high </a:t>
            </a:r>
            <a:r>
              <a:rPr lang="en-US" dirty="0" err="1"/>
              <a:t>QoS</a:t>
            </a:r>
            <a:r>
              <a:rPr lang="en-US" dirty="0"/>
              <a:t> fidelity and a high degree of asset sharing,</a:t>
            </a:r>
            <a:br>
              <a:rPr lang="en-US" dirty="0"/>
            </a:br>
            <a:r>
              <a:rPr lang="en-US" dirty="0"/>
              <a:t>and must support a large number of system components.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6327-14C6-6546-97E6-9347DCAAEFA3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2775-4FFB-1945-8818-3CF9A1F9D6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9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Workloads: </a:t>
            </a:r>
          </a:p>
          <a:p>
            <a:pPr lvl="1"/>
            <a:r>
              <a:rPr lang="en-US" dirty="0" smtClean="0"/>
              <a:t>It is hard to predict the exact load because CPS are  influenced by a wide array of physical</a:t>
            </a:r>
            <a:br>
              <a:rPr lang="en-US" dirty="0" smtClean="0"/>
            </a:br>
            <a:r>
              <a:rPr lang="en-US" dirty="0" smtClean="0"/>
              <a:t>phenomena for which science has not developed accurate or fast predictive models.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/>
              <a:t>datasets </a:t>
            </a:r>
            <a:r>
              <a:rPr lang="en-US" dirty="0" smtClean="0"/>
              <a:t>exhibit distinct characteristics (</a:t>
            </a:r>
            <a:r>
              <a:rPr lang="en-US" dirty="0"/>
              <a:t>such as the data from traffic, power grid fluctuations, human movement, and changing weather patterns</a:t>
            </a:r>
            <a:r>
              <a:rPr lang="en-US" dirty="0" smtClean="0">
                <a:effectLst/>
              </a:rPr>
              <a:t> 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C664-6ED8-D143-86E2-10BC3B308DE1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2775-4FFB-1945-8818-3CF9A1F9D6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7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Limitations of current cloud solutions: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Existing cloud computing techniques cannot be directly applied to CPS. Flexibility in cloud is orthogonal to real-time </a:t>
            </a:r>
            <a:r>
              <a:rPr lang="en-US" dirty="0" err="1" smtClean="0"/>
              <a:t>QoS</a:t>
            </a:r>
            <a:r>
              <a:rPr lang="en-US" dirty="0" smtClean="0"/>
              <a:t> needs.</a:t>
            </a:r>
          </a:p>
          <a:p>
            <a:r>
              <a:rPr lang="en-US" dirty="0" smtClean="0"/>
              <a:t>Auto</a:t>
            </a:r>
            <a:r>
              <a:rPr lang="en-US" dirty="0"/>
              <a:t>-scaling elastic compute and storage </a:t>
            </a:r>
            <a:r>
              <a:rPr lang="en-US" dirty="0" smtClean="0"/>
              <a:t>needs to take </a:t>
            </a:r>
            <a:r>
              <a:rPr lang="en-US" dirty="0"/>
              <a:t>different datasets own characteristics into consideration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r>
              <a:rPr lang="en-US" dirty="0"/>
              <a:t>Virtualization techniques are not helpful in a real-time </a:t>
            </a:r>
            <a:r>
              <a:rPr lang="en-US" dirty="0" err="1"/>
              <a:t>QoS</a:t>
            </a:r>
            <a:r>
              <a:rPr lang="en-US" dirty="0"/>
              <a:t>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Delay and jitter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and </a:t>
            </a:r>
            <a:r>
              <a:rPr lang="en-US" dirty="0" err="1" smtClean="0"/>
              <a:t>Hadoop</a:t>
            </a:r>
            <a:r>
              <a:rPr lang="en-US" dirty="0" smtClean="0"/>
              <a:t> are offline solutions by default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91BB-9C6A-DD4C-A754-6F89686E9A51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2775-4FFB-1945-8818-3CF9A1F9D6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 In-situ data processing in original data </a:t>
            </a:r>
            <a:r>
              <a:rPr lang="en-US" dirty="0" smtClean="0"/>
              <a:t>collector(s)</a:t>
            </a:r>
          </a:p>
          <a:p>
            <a:pPr lvl="1"/>
            <a:r>
              <a:rPr lang="en-US" dirty="0" smtClean="0"/>
              <a:t>Data are too heavy to move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raw data are useless, do not need to be saved permanently, </a:t>
            </a:r>
            <a:r>
              <a:rPr lang="en-US" dirty="0" smtClean="0"/>
              <a:t>and transferred </a:t>
            </a:r>
            <a:r>
              <a:rPr lang="en-US" dirty="0"/>
              <a:t>to the cloud </a:t>
            </a:r>
            <a:r>
              <a:rPr lang="en-US" dirty="0" smtClean="0"/>
              <a:t>server</a:t>
            </a:r>
          </a:p>
          <a:p>
            <a:pPr lvl="1"/>
            <a:r>
              <a:rPr lang="en-US" dirty="0" smtClean="0"/>
              <a:t>Preprocess raw data locally </a:t>
            </a:r>
            <a:r>
              <a:rPr lang="en-US" dirty="0"/>
              <a:t>to extract useful </a:t>
            </a:r>
            <a:r>
              <a:rPr lang="en-US" dirty="0" smtClean="0"/>
              <a:t>information, such </a:t>
            </a:r>
            <a:r>
              <a:rPr lang="en-US" dirty="0"/>
              <a:t>as traffic surveillance video or security monitor data.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200F-FA38-4549-8A7D-113B3310A7E4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2775-4FFB-1945-8818-3CF9A1F9D6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6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–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Consolidate all of available smart resources near emergency area and constitute an ad-hoc regional cloud and storage infrastructure</a:t>
            </a:r>
            <a:r>
              <a:rPr lang="en-US" dirty="0" smtClean="0">
                <a:effectLst/>
              </a:rPr>
              <a:t> </a:t>
            </a:r>
          </a:p>
          <a:p>
            <a:pPr lvl="1"/>
            <a:r>
              <a:rPr lang="en-US" dirty="0" smtClean="0"/>
              <a:t>Handle spiky traffic near emergency areas</a:t>
            </a:r>
          </a:p>
          <a:p>
            <a:pPr lvl="1"/>
            <a:r>
              <a:rPr lang="en-US" dirty="0" smtClean="0"/>
              <a:t>This may be feasible as </a:t>
            </a:r>
            <a:r>
              <a:rPr lang="en-US" dirty="0"/>
              <a:t>smart buildings, smart vehicles and smart phones </a:t>
            </a:r>
            <a:r>
              <a:rPr lang="en-US" dirty="0" smtClean="0"/>
              <a:t>could be </a:t>
            </a:r>
            <a:r>
              <a:rPr lang="en-US" dirty="0"/>
              <a:t>quickly organized by </a:t>
            </a:r>
            <a:r>
              <a:rPr lang="en-US" dirty="0" smtClean="0"/>
              <a:t>some</a:t>
            </a:r>
            <a:r>
              <a:rPr lang="en-US" dirty="0"/>
              <a:t> </a:t>
            </a:r>
            <a:r>
              <a:rPr lang="en-US" dirty="0" smtClean="0"/>
              <a:t>unified </a:t>
            </a:r>
            <a:r>
              <a:rPr lang="en-US" dirty="0"/>
              <a:t>mechanisms, protocol, interfaces and contribute their computing and storage to </a:t>
            </a:r>
            <a:r>
              <a:rPr lang="en-US" dirty="0" smtClean="0"/>
              <a:t>enable an </a:t>
            </a:r>
            <a:r>
              <a:rPr lang="en-US" dirty="0"/>
              <a:t>in-situ data </a:t>
            </a:r>
            <a:r>
              <a:rPr lang="en-US" dirty="0" smtClean="0"/>
              <a:t>processing</a:t>
            </a:r>
            <a:r>
              <a:rPr lang="en-US" dirty="0"/>
              <a:t> </a:t>
            </a:r>
            <a:endParaRPr lang="en-US" sz="40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FF10-63E5-C143-87FE-13A1EEF85FE8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2775-4FFB-1945-8818-3CF9A1F9D6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1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–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MapReduce</a:t>
            </a:r>
            <a:r>
              <a:rPr lang="en-US" dirty="0"/>
              <a:t> and </a:t>
            </a:r>
            <a:r>
              <a:rPr lang="en-US" dirty="0" err="1"/>
              <a:t>Hadoop</a:t>
            </a:r>
            <a:r>
              <a:rPr lang="en-US" dirty="0"/>
              <a:t> are in-appropriate to perform real-time analytics and interactive visualization.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potential candidate will be </a:t>
            </a:r>
            <a:r>
              <a:rPr lang="en-US" dirty="0" smtClean="0"/>
              <a:t>a Spark framework developed by Berkeley AMP lab </a:t>
            </a:r>
          </a:p>
          <a:p>
            <a:pPr lvl="1"/>
            <a:r>
              <a:rPr lang="en-US" dirty="0"/>
              <a:t>Spark Streaming is designed with the goal of providing near real time processing with approximately one second latency to such programs</a:t>
            </a:r>
            <a:r>
              <a:rPr lang="en-US" dirty="0" smtClean="0"/>
              <a:t>. It enables in-memory analytics.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Some of the most commonly used applications </a:t>
            </a:r>
            <a:r>
              <a:rPr lang="en-US" dirty="0" smtClean="0"/>
              <a:t>include </a:t>
            </a:r>
            <a:r>
              <a:rPr lang="en-US" dirty="0"/>
              <a:t>web site statistics/analytics, intrusion detection systems, and spam filters.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FA68-587D-BB43-90D4-07D3E97E4B5F}" type="datetime1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Jun Wang @ University of Central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2775-4FFB-1945-8818-3CF9A1F9D6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49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D4D0C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D4D0C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D4D0C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1415</Words>
  <Application>Microsoft Office PowerPoint</Application>
  <PresentationFormat>On-screen Show (4:3)</PresentationFormat>
  <Paragraphs>251</Paragraphs>
  <Slides>23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 Unicode MS</vt:lpstr>
      <vt:lpstr>Microsoft YaHei</vt:lpstr>
      <vt:lpstr>SimHei</vt:lpstr>
      <vt:lpstr>SimSun</vt:lpstr>
      <vt:lpstr>Arial</vt:lpstr>
      <vt:lpstr>Calibri</vt:lpstr>
      <vt:lpstr>Candara</vt:lpstr>
      <vt:lpstr>Times New Roman</vt:lpstr>
      <vt:lpstr>Wingdings</vt:lpstr>
      <vt:lpstr>Office Theme</vt:lpstr>
      <vt:lpstr>1_Office Theme</vt:lpstr>
      <vt:lpstr>Visio</vt:lpstr>
      <vt:lpstr>SmartDraw</vt:lpstr>
      <vt:lpstr>PowerPoint Presentation</vt:lpstr>
      <vt:lpstr>A sample small-scale CPS system: Energy management cloud system  by Shenzhen KINGSINE ELECTRIC AUTOMATION CO., LTD. </vt:lpstr>
      <vt:lpstr>系统总体设计</vt:lpstr>
      <vt:lpstr>Motivation</vt:lpstr>
      <vt:lpstr>Challenges </vt:lpstr>
      <vt:lpstr> Limitations of current cloud solutions: </vt:lpstr>
      <vt:lpstr>Opportunities</vt:lpstr>
      <vt:lpstr>Opportunities – cont…</vt:lpstr>
      <vt:lpstr>Opportunities – cont…</vt:lpstr>
      <vt:lpstr>Opportunities – cont…</vt:lpstr>
      <vt:lpstr>Opportunities – cont…</vt:lpstr>
      <vt:lpstr>Data Locality-aware Scheduling</vt:lpstr>
      <vt:lpstr>Long Latency Scheduling Problem for Interactive Application</vt:lpstr>
      <vt:lpstr>A Scalable Scheduling Architecture </vt:lpstr>
      <vt:lpstr>Interactive workflow between workers and schedulers</vt:lpstr>
      <vt:lpstr>Modulo-based method for Self-scheduling</vt:lpstr>
      <vt:lpstr>Interactive workflow between schedulers and workers </vt:lpstr>
      <vt:lpstr>Experimental Setup</vt:lpstr>
      <vt:lpstr>Locality testing (data distribution)</vt:lpstr>
      <vt:lpstr>Degree of Locality Comparison</vt:lpstr>
      <vt:lpstr>Longest Waiting-Assignment </vt:lpstr>
      <vt:lpstr>Average Delay Time Comparison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and Kelsey</dc:creator>
  <cp:lastModifiedBy>kkant</cp:lastModifiedBy>
  <cp:revision>15</cp:revision>
  <dcterms:created xsi:type="dcterms:W3CDTF">2014-08-03T18:51:53Z</dcterms:created>
  <dcterms:modified xsi:type="dcterms:W3CDTF">2014-08-04T04:41:09Z</dcterms:modified>
</cp:coreProperties>
</file>