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79" r:id="rId6"/>
    <p:sldId id="278" r:id="rId7"/>
    <p:sldId id="265" r:id="rId8"/>
    <p:sldId id="267" r:id="rId9"/>
    <p:sldId id="272" r:id="rId10"/>
    <p:sldId id="261" r:id="rId11"/>
    <p:sldId id="263" r:id="rId12"/>
    <p:sldId id="281" r:id="rId13"/>
    <p:sldId id="282" r:id="rId14"/>
    <p:sldId id="283" r:id="rId15"/>
    <p:sldId id="274" r:id="rId16"/>
    <p:sldId id="264" r:id="rId17"/>
    <p:sldId id="262" r:id="rId18"/>
    <p:sldId id="269" r:id="rId19"/>
    <p:sldId id="270" r:id="rId20"/>
    <p:sldId id="276" r:id="rId21"/>
    <p:sldId id="280" r:id="rId2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4" autoAdjust="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mtClean="0"/>
              <a:t>Xen</a:t>
            </a:r>
            <a:r>
              <a:rPr lang="en-US" altLang="zh-CN" baseline="0" smtClean="0"/>
              <a:t> Code Size</a:t>
            </a:r>
            <a:endParaRPr lang="zh-CN" altLang="en-US"/>
          </a:p>
        </c:rich>
      </c:tx>
      <c:layout>
        <c:manualLayout>
          <c:xMode val="edge"/>
          <c:yMode val="edge"/>
          <c:x val="0.410035177815134"/>
          <c:y val="0.03112399275897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1548343019"/>
          <c:y val="0.017118196017436"/>
          <c:w val="0.869472187410122"/>
          <c:h val="0.864421110072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Xen 2.0</c:v>
                </c:pt>
              </c:strCache>
            </c:strRef>
          </c:tx>
          <c:invertIfNegative val="0"/>
          <c:cat>
            <c:strRef>
              <c:f>Sheet1!$B$2:$E$2</c:f>
              <c:strCache>
                <c:ptCount val="4"/>
                <c:pt idx="0">
                  <c:v>VMM</c:v>
                </c:pt>
                <c:pt idx="1">
                  <c:v>Dom0 Kernel</c:v>
                </c:pt>
                <c:pt idx="2">
                  <c:v>Tools</c:v>
                </c:pt>
                <c:pt idx="3">
                  <c:v>TCB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45.0</c:v>
                </c:pt>
                <c:pt idx="1">
                  <c:v>4136.0</c:v>
                </c:pt>
                <c:pt idx="2">
                  <c:v>26.0</c:v>
                </c:pt>
                <c:pt idx="3">
                  <c:v>4207.0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Xen 3.0</c:v>
                </c:pt>
              </c:strCache>
            </c:strRef>
          </c:tx>
          <c:invertIfNegative val="0"/>
          <c:cat>
            <c:strRef>
              <c:f>Sheet1!$B$2:$E$2</c:f>
              <c:strCache>
                <c:ptCount val="4"/>
                <c:pt idx="0">
                  <c:v>VMM</c:v>
                </c:pt>
                <c:pt idx="1">
                  <c:v>Dom0 Kernel</c:v>
                </c:pt>
                <c:pt idx="2">
                  <c:v>Tools</c:v>
                </c:pt>
                <c:pt idx="3">
                  <c:v>TCB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121.0</c:v>
                </c:pt>
                <c:pt idx="1">
                  <c:v>4807.0</c:v>
                </c:pt>
                <c:pt idx="2">
                  <c:v>143.0</c:v>
                </c:pt>
                <c:pt idx="3">
                  <c:v>5071.0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Xen 4.0</c:v>
                </c:pt>
              </c:strCache>
            </c:strRef>
          </c:tx>
          <c:invertIfNegative val="0"/>
          <c:cat>
            <c:strRef>
              <c:f>Sheet1!$B$2:$E$2</c:f>
              <c:strCache>
                <c:ptCount val="4"/>
                <c:pt idx="0">
                  <c:v>VMM</c:v>
                </c:pt>
                <c:pt idx="1">
                  <c:v>Dom0 Kernel</c:v>
                </c:pt>
                <c:pt idx="2">
                  <c:v>Tools</c:v>
                </c:pt>
                <c:pt idx="3">
                  <c:v>TCB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270.0</c:v>
                </c:pt>
                <c:pt idx="1">
                  <c:v>7560.0</c:v>
                </c:pt>
                <c:pt idx="2">
                  <c:v>647.0</c:v>
                </c:pt>
                <c:pt idx="3">
                  <c:v>8477.0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379720"/>
        <c:axId val="-2133334424"/>
      </c:barChart>
      <c:catAx>
        <c:axId val="-2133379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3334424"/>
        <c:crosses val="autoZero"/>
        <c:auto val="1"/>
        <c:lblAlgn val="ctr"/>
        <c:lblOffset val="100"/>
        <c:noMultiLvlLbl val="0"/>
      </c:catAx>
      <c:valAx>
        <c:axId val="-2133334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KLOCs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3379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8B2F-B600-EB47-8B45-0AE9756AFBFA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E856B-7761-D04F-BBFE-EE5038284A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118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cation-based_service" TargetMode="External"/><Relationship Id="rId4" Type="http://schemas.openxmlformats.org/officeDocument/2006/relationships/hyperlink" Target="http://en.wikipedia.org/wiki/Mobile_telephone" TargetMode="External"/><Relationship Id="rId5" Type="http://schemas.openxmlformats.org/officeDocument/2006/relationships/hyperlink" Target="http://en.wikipedia.org/wiki/Parental_control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OL" TargetMode="External"/><Relationship Id="rId4" Type="http://schemas.openxmlformats.org/officeDocument/2006/relationships/hyperlink" Target="http://en.wikipedia.org/wiki/Redac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This a</a:t>
            </a:r>
            <a:r>
              <a:rPr kumimoji="1" lang="en-US" altLang="zh-CN" dirty="0" smtClean="0"/>
              <a:t> really cloudy definition,</a:t>
            </a:r>
            <a:r>
              <a:rPr kumimoji="1" lang="en-US" altLang="zh-CN" baseline="0" dirty="0" smtClean="0"/>
              <a:t> no clear boundary, though not really a hype.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We need a clear, doable definition.  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14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Cyber world controls</a:t>
            </a:r>
            <a:r>
              <a:rPr kumimoji="1" lang="en-US" altLang="zh-CN" baseline="0" dirty="0" smtClean="0"/>
              <a:t> p</a:t>
            </a:r>
            <a:r>
              <a:rPr kumimoji="1" lang="en-US" altLang="zh-CN" dirty="0" smtClean="0"/>
              <a:t>hysical</a:t>
            </a:r>
            <a:r>
              <a:rPr kumimoji="1" lang="en-US" altLang="zh-CN" baseline="0" dirty="0" smtClean="0"/>
              <a:t> world? We all live in cloud?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004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Look forward? The</a:t>
            </a:r>
            <a:r>
              <a:rPr kumimoji="1" lang="en-US" altLang="zh-CN" baseline="0" dirty="0" smtClean="0"/>
              <a:t> good news is that we have a number of problems to work on, and we all will have a good job</a:t>
            </a:r>
            <a:r>
              <a:rPr kumimoji="1" lang="en-US" altLang="zh-CN" baseline="0" dirty="0" smtClean="0">
                <a:sym typeface="Wingdings"/>
              </a:rPr>
              <a:t>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5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967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an example of cloud helps physical world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car then takes these generated maps and combines them with high-resolution maps of the world, producing different types of data models that allow it to drive itself.</a:t>
            </a:r>
          </a:p>
          <a:p>
            <a:endParaRPr kumimoji="1" lang="en-US" altLang="zh-CN" dirty="0" smtClean="0"/>
          </a:p>
          <a:p>
            <a:r>
              <a:rPr lang="en-US" altLang="zh-CN" dirty="0" smtClean="0"/>
              <a:t>Currently (as of June 2014), the system works with a very high definition inch-precision map of the area the vehicle is expected to use, including how high the traffic lights are; in addition to on-board systems, some computation is performed on remote computer farms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199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 example of leveraging</a:t>
            </a:r>
            <a:r>
              <a:rPr kumimoji="1" lang="en-US" altLang="zh-CN" baseline="0" dirty="0" smtClean="0"/>
              <a:t> abundant resources of cloud.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099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From my colleagues, an example</a:t>
            </a:r>
            <a:r>
              <a:rPr kumimoji="1" lang="en-US" altLang="zh-CN" baseline="0" dirty="0" smtClean="0"/>
              <a:t> how physical world helps cloud.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14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 example of how</a:t>
            </a:r>
            <a:r>
              <a:rPr lang="en-US" altLang="zh-CN" baseline="0" dirty="0" smtClean="0"/>
              <a:t> physical world helps cloud and cloud helps back.</a:t>
            </a:r>
            <a:endParaRPr lang="en-US" altLang="zh-CN" dirty="0" smtClean="0"/>
          </a:p>
          <a:p>
            <a:r>
              <a:rPr lang="en-US" altLang="zh-CN" dirty="0" smtClean="0"/>
              <a:t>This problem is about geo-fencing, which is</a:t>
            </a:r>
            <a:r>
              <a:rPr lang="en-US" altLang="zh-CN" baseline="0" dirty="0" smtClean="0"/>
              <a:t> a virtual perimeter for a real-world geographic areas. It’s a very hot topic and can be used in advertisements, children location services and so on.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When the location-aware device of a </a:t>
            </a:r>
            <a:r>
              <a:rPr lang="en-US" altLang="zh-CN" dirty="0" smtClean="0">
                <a:hlinkClick r:id="rId3" tooltip="Location-based service"/>
              </a:rPr>
              <a:t>location-based service</a:t>
            </a:r>
            <a:r>
              <a:rPr lang="en-US" altLang="zh-CN" dirty="0" smtClean="0"/>
              <a:t> (LBS) user enters or exits a geo-fence, the device receives a generated notification. This notification might contain information about the location of the device. The </a:t>
            </a:r>
            <a:r>
              <a:rPr lang="en-US" altLang="zh-CN" dirty="0" err="1" smtClean="0"/>
              <a:t>geofence</a:t>
            </a:r>
            <a:r>
              <a:rPr lang="en-US" altLang="zh-CN" dirty="0" smtClean="0"/>
              <a:t> notice might be sent to a </a:t>
            </a:r>
            <a:r>
              <a:rPr lang="en-US" altLang="zh-CN" dirty="0" smtClean="0">
                <a:hlinkClick r:id="rId4" tooltip="Mobile telephone"/>
              </a:rPr>
              <a:t>mobile telephone</a:t>
            </a:r>
            <a:r>
              <a:rPr lang="en-US" altLang="zh-CN" dirty="0" smtClean="0"/>
              <a:t> or an email account.</a:t>
            </a:r>
          </a:p>
          <a:p>
            <a:r>
              <a:rPr lang="en-US" altLang="zh-CN" dirty="0" err="1" smtClean="0"/>
              <a:t>Geofencing</a:t>
            </a:r>
            <a:r>
              <a:rPr lang="en-US" altLang="zh-CN" dirty="0" smtClean="0"/>
              <a:t>, used with </a:t>
            </a:r>
            <a:r>
              <a:rPr lang="en-US" altLang="zh-CN" dirty="0" smtClean="0">
                <a:hlinkClick r:id="rId5" tooltip="Parental controls"/>
              </a:rPr>
              <a:t>child location</a:t>
            </a:r>
            <a:r>
              <a:rPr lang="en-US" altLang="zh-CN" dirty="0" smtClean="0"/>
              <a:t> services, can notify parents if a child leaves a designated area</a:t>
            </a:r>
          </a:p>
          <a:p>
            <a:endParaRPr lang="en-US" altLang="zh-CN" baseline="0" dirty="0" smtClean="0"/>
          </a:p>
          <a:p>
            <a:r>
              <a:rPr lang="en-US" altLang="zh-CN" b="1" dirty="0" smtClean="0"/>
              <a:t>LBS 2.0 -</a:t>
            </a:r>
            <a:r>
              <a:rPr lang="zh-CN" altLang="en-US" b="1" dirty="0" smtClean="0"/>
              <a:t>地理柵欄</a:t>
            </a:r>
          </a:p>
          <a:p>
            <a:r>
              <a:rPr lang="zh-CN" altLang="en-US" dirty="0" smtClean="0"/>
              <a:t>地理柵欄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geofence</a:t>
            </a:r>
            <a:r>
              <a:rPr lang="en-US" altLang="zh-CN" dirty="0" smtClean="0"/>
              <a:t>)</a:t>
            </a:r>
            <a:r>
              <a:rPr lang="zh-CN" altLang="en-US" dirty="0" smtClean="0"/>
              <a:t>最大的特色是「主動推播」。</a:t>
            </a:r>
          </a:p>
          <a:p>
            <a:r>
              <a:rPr lang="zh-CN" altLang="en-US" dirty="0" smtClean="0"/>
              <a:t>柵欄的概念如同字面，是由地圖上的</a:t>
            </a:r>
            <a:r>
              <a:rPr lang="zh-CN" altLang="en-US" b="1" dirty="0" smtClean="0"/>
              <a:t>虛擬標記點</a:t>
            </a:r>
            <a:r>
              <a:rPr lang="zh-CN" altLang="en-US" dirty="0" smtClean="0"/>
              <a:t>所劃分出來的</a:t>
            </a:r>
            <a:r>
              <a:rPr lang="zh-CN" altLang="en-US" b="1" dirty="0" smtClean="0"/>
              <a:t>區域</a:t>
            </a:r>
            <a:r>
              <a:rPr lang="zh-CN" altLang="en-US" dirty="0" smtClean="0"/>
              <a:t>。我們可以利用某間餐廳、某地標，甚至是直接利用座標，來訂出柵欄標記，圍出一個虛擬區域</a:t>
            </a:r>
            <a:r>
              <a:rPr lang="en-US" altLang="zh-CN" dirty="0" smtClean="0"/>
              <a:t>(</a:t>
            </a:r>
            <a:r>
              <a:rPr lang="zh-CN" altLang="en-US" dirty="0" smtClean="0"/>
              <a:t>可能是我家巷口麵店到學校這塊，也可能是整個台北市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。程式會於背景不斷運算、反饋用戶的地理位置，一旦用戶</a:t>
            </a:r>
            <a:r>
              <a:rPr lang="zh-CN" altLang="en-US" b="1" dirty="0" smtClean="0"/>
              <a:t>進入</a:t>
            </a:r>
            <a:r>
              <a:rPr lang="zh-CN" altLang="en-US" dirty="0" smtClean="0"/>
              <a:t>或</a:t>
            </a:r>
            <a:r>
              <a:rPr lang="zh-CN" altLang="en-US" b="1" dirty="0" smtClean="0"/>
              <a:t>離開</a:t>
            </a:r>
            <a:r>
              <a:rPr lang="zh-CN" altLang="en-US" dirty="0" smtClean="0"/>
              <a:t>了「柵欄區域」，就可以主動發出各種形式的通知 </a:t>
            </a:r>
            <a:r>
              <a:rPr lang="en-US" altLang="zh-CN" dirty="0" smtClean="0"/>
              <a:t>(SMS</a:t>
            </a:r>
            <a:r>
              <a:rPr lang="zh-CN" altLang="en-US" dirty="0" smtClean="0"/>
              <a:t>：小明安全地到學校了！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E85DE-73D8-42C8-9AFF-C276B746A06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worse-is-better software first will gain acceptance, second will condition its users to expect less, and third will be improved to a point that is almost the right thing.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856B-7761-D04F-BBFE-EE5038284AA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997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799C7-C851-437B-99CC-916156E0395C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Hey Alice, put your </a:t>
            </a:r>
            <a:r>
              <a:rPr lang="en-US" dirty="0" err="1" smtClean="0"/>
              <a:t>creditcard</a:t>
            </a:r>
            <a:r>
              <a:rPr lang="en-US" dirty="0" smtClean="0"/>
              <a:t> number, </a:t>
            </a:r>
            <a:r>
              <a:rPr lang="en-US" dirty="0" err="1" smtClean="0"/>
              <a:t>ssn</a:t>
            </a:r>
            <a:r>
              <a:rPr lang="en-US" dirty="0" smtClean="0"/>
              <a:t> and emails with your boyfriends to my cloud</a:t>
            </a:r>
          </a:p>
          <a:p>
            <a:pPr lvl="1"/>
            <a:r>
              <a:rPr lang="en-US" dirty="0" smtClean="0"/>
              <a:t>Believe in me, I promise to keep it secure</a:t>
            </a:r>
          </a:p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Stalker:</a:t>
            </a:r>
            <a:r>
              <a:rPr lang="en-US" sz="1200" b="1" baseline="0" dirty="0" smtClean="0"/>
              <a:t> 暗恋/</a:t>
            </a:r>
            <a:r>
              <a:rPr lang="zh-CN" altLang="en-US" sz="1200" b="1" baseline="0" dirty="0" smtClean="0"/>
              <a:t>追星族</a:t>
            </a:r>
            <a:endParaRPr lang="en-US" sz="1200" b="1" baseline="0" dirty="0" smtClean="0"/>
          </a:p>
          <a:p>
            <a:endParaRPr lang="en-US" sz="1200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</a:t>
            </a:r>
            <a:r>
              <a:rPr lang="en-US" altLang="zh-CN" b="1" dirty="0" smtClean="0"/>
              <a:t>AOL search data leak</a:t>
            </a:r>
            <a:r>
              <a:rPr lang="en-US" altLang="zh-CN" dirty="0" smtClean="0"/>
              <a:t> was the release of detailed search logs by </a:t>
            </a:r>
            <a:r>
              <a:rPr lang="en-US" altLang="zh-CN" dirty="0" smtClean="0">
                <a:hlinkClick r:id="rId3" tooltip="AOL"/>
              </a:rPr>
              <a:t>AOL</a:t>
            </a:r>
            <a:r>
              <a:rPr lang="en-US" altLang="zh-CN" dirty="0" smtClean="0"/>
              <a:t> of a large number of AOL users. The release was intentional and intended for research purposes; however, the public release meant that the entire Internet could see the results, rather than a select number of academics. </a:t>
            </a:r>
            <a:r>
              <a:rPr lang="en-US" altLang="zh-CN" smtClean="0"/>
              <a:t>AOL did not </a:t>
            </a:r>
            <a:r>
              <a:rPr lang="en-US" altLang="zh-CN" smtClean="0">
                <a:hlinkClick r:id="rId4" tooltip="Redact"/>
              </a:rPr>
              <a:t>redact</a:t>
            </a:r>
            <a:r>
              <a:rPr lang="en-US" altLang="zh-CN" smtClean="0"/>
              <a:t> any information, causing privacy concerns since users could potentially be identified by their searches.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err="1" smtClean="0"/>
              <a:t>Allew</a:t>
            </a:r>
            <a:r>
              <a:rPr lang="en-US" dirty="0" smtClean="0"/>
              <a:t>: 公园小径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3C75-BD5B-6549-985D-A32502292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D2DD-520C-3F42-B968-17F244244641}" type="datetimeFigureOut">
              <a:rPr kumimoji="1" lang="zh-CN" altLang="en-US" smtClean="0"/>
              <a:t>8/4/14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2ECF-7B32-A743-A220-09F1CCF314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3366FF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eL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hyperlink" Target="http://ipads.se.sjtu.edu.cn/haibo_ch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869" y="1770934"/>
            <a:ext cx="8843958" cy="2015601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Cyber-Physical Cloud(y) Computing: </a:t>
            </a:r>
            <a:br>
              <a:rPr kumimoji="1" lang="en-US" altLang="zh-CN" dirty="0" smtClean="0"/>
            </a:br>
            <a:r>
              <a:rPr kumimoji="1" lang="en-US" altLang="zh-CN" dirty="0" smtClean="0"/>
              <a:t>Good News, Bad News and </a:t>
            </a:r>
            <a:br>
              <a:rPr kumimoji="1" lang="en-US" altLang="zh-CN" dirty="0" smtClean="0"/>
            </a:br>
            <a:r>
              <a:rPr kumimoji="1" lang="en-US" altLang="zh-CN" dirty="0" smtClean="0"/>
              <a:t>Looking Forward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Haibo Chen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13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754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Bad News of CPCC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779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Cyber Systems Meet Physical Worlds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 smtClean="0"/>
              <a:t>Unique Feature of Cyber Systems</a:t>
            </a:r>
          </a:p>
          <a:p>
            <a:pPr marL="457200" lvl="1" indent="0">
              <a:buNone/>
            </a:pPr>
            <a:r>
              <a:rPr kumimoji="1" lang="en-US" altLang="zh-CN" dirty="0" smtClean="0"/>
              <a:t>Remember “</a:t>
            </a:r>
            <a:r>
              <a:rPr kumimoji="1" lang="en-US" altLang="zh-CN" dirty="0" smtClean="0">
                <a:solidFill>
                  <a:srgbClr val="FF0000"/>
                </a:solidFill>
              </a:rPr>
              <a:t>Worse is better design</a:t>
            </a:r>
            <a:r>
              <a:rPr kumimoji="1" lang="en-US" altLang="zh-CN" dirty="0" smtClean="0"/>
              <a:t>” slogan in computer systems design-Richard P. Gabriel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Design systems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almost </a:t>
            </a:r>
            <a:r>
              <a:rPr kumimoji="1" lang="en-US" altLang="zh-CN" dirty="0" smtClean="0"/>
              <a:t>work! </a:t>
            </a:r>
          </a:p>
          <a:p>
            <a:pPr marL="914400" lvl="2" indent="0">
              <a:buNone/>
            </a:pPr>
            <a:r>
              <a:rPr lang="en-US" altLang="zh-CN" dirty="0" smtClean="0"/>
              <a:t>“</a:t>
            </a:r>
            <a:r>
              <a:rPr lang="en-US" altLang="zh-CN" dirty="0" smtClean="0">
                <a:solidFill>
                  <a:srgbClr val="0000FF"/>
                </a:solidFill>
              </a:rPr>
              <a:t>Unix and C are the ultimate computer viruses</a:t>
            </a:r>
            <a:r>
              <a:rPr lang="en-US" altLang="zh-CN" dirty="0" smtClean="0"/>
              <a:t>.”</a:t>
            </a:r>
          </a:p>
          <a:p>
            <a:pPr marL="914400" lvl="2" indent="0">
              <a:buNone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zh-CN" dirty="0" smtClean="0"/>
              <a:t>Traditional Physical </a:t>
            </a:r>
            <a:r>
              <a:rPr kumimoji="1" lang="en-US" altLang="zh-CN" dirty="0"/>
              <a:t>systems</a:t>
            </a:r>
          </a:p>
          <a:p>
            <a:pPr marL="457200" lvl="1" indent="0">
              <a:buNone/>
            </a:pPr>
            <a:r>
              <a:rPr kumimoji="1" lang="en-US" altLang="zh-CN" dirty="0"/>
              <a:t>Small, fixed functionality</a:t>
            </a:r>
          </a:p>
          <a:p>
            <a:pPr marL="457200" lvl="1" indent="0">
              <a:buNone/>
            </a:pPr>
            <a:r>
              <a:rPr kumimoji="1" lang="en-US" altLang="zh-CN" dirty="0"/>
              <a:t>Carefully designed, modeled and/or verified</a:t>
            </a:r>
          </a:p>
          <a:p>
            <a:pPr marL="914400" lvl="2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Buckets effect of security</a:t>
            </a:r>
          </a:p>
          <a:p>
            <a:pPr marL="400050" lvl="1" indent="0">
              <a:buNone/>
            </a:pPr>
            <a:r>
              <a:rPr lang="en-US" altLang="zh-CN" dirty="0"/>
              <a:t>L</a:t>
            </a:r>
            <a:r>
              <a:rPr lang="en-US" altLang="zh-CN" dirty="0" smtClean="0"/>
              <a:t>ow security/reliability guarantees</a:t>
            </a: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3913" t="4642" r="13953"/>
          <a:stretch/>
        </p:blipFill>
        <p:spPr>
          <a:xfrm>
            <a:off x="6539830" y="4496469"/>
            <a:ext cx="2363538" cy="23615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74112" y="5721684"/>
            <a:ext cx="18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smtClean="0"/>
              <a:t>Cloud?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702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/>
          <p:cNvSpPr/>
          <p:nvPr/>
        </p:nvSpPr>
        <p:spPr>
          <a:xfrm>
            <a:off x="827584" y="1856234"/>
            <a:ext cx="2277070" cy="1428750"/>
          </a:xfrm>
          <a:prstGeom prst="flowChartDocument">
            <a:avLst/>
          </a:prstGeom>
          <a:solidFill>
            <a:srgbClr val="FFFFCD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Name: </a:t>
            </a:r>
            <a:r>
              <a:rPr lang="en-US" altLang="zh-CN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Haibo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Salary: </a:t>
            </a: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Creditcard</a:t>
            </a: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8621 4579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72" name="Text Box 37"/>
          <p:cNvSpPr txBox="1">
            <a:spLocks noChangeArrowheads="1"/>
          </p:cNvSpPr>
          <p:nvPr/>
        </p:nvSpPr>
        <p:spPr bwMode="auto">
          <a:xfrm>
            <a:off x="3067051" y="5730875"/>
            <a:ext cx="20002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altLang="zh-CN" sz="2200" b="1">
                <a:latin typeface="Calibri" pitchFamily="34" charset="0"/>
              </a:rPr>
              <a:t> Is a rich guy?</a:t>
            </a:r>
          </a:p>
        </p:txBody>
      </p:sp>
      <p:pic>
        <p:nvPicPr>
          <p:cNvPr id="25" name="图片 24" descr="microscop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1063" y="1376362"/>
            <a:ext cx="10001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51520" y="476672"/>
            <a:ext cx="6443662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Inside Threats to </a:t>
            </a:r>
            <a:endParaRPr lang="en-US" altLang="zh-CN" sz="4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Cloud </a:t>
            </a:r>
            <a:r>
              <a:rPr lang="en-US" altLang="zh-CN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4424363" y="2425700"/>
            <a:ext cx="0" cy="4033837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084168" y="3645024"/>
            <a:ext cx="2376264" cy="929258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Verdana" pitchFamily="34" charset="0"/>
              </a:rPr>
              <a:t>VM </a:t>
            </a:r>
            <a:endParaRPr lang="en-US" altLang="zh-CN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Verdana" pitchFamily="34" charset="0"/>
              </a:rPr>
              <a:t>(with private data)</a:t>
            </a:r>
          </a:p>
        </p:txBody>
      </p:sp>
      <p:sp>
        <p:nvSpPr>
          <p:cNvPr id="49160" name="Rectangle 11"/>
          <p:cNvSpPr>
            <a:spLocks noChangeArrowheads="1"/>
          </p:cNvSpPr>
          <p:nvPr/>
        </p:nvSpPr>
        <p:spPr bwMode="auto">
          <a:xfrm>
            <a:off x="1423988" y="5091112"/>
            <a:ext cx="1747838" cy="971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Results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Storage</a:t>
            </a: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>
            <a:off x="3138488" y="3530600"/>
            <a:ext cx="22860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zh-CN" altLang="en-US"/>
          </a:p>
        </p:txBody>
      </p:sp>
      <p:sp>
        <p:nvSpPr>
          <p:cNvPr id="49162" name="Line 15"/>
          <p:cNvSpPr>
            <a:spLocks noChangeShapeType="1"/>
          </p:cNvSpPr>
          <p:nvPr/>
        </p:nvSpPr>
        <p:spPr bwMode="auto">
          <a:xfrm flipH="1">
            <a:off x="3195638" y="4959350"/>
            <a:ext cx="1443038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ctr"/>
          <a:lstStyle/>
          <a:p>
            <a:endParaRPr lang="zh-CN" altLang="en-US"/>
          </a:p>
        </p:txBody>
      </p:sp>
      <p:sp>
        <p:nvSpPr>
          <p:cNvPr id="49163" name="Text Box 23" descr="25%"/>
          <p:cNvSpPr txBox="1">
            <a:spLocks noChangeArrowheads="1"/>
          </p:cNvSpPr>
          <p:nvPr/>
        </p:nvSpPr>
        <p:spPr bwMode="auto">
          <a:xfrm>
            <a:off x="3059113" y="2347912"/>
            <a:ext cx="12223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j-lt"/>
                <a:ea typeface="+mn-ea"/>
              </a:rPr>
              <a:t>Internet</a:t>
            </a:r>
          </a:p>
        </p:txBody>
      </p:sp>
      <p:sp>
        <p:nvSpPr>
          <p:cNvPr id="49164" name="Text Box 24" descr="25%"/>
          <p:cNvSpPr txBox="1">
            <a:spLocks noChangeArrowheads="1"/>
          </p:cNvSpPr>
          <p:nvPr/>
        </p:nvSpPr>
        <p:spPr bwMode="auto">
          <a:xfrm>
            <a:off x="6138863" y="6091237"/>
            <a:ext cx="9191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j-lt"/>
                <a:ea typeface="+mn-ea"/>
              </a:rPr>
              <a:t>Cloud</a:t>
            </a:r>
          </a:p>
        </p:txBody>
      </p:sp>
      <p:pic>
        <p:nvPicPr>
          <p:cNvPr id="1055769" name="Picture 25" descr="C:\Documents and Settings\David Lie\My Documents\My Pictures\calvin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764704"/>
            <a:ext cx="10715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760" name="Rectangle 16"/>
          <p:cNvSpPr>
            <a:spLocks noChangeArrowheads="1"/>
          </p:cNvSpPr>
          <p:nvPr/>
        </p:nvSpPr>
        <p:spPr bwMode="auto">
          <a:xfrm>
            <a:off x="6084168" y="3645024"/>
            <a:ext cx="2376264" cy="93610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Modified </a:t>
            </a:r>
            <a:r>
              <a:rPr lang="en-US" altLang="zh-CN" sz="2000" dirty="0" smtClean="0">
                <a:solidFill>
                  <a:schemeClr val="bg1"/>
                </a:solidFill>
                <a:latin typeface="Verdana" pitchFamily="34" charset="0"/>
              </a:rPr>
              <a:t>VM</a:t>
            </a:r>
            <a:endParaRPr lang="en-US" altLang="zh-CN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55781" name="Text Box 37"/>
          <p:cNvSpPr txBox="1">
            <a:spLocks noChangeArrowheads="1"/>
          </p:cNvSpPr>
          <p:nvPr/>
        </p:nvSpPr>
        <p:spPr bwMode="auto">
          <a:xfrm>
            <a:off x="4716016" y="5909270"/>
            <a:ext cx="9667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altLang="zh-CN" sz="2000" b="1">
                <a:latin typeface="Verdana" pitchFamily="34" charset="0"/>
              </a:rPr>
              <a:t>YES!</a:t>
            </a:r>
          </a:p>
        </p:txBody>
      </p:sp>
      <p:pic>
        <p:nvPicPr>
          <p:cNvPr id="24" name="图片 23" descr="hamm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2763" y="2133600"/>
            <a:ext cx="811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67544" y="21671"/>
            <a:ext cx="8229600" cy="77809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 we believe in cloud?</a:t>
            </a:r>
            <a:endParaRPr lang="en-US" dirty="0"/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-252536" y="692696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“invisibly access unencrypted data in its facility”</a:t>
            </a:r>
            <a:r>
              <a:rPr lang="en-US" sz="2400" dirty="0">
                <a:latin typeface="Calibri" pitchFamily="34" charset="0"/>
              </a:rPr>
              <a:t>- </a:t>
            </a:r>
            <a:r>
              <a:rPr lang="en-US" sz="2400" dirty="0" smtClean="0">
                <a:latin typeface="Calibri" pitchFamily="34" charset="0"/>
              </a:rPr>
              <a:t>Gartner, 2008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971600" y="3356992"/>
            <a:ext cx="1819275" cy="8445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Verdana" pitchFamily="34" charset="0"/>
              </a:rPr>
              <a:t>Haibo</a:t>
            </a:r>
            <a:endParaRPr lang="en-US" altLang="zh-CN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122" name="Picture 4" descr="http://blog.ebrahim.org/media/firefox-rgb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6988" y="2947987"/>
            <a:ext cx="685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710113" y="5876925"/>
            <a:ext cx="9667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Verdana" pitchFamily="34" charset="0"/>
              </a:rPr>
              <a:t>NO!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716016" y="5909270"/>
            <a:ext cx="9667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Verdana" pitchFamily="34" charset="0"/>
              </a:rPr>
              <a:t>Yes!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1551" y="3573016"/>
            <a:ext cx="3962400" cy="2100709"/>
            <a:chOff x="4781551" y="3573016"/>
            <a:chExt cx="3962400" cy="2100709"/>
          </a:xfrm>
        </p:grpSpPr>
        <p:sp>
          <p:nvSpPr>
            <p:cNvPr id="4118" name="Rectangle 10"/>
            <p:cNvSpPr>
              <a:spLocks noChangeArrowheads="1"/>
            </p:cNvSpPr>
            <p:nvPr/>
          </p:nvSpPr>
          <p:spPr bwMode="auto">
            <a:xfrm>
              <a:off x="4781551" y="4721225"/>
              <a:ext cx="3962400" cy="952500"/>
            </a:xfrm>
            <a:prstGeom prst="rect">
              <a:avLst/>
            </a:prstGeom>
            <a:solidFill>
              <a:srgbClr val="0000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VMM</a:t>
              </a:r>
              <a:endParaRPr lang="en-US" altLang="zh-CN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788024" y="3573016"/>
              <a:ext cx="1152128" cy="1152128"/>
            </a:xfrm>
            <a:prstGeom prst="rect">
              <a:avLst/>
            </a:prstGeom>
            <a:solidFill>
              <a:srgbClr val="0000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Control</a:t>
              </a:r>
            </a:p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VM</a:t>
              </a:r>
              <a:endParaRPr lang="en-US" altLang="zh-CN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88024" y="3573016"/>
            <a:ext cx="3962400" cy="2100709"/>
            <a:chOff x="4933951" y="3725416"/>
            <a:chExt cx="3962400" cy="2100709"/>
          </a:xfrm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933951" y="4873625"/>
              <a:ext cx="3962400" cy="9525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VMM</a:t>
              </a: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Verdana" pitchFamily="34" charset="0"/>
                </a:rPr>
                <a:t>(malicious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Verdana" pitchFamily="34" charset="0"/>
                </a:rPr>
                <a:t>)</a:t>
              </a:r>
              <a:endParaRPr lang="en-US" altLang="zh-CN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4940424" y="3725416"/>
              <a:ext cx="1152128" cy="115212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Control</a:t>
              </a:r>
            </a:p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Verdana" pitchFamily="34" charset="0"/>
                </a:rPr>
                <a:t>VM</a:t>
              </a:r>
              <a:endParaRPr lang="en-US" altLang="zh-CN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8" name="Flowchart: Document 28"/>
          <p:cNvSpPr/>
          <p:nvPr/>
        </p:nvSpPr>
        <p:spPr>
          <a:xfrm>
            <a:off x="4283968" y="704106"/>
            <a:ext cx="2277070" cy="1428750"/>
          </a:xfrm>
          <a:prstGeom prst="flowChartDocumen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Name: </a:t>
            </a:r>
            <a:r>
              <a:rPr lang="en-US" altLang="zh-CN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Haibo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Salary: </a:t>
            </a: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Creditcard</a:t>
            </a:r>
            <a:r>
              <a:rPr lang="en-US" altLang="zh-CN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8621 4579</a:t>
            </a:r>
            <a:endParaRPr lang="en-US" altLang="zh-CN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9572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8" descr="D:\PPI.Fudan\Slides\Cloud\iphone3g_home1322x24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67544" y="3056641"/>
            <a:ext cx="422047" cy="766069"/>
          </a:xfrm>
          <a:prstGeom prst="rect">
            <a:avLst/>
          </a:prstGeom>
          <a:noFill/>
        </p:spPr>
      </p:pic>
      <p:grpSp>
        <p:nvGrpSpPr>
          <p:cNvPr id="43" name="Group 54"/>
          <p:cNvGrpSpPr/>
          <p:nvPr/>
        </p:nvGrpSpPr>
        <p:grpSpPr>
          <a:xfrm>
            <a:off x="561374" y="3740948"/>
            <a:ext cx="275895" cy="478610"/>
            <a:chOff x="5638800" y="1143000"/>
            <a:chExt cx="493568" cy="857250"/>
          </a:xfrm>
        </p:grpSpPr>
        <p:pic>
          <p:nvPicPr>
            <p:cNvPr id="44" name="Picture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38800" y="1143000"/>
              <a:ext cx="493568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72860" y="1240270"/>
              <a:ext cx="4147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87706" y="3965427"/>
            <a:ext cx="588199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802" y="3795255"/>
            <a:ext cx="457200" cy="2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118369"/>
      </p:ext>
    </p:extLst>
  </p:cSld>
  <p:clrMapOvr>
    <a:masterClrMapping/>
  </p:clrMapOvr>
  <p:transition xmlns:p14="http://schemas.microsoft.com/office/powerpoint/2010/main" advTm="7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689E-6 0.04118 L 0.13757 0.06385 C 0.16623 0.06894 0.20931 0.07195 0.25465 0.07195 C 0.30606 0.07195 0.34706 0.06894 0.37607 0.06385 L 0.51346 0.04118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3" y="1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9172" grpId="0" animBg="1"/>
      <p:bldP spid="49161" grpId="0" animBg="1"/>
      <p:bldP spid="49162" grpId="0" animBg="1"/>
      <p:bldP spid="1055760" grpId="0" animBg="1"/>
      <p:bldP spid="1055760" grpId="1" animBg="1"/>
      <p:bldP spid="28" grpId="0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 idx="4294967295"/>
          </p:nvPr>
        </p:nvSpPr>
        <p:spPr>
          <a:xfrm>
            <a:off x="0" y="65088"/>
            <a:ext cx="878205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Reason#1: curious or malicious operators</a:t>
            </a:r>
            <a:endParaRPr lang="en-US" altLang="zh-CN" dirty="0"/>
          </a:p>
        </p:txBody>
      </p:sp>
      <p:sp>
        <p:nvSpPr>
          <p:cNvPr id="12293" name="Content Placeholder 2"/>
          <p:cNvSpPr>
            <a:spLocks noGrp="1"/>
          </p:cNvSpPr>
          <p:nvPr>
            <p:ph idx="4294967295"/>
          </p:nvPr>
        </p:nvSpPr>
        <p:spPr>
          <a:xfrm>
            <a:off x="0" y="14859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CN" sz="1800" dirty="0">
              <a:cs typeface="方正舒体" charset="0"/>
            </a:endParaRPr>
          </a:p>
          <a:p>
            <a:pPr marL="182563" indent="-182563"/>
            <a:endParaRPr lang="en-US" altLang="zh-CN" sz="1800" dirty="0">
              <a:cs typeface="方正舒体" charset="0"/>
            </a:endParaRPr>
          </a:p>
          <a:p>
            <a:pPr marL="457200" lvl="1" indent="-182563"/>
            <a:endParaRPr lang="en-US" altLang="zh-CN" sz="1800" dirty="0"/>
          </a:p>
        </p:txBody>
      </p:sp>
      <p:pic>
        <p:nvPicPr>
          <p:cNvPr id="10" name="Picture 9" descr="图片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72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996952"/>
            <a:ext cx="2088232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1D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212976"/>
            <a:ext cx="295232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1D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5589240"/>
            <a:ext cx="57606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1D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99592" y="3645024"/>
            <a:ext cx="7862711" cy="9821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872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CN" sz="3200" b="1" dirty="0" smtClean="0">
                <a:solidFill>
                  <a:schemeClr val="tx1"/>
                </a:solidFill>
              </a:rPr>
              <a:t>..., peeking in on emails, chats and Google Talk call logs for several months …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Reason#2: huge TCB for cloud  </a:t>
            </a:r>
            <a:endParaRPr lang="zh-CN" altLang="en-US" dirty="0"/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431021"/>
              </p:ext>
            </p:extLst>
          </p:nvPr>
        </p:nvGraphicFramePr>
        <p:xfrm>
          <a:off x="395536" y="980728"/>
          <a:ext cx="51845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1960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22103" y="2990279"/>
            <a:ext cx="1754983" cy="4872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itchFamily="34" charset="0"/>
              </a:rPr>
              <a:t>VMM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8520" y="3622658"/>
            <a:ext cx="2250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Trusted Computing Base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4" name="矩形 2"/>
          <p:cNvSpPr/>
          <p:nvPr/>
        </p:nvSpPr>
        <p:spPr>
          <a:xfrm>
            <a:off x="5940152" y="1340768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/>
              <a:t>Control VM</a:t>
            </a:r>
            <a:endParaRPr lang="en-US" altLang="zh-CN" sz="1600" b="1" dirty="0"/>
          </a:p>
        </p:txBody>
      </p:sp>
      <p:sp>
        <p:nvSpPr>
          <p:cNvPr id="15" name="矩形 3"/>
          <p:cNvSpPr/>
          <p:nvPr/>
        </p:nvSpPr>
        <p:spPr>
          <a:xfrm>
            <a:off x="6222103" y="1702345"/>
            <a:ext cx="948267" cy="5882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 Narrow" pitchFamily="34" charset="0"/>
              </a:rPr>
              <a:t>Tools</a:t>
            </a:r>
            <a:endParaRPr lang="zh-CN" altLang="en-US" sz="1600" b="1" dirty="0">
              <a:latin typeface="Arial Narrow" pitchFamily="34" charset="0"/>
            </a:endParaRPr>
          </a:p>
        </p:txBody>
      </p:sp>
      <p:sp>
        <p:nvSpPr>
          <p:cNvPr id="16" name="矩形 13"/>
          <p:cNvSpPr/>
          <p:nvPr/>
        </p:nvSpPr>
        <p:spPr>
          <a:xfrm>
            <a:off x="6222103" y="2324488"/>
            <a:ext cx="948267" cy="6108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Arial Narrow" pitchFamily="34" charset="0"/>
              </a:rPr>
              <a:t>Kernel</a:t>
            </a:r>
            <a:endParaRPr lang="zh-CN" altLang="en-US" sz="1600" b="1" dirty="0">
              <a:latin typeface="Arial Narrow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7261898" y="1724924"/>
            <a:ext cx="715188" cy="1176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  <a:cs typeface="Arial Narrow"/>
              </a:rPr>
              <a:t>Guest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  <a:cs typeface="Arial Narrow"/>
              </a:rPr>
              <a:t>VM</a:t>
            </a:r>
            <a:endParaRPr lang="en-US" sz="1600" b="1" dirty="0">
              <a:solidFill>
                <a:schemeClr val="tx1"/>
              </a:solidFill>
              <a:latin typeface="Arial Narrow" pitchFamily="34" charset="0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457343"/>
            <a:ext cx="85287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The TCB is growing to 9 Million LOCs by 2011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One point of penetration leads to full compromise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37 security issues are found in Xen and 53 in </a:t>
            </a:r>
            <a:r>
              <a:rPr lang="en-US" sz="2400" dirty="0" err="1" smtClean="0"/>
              <a:t>VMWare</a:t>
            </a:r>
            <a:r>
              <a:rPr lang="en-US" sz="2400" dirty="0"/>
              <a:t> </a:t>
            </a:r>
            <a:r>
              <a:rPr lang="en-US" sz="2400" dirty="0" smtClean="0"/>
              <a:t>by Oct 2010. [CVE’12]</a:t>
            </a:r>
          </a:p>
          <a:p>
            <a:pPr>
              <a:spcBef>
                <a:spcPts val="1200"/>
              </a:spcBef>
            </a:pPr>
            <a:r>
              <a:rPr lang="en-US" sz="2400" i="1" dirty="0" smtClean="0">
                <a:solidFill>
                  <a:srgbClr val="FF0000"/>
                </a:solidFill>
              </a:rPr>
              <a:t>The virtualization stack should be untrusted</a:t>
            </a:r>
          </a:p>
        </p:txBody>
      </p:sp>
    </p:spTree>
    <p:extLst>
      <p:ext uri="{BB962C8B-B14F-4D97-AF65-F5344CB8AC3E}">
        <p14:creationId xmlns:p14="http://schemas.microsoft.com/office/powerpoint/2010/main" val="177866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Location Privacy Leaks</a:t>
            </a:r>
            <a:endParaRPr lang="en-US" dirty="0">
              <a:latin typeface="Calibri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8335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0" y="2971800"/>
            <a:ext cx="228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/>
              <a:t>How Cell Phone Helped Cops Nail Key Murder Suspect – Secret </a:t>
            </a:r>
            <a:r>
              <a:rPr lang="ja-JP" altLang="en-US" sz="1400" b="1" dirty="0"/>
              <a:t>“</a:t>
            </a:r>
            <a:r>
              <a:rPr lang="en-US" sz="1400" b="1" dirty="0"/>
              <a:t>Pings</a:t>
            </a:r>
            <a:r>
              <a:rPr lang="ja-JP" altLang="en-US" sz="1400" b="1" dirty="0"/>
              <a:t>”</a:t>
            </a:r>
            <a:r>
              <a:rPr lang="en-US" sz="1400" b="1" dirty="0"/>
              <a:t> that Gave Bouncer Away</a:t>
            </a:r>
          </a:p>
          <a:p>
            <a:r>
              <a:rPr lang="en-US" sz="1400" dirty="0"/>
              <a:t>New York, NY, March 15, 2006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295400"/>
            <a:ext cx="18319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286000" y="29718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/>
              <a:t>Stalker Victims Should Check For GPS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Milwaukee, WI, February 6, 2003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1295400"/>
            <a:ext cx="18335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162800" y="2971800"/>
            <a:ext cx="2057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/>
              <a:t>A Face Is Exposed for AOL Searcher No. 4417749</a:t>
            </a:r>
          </a:p>
          <a:p>
            <a:r>
              <a:rPr lang="en-US" sz="1400" dirty="0"/>
              <a:t>New York, NY, August 9, 2006</a:t>
            </a:r>
          </a:p>
        </p:txBody>
      </p:sp>
      <p:pic>
        <p:nvPicPr>
          <p:cNvPr id="820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295400"/>
            <a:ext cx="21494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419600" y="2971800"/>
            <a:ext cx="257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Real time celebrity sightings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www.gawker.com</a:t>
            </a:r>
            <a:r>
              <a:rPr lang="en-US" sz="1400" dirty="0"/>
              <a:t>/stalker/</a:t>
            </a:r>
          </a:p>
        </p:txBody>
      </p:sp>
      <p:pic>
        <p:nvPicPr>
          <p:cNvPr id="8203" name="Picture 2" descr="C:\Users\jckrumm\Documents\My Documents XP 2006\My Pictures\Cartoons\dilbert date tracking 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613886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7403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The Matrix Reloaded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7" y="1263133"/>
            <a:ext cx="3630743" cy="5373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610" y="1417638"/>
            <a:ext cx="5105642" cy="31895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7369" y="6454588"/>
            <a:ext cx="433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Image source: http://</a:t>
            </a:r>
            <a:r>
              <a:rPr kumimoji="1" lang="en-US" altLang="zh-CN" dirty="0" err="1" smtClean="0"/>
              <a:t>nextviewventures.com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78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868" y="381987"/>
            <a:ext cx="8229600" cy="773941"/>
          </a:xfrm>
        </p:spPr>
        <p:txBody>
          <a:bodyPr/>
          <a:lstStyle/>
          <a:p>
            <a:r>
              <a:rPr kumimoji="1" lang="en-US" altLang="zh-CN" dirty="0" smtClean="0"/>
              <a:t>Security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8" y="1391300"/>
            <a:ext cx="8469143" cy="4702111"/>
          </a:xfrm>
          <a:prstGeom prst="rect">
            <a:avLst/>
          </a:prstGeom>
        </p:spPr>
      </p:pic>
      <p:pic>
        <p:nvPicPr>
          <p:cNvPr id="5" name="图片 4" descr="Screen Shot 2014-08-03 at 8.2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8" y="1391300"/>
            <a:ext cx="8077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1453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Look forward?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750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Building Dependable CPCC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dirty="0" smtClean="0"/>
              <a:t>Formal/code verification </a:t>
            </a:r>
          </a:p>
          <a:p>
            <a:pPr marL="457200" lvl="1" indent="0">
              <a:buNone/>
            </a:pPr>
            <a:r>
              <a:rPr kumimoji="1" lang="en-US" altLang="zh-CN" dirty="0" smtClean="0"/>
              <a:t>e.g., seL4: </a:t>
            </a:r>
            <a:r>
              <a:rPr kumimoji="1" lang="en-US" altLang="zh-CN" dirty="0" smtClean="0">
                <a:hlinkClick r:id="rId2"/>
              </a:rPr>
              <a:t>https://github.com/seL4</a:t>
            </a:r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Well-defined boundary between cyber/physical worlds</a:t>
            </a:r>
          </a:p>
          <a:p>
            <a:pPr marL="457200" lvl="1" indent="0">
              <a:buNone/>
            </a:pPr>
            <a:r>
              <a:rPr kumimoji="1" lang="en-US" altLang="zh-CN" dirty="0" smtClean="0"/>
              <a:t>Building trusted systems from untrusted (cloud) services</a:t>
            </a:r>
          </a:p>
          <a:p>
            <a:pPr marL="457200" lvl="1" indent="0">
              <a:buNone/>
            </a:pPr>
            <a:r>
              <a:rPr kumimoji="1" lang="en-US" altLang="zh-CN" dirty="0" smtClean="0"/>
              <a:t>Fault Resistant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Fault containment</a:t>
            </a:r>
            <a:endParaRPr kumimoji="1" lang="en-US" altLang="zh-CN" dirty="0"/>
          </a:p>
          <a:p>
            <a:pPr marL="914400" lvl="2" indent="0">
              <a:buNone/>
            </a:pPr>
            <a:r>
              <a:rPr kumimoji="1" lang="en-US" altLang="zh-CN" dirty="0" smtClean="0"/>
              <a:t>Redundancy </a:t>
            </a:r>
          </a:p>
          <a:p>
            <a:pPr marL="114300" indent="0">
              <a:buNone/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06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is CPCC?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i="1" dirty="0" smtClean="0"/>
              <a:t>A </a:t>
            </a:r>
            <a:r>
              <a:rPr lang="en-US" altLang="zh-CN" i="1" dirty="0" smtClean="0">
                <a:solidFill>
                  <a:srgbClr val="0000FF"/>
                </a:solidFill>
              </a:rPr>
              <a:t>cloudy</a:t>
            </a:r>
            <a:r>
              <a:rPr lang="en-US" altLang="zh-CN" i="1" dirty="0" smtClean="0"/>
              <a:t> definition by NIST of US </a:t>
            </a:r>
          </a:p>
          <a:p>
            <a:pPr marL="400050" lvl="1" indent="0">
              <a:buNone/>
            </a:pPr>
            <a:r>
              <a:rPr lang="en-US" altLang="zh-CN" sz="2800" i="1" dirty="0" smtClean="0"/>
              <a:t>“a </a:t>
            </a:r>
            <a:r>
              <a:rPr lang="en-US" altLang="zh-CN" sz="2800" i="1" dirty="0"/>
              <a:t>system environment that can rapidly build, modify and provision cyber-physical systems composed of a set of cloud computing based sensor, processing, control, and data </a:t>
            </a:r>
            <a:r>
              <a:rPr lang="en-US" altLang="zh-CN" sz="2800" i="1" dirty="0" smtClean="0"/>
              <a:t>services”</a:t>
            </a:r>
          </a:p>
          <a:p>
            <a:pPr marL="457200" lvl="1" indent="0">
              <a:buNone/>
            </a:pPr>
            <a:r>
              <a:rPr lang="en-US" altLang="zh-CN" i="1" dirty="0" smtClean="0"/>
              <a:t>-- </a:t>
            </a:r>
            <a:r>
              <a:rPr lang="en-US" altLang="zh-CN" sz="1600" dirty="0" smtClean="0"/>
              <a:t>A Vision of Cyber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Physical Cloud Computing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for Smart Networked Systems</a:t>
            </a:r>
            <a:r>
              <a:rPr lang="en-US" altLang="zh-CN" sz="1600" dirty="0"/>
              <a:t>, NIST Interagency/Internal Report (NISTIR) </a:t>
            </a:r>
            <a:r>
              <a:rPr lang="en-US" altLang="zh-CN" sz="1600" dirty="0" smtClean="0"/>
              <a:t>– 7951</a:t>
            </a:r>
          </a:p>
          <a:p>
            <a:pPr marL="457200" lvl="1" indent="0">
              <a:buNone/>
            </a:pPr>
            <a:endParaRPr lang="en-US" altLang="zh-CN" sz="1600" dirty="0"/>
          </a:p>
          <a:p>
            <a:pPr marL="57150" indent="0">
              <a:buNone/>
            </a:pPr>
            <a:r>
              <a:rPr lang="en-US" altLang="zh-CN" i="1" dirty="0" smtClean="0"/>
              <a:t>CPCC</a:t>
            </a:r>
            <a:r>
              <a:rPr lang="en-US" altLang="zh-CN" i="1" dirty="0" smtClean="0"/>
              <a:t>, another </a:t>
            </a:r>
            <a:r>
              <a:rPr lang="en-US" altLang="zh-CN" i="1" smtClean="0"/>
              <a:t>buzzy word? </a:t>
            </a:r>
            <a:r>
              <a:rPr lang="en-US" altLang="zh-CN" i="1" dirty="0" smtClean="0"/>
              <a:t>a hype or a virtue?</a:t>
            </a:r>
            <a:endParaRPr lang="en-US" altLang="zh-CN" i="1" dirty="0"/>
          </a:p>
          <a:p>
            <a:pPr marL="457200" lvl="1" indent="0">
              <a:buNone/>
            </a:pPr>
            <a:endParaRPr lang="en-US" altLang="zh-CN" sz="1800" i="1" dirty="0"/>
          </a:p>
          <a:p>
            <a:pPr marL="57150" indent="0">
              <a:buNone/>
            </a:pPr>
            <a:endParaRPr lang="en-US" altLang="zh-CN" sz="2200" i="1" dirty="0"/>
          </a:p>
          <a:p>
            <a:pPr marL="457200" lvl="1" indent="0">
              <a:buNone/>
            </a:pPr>
            <a:endParaRPr lang="en-US" altLang="zh-CN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88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737" y="274638"/>
            <a:ext cx="8406063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More Seamless Cyber/Physical Cloud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How to seamless and cooperatively build both cyber and physical systems?</a:t>
            </a:r>
          </a:p>
          <a:p>
            <a:pPr marL="457200" lvl="1" indent="0">
              <a:buNone/>
            </a:pPr>
            <a:r>
              <a:rPr kumimoji="1" lang="en-US" altLang="zh-CN" dirty="0" smtClean="0"/>
              <a:t>New program models is needed!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smtClean="0"/>
              <a:t>New systems software foundation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e.g., </a:t>
            </a:r>
            <a:r>
              <a:rPr kumimoji="1" lang="en-US" altLang="zh-CN" dirty="0" err="1" smtClean="0"/>
              <a:t>HomeOS</a:t>
            </a:r>
            <a:r>
              <a:rPr kumimoji="1" lang="en-US" altLang="zh-CN" dirty="0" smtClean="0"/>
              <a:t> (NDSI’14),</a:t>
            </a:r>
          </a:p>
          <a:p>
            <a:pPr marL="914400" lvl="2" indent="0">
              <a:buNone/>
            </a:pPr>
            <a:r>
              <a:rPr kumimoji="1" lang="en-US" altLang="zh-CN" dirty="0" smtClean="0"/>
              <a:t>Building Operating System Services (NSDI’13) </a:t>
            </a:r>
          </a:p>
          <a:p>
            <a:pPr marL="914400" lvl="2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smtClean="0"/>
              <a:t>Tools for support building cyber/physical cloud 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00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5" y="2373815"/>
            <a:ext cx="3036385" cy="303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4495800" y="1692777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3200" cap="none" dirty="0" smtClean="0">
                <a:solidFill>
                  <a:srgbClr val="FF3399"/>
                </a:solidFill>
                <a:latin typeface="Kristen ITC" pitchFamily="66" charset="0"/>
              </a:rPr>
              <a:t>Questions</a:t>
            </a:r>
            <a:endParaRPr lang="zh-TW" altLang="en-US" sz="3200" cap="none" dirty="0">
              <a:solidFill>
                <a:srgbClr val="FF3399"/>
              </a:solidFill>
              <a:latin typeface="Kristen ITC" pitchFamily="66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61589" y="133684"/>
            <a:ext cx="8755147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buNone/>
              <a:defRPr sz="4000" b="1" i="0">
                <a:solidFill>
                  <a:srgbClr val="3366FF"/>
                </a:solidFill>
                <a:latin typeface="Kristen ITC" pitchFamily="66" charset="0"/>
                <a:ea typeface="+mj-ea"/>
                <a:cs typeface="Tahoma"/>
              </a:defRPr>
            </a:lvl1pPr>
          </a:lstStyle>
          <a:p>
            <a:r>
              <a:rPr lang="en-US" altLang="zh-TW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Thanks	</a:t>
            </a:r>
            <a:endParaRPr lang="zh-TW" altLang="en-US" sz="4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0" name="标题 4"/>
          <p:cNvSpPr txBox="1">
            <a:spLocks/>
          </p:cNvSpPr>
          <p:nvPr/>
        </p:nvSpPr>
        <p:spPr>
          <a:xfrm>
            <a:off x="-1109579" y="2395571"/>
            <a:ext cx="6002421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r"/>
            <a:r>
              <a:rPr lang="en-US" altLang="zh-TW" b="0" cap="none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CyberPhysical</a:t>
            </a:r>
            <a:endParaRPr lang="en-US" altLang="zh-TW" b="0" cap="none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algn="r"/>
            <a:r>
              <a:rPr lang="en-US" altLang="zh-TW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Cloud(y) Computing</a:t>
            </a:r>
            <a:endParaRPr lang="zh-TW" altLang="en-US" b="0" cap="none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274" y="4583668"/>
            <a:ext cx="330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800" dirty="0">
                <a:latin typeface="Eras Medium ITC" pitchFamily="34" charset="0"/>
                <a:cs typeface="Courier New" pitchFamily="49" charset="0"/>
                <a:hlinkClick r:id="rId3"/>
              </a:rPr>
              <a:t>http://</a:t>
            </a:r>
            <a:r>
              <a:rPr lang="en-US" altLang="zh-TW" sz="1800" dirty="0" smtClean="0">
                <a:latin typeface="Eras Medium ITC" pitchFamily="34" charset="0"/>
                <a:cs typeface="Courier New" pitchFamily="49" charset="0"/>
                <a:hlinkClick r:id="rId3"/>
              </a:rPr>
              <a:t>ipads.se.sjtu.edu.cn</a:t>
            </a:r>
            <a:endParaRPr lang="en-US" altLang="zh-TW" sz="1800" dirty="0">
              <a:latin typeface="Eras Medium ITC" pitchFamily="34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427" y="3588603"/>
            <a:ext cx="3695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rgbClr val="FF0066"/>
                </a:solidFill>
                <a:latin typeface="MV Boli" pitchFamily="2" charset="0"/>
                <a:ea typeface="Verdana" pitchFamily="34" charset="0"/>
                <a:cs typeface="MV Boli" pitchFamily="2" charset="0"/>
              </a:rPr>
              <a:t>I</a:t>
            </a:r>
            <a:r>
              <a:rPr lang="en-US" altLang="zh-TW" dirty="0">
                <a:latin typeface="MV Boli" pitchFamily="2" charset="0"/>
                <a:ea typeface="Verdana" pitchFamily="34" charset="0"/>
                <a:cs typeface="MV Boli" pitchFamily="2" charset="0"/>
              </a:rPr>
              <a:t>nstitute of </a:t>
            </a:r>
            <a:r>
              <a:rPr lang="en-US" altLang="zh-TW" dirty="0">
                <a:solidFill>
                  <a:srgbClr val="00B050"/>
                </a:solidFill>
                <a:latin typeface="MV Boli" pitchFamily="2" charset="0"/>
                <a:ea typeface="Verdana" pitchFamily="34" charset="0"/>
                <a:cs typeface="MV Boli" pitchFamily="2" charset="0"/>
              </a:rPr>
              <a:t>P</a:t>
            </a:r>
            <a:r>
              <a:rPr lang="en-US" altLang="zh-TW" dirty="0">
                <a:latin typeface="MV Boli" pitchFamily="2" charset="0"/>
                <a:ea typeface="Verdana" pitchFamily="34" charset="0"/>
                <a:cs typeface="MV Boli" pitchFamily="2" charset="0"/>
              </a:rPr>
              <a:t>arallel </a:t>
            </a:r>
            <a:r>
              <a:rPr lang="en-US" altLang="zh-TW" dirty="0">
                <a:solidFill>
                  <a:srgbClr val="FFC000"/>
                </a:solidFill>
                <a:latin typeface="MV Boli" pitchFamily="2" charset="0"/>
                <a:ea typeface="Verdana" pitchFamily="34" charset="0"/>
                <a:cs typeface="MV Boli" pitchFamily="2" charset="0"/>
              </a:rPr>
              <a:t>a</a:t>
            </a:r>
            <a:r>
              <a:rPr lang="en-US" altLang="zh-TW" dirty="0">
                <a:latin typeface="MV Boli" pitchFamily="2" charset="0"/>
                <a:ea typeface="Verdana" pitchFamily="34" charset="0"/>
                <a:cs typeface="MV Boli" pitchFamily="2" charset="0"/>
              </a:rPr>
              <a:t>nd </a:t>
            </a:r>
            <a:r>
              <a:rPr lang="en-US" altLang="zh-TW" dirty="0">
                <a:solidFill>
                  <a:srgbClr val="7030A0"/>
                </a:solidFill>
                <a:latin typeface="MV Boli" pitchFamily="2" charset="0"/>
                <a:ea typeface="Verdana" pitchFamily="34" charset="0"/>
                <a:cs typeface="MV Boli" pitchFamily="2" charset="0"/>
              </a:rPr>
              <a:t>D</a:t>
            </a:r>
            <a:r>
              <a:rPr lang="en-US" altLang="zh-TW" dirty="0">
                <a:latin typeface="MV Boli" pitchFamily="2" charset="0"/>
                <a:ea typeface="Verdana" pitchFamily="34" charset="0"/>
                <a:cs typeface="MV Boli" pitchFamily="2" charset="0"/>
              </a:rPr>
              <a:t>istributed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MV Boli" pitchFamily="2" charset="0"/>
                <a:ea typeface="Verdana" pitchFamily="34" charset="0"/>
                <a:cs typeface="MV Boli" pitchFamily="2" charset="0"/>
              </a:rPr>
              <a:t>S</a:t>
            </a:r>
            <a:r>
              <a:rPr lang="en-US" altLang="zh-TW" dirty="0">
                <a:latin typeface="MV Boli" pitchFamily="2" charset="0"/>
                <a:ea typeface="Verdana" pitchFamily="34" charset="0"/>
                <a:cs typeface="MV Boli" pitchFamily="2" charset="0"/>
              </a:rPr>
              <a:t>ystems</a:t>
            </a:r>
          </a:p>
        </p:txBody>
      </p:sp>
    </p:spTree>
    <p:extLst>
      <p:ext uri="{BB962C8B-B14F-4D97-AF65-F5344CB8AC3E}">
        <p14:creationId xmlns:p14="http://schemas.microsoft.com/office/powerpoint/2010/main" val="26089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A Picture on CPCC</a:t>
            </a:r>
            <a:endParaRPr kumimoji="1" lang="zh-CN" altLang="en-US" dirty="0"/>
          </a:p>
        </p:txBody>
      </p:sp>
      <p:pic>
        <p:nvPicPr>
          <p:cNvPr id="4" name="内容占位符 3" descr="Screen Shot 2014-08-03 at 9.54.43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-3440"/>
          <a:stretch/>
        </p:blipFill>
        <p:spPr>
          <a:xfrm>
            <a:off x="1216526" y="828054"/>
            <a:ext cx="6844632" cy="5807752"/>
          </a:xfrm>
        </p:spPr>
      </p:pic>
      <p:sp>
        <p:nvSpPr>
          <p:cNvPr id="5" name="文本框 4"/>
          <p:cNvSpPr txBox="1"/>
          <p:nvPr/>
        </p:nvSpPr>
        <p:spPr>
          <a:xfrm>
            <a:off x="4438317" y="6403474"/>
            <a:ext cx="470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Source: </a:t>
            </a:r>
            <a:r>
              <a:rPr kumimoji="1" lang="en-US" altLang="zh-CN" dirty="0" err="1" smtClean="0"/>
              <a:t>Kyoung-sook</a:t>
            </a:r>
            <a:r>
              <a:rPr kumimoji="1" lang="en-US" altLang="zh-CN" dirty="0" smtClean="0"/>
              <a:t> Kim, </a:t>
            </a:r>
            <a:r>
              <a:rPr kumimoji="1" lang="en-US" altLang="zh-CN" dirty="0" err="1" smtClean="0"/>
              <a:t>JPGrid</a:t>
            </a:r>
            <a:r>
              <a:rPr kumimoji="1" lang="en-US" altLang="zh-CN" dirty="0" smtClean="0"/>
              <a:t>/Workshop38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1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61134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Good News of CPCC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74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Cloud-assisted Smarter Physical Wolds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6062133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A good example of </a:t>
            </a:r>
            <a:r>
              <a:rPr kumimoji="1" lang="en-US" altLang="zh-CN" dirty="0">
                <a:solidFill>
                  <a:srgbClr val="0000FF"/>
                </a:solidFill>
              </a:rPr>
              <a:t>win-win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situation </a:t>
            </a:r>
            <a:r>
              <a:rPr kumimoji="1" lang="en-US" altLang="zh-CN" dirty="0"/>
              <a:t>with feedback </a:t>
            </a:r>
            <a:r>
              <a:rPr kumimoji="1" lang="en-US" altLang="zh-CN" dirty="0" smtClean="0"/>
              <a:t>loops</a:t>
            </a:r>
          </a:p>
          <a:p>
            <a:pPr marL="400050" lvl="1" indent="0">
              <a:buNone/>
            </a:pPr>
            <a:r>
              <a:rPr kumimoji="1" lang="en-US" altLang="zh-CN" dirty="0" smtClean="0"/>
              <a:t>Cloud has abundant resources, essentially breaks resource scarcity of physical worlds</a:t>
            </a:r>
            <a:endParaRPr kumimoji="1" lang="en-US" altLang="zh-CN" dirty="0"/>
          </a:p>
          <a:p>
            <a:pPr marL="1257300" lvl="3" indent="0" algn="dist">
              <a:buNone/>
            </a:pPr>
            <a:endParaRPr kumimoji="1" lang="en-US" altLang="zh-CN" dirty="0" smtClean="0"/>
          </a:p>
          <a:p>
            <a:pPr marL="400050" lvl="1" indent="0">
              <a:buNone/>
            </a:pPr>
            <a:r>
              <a:rPr kumimoji="1" lang="en-US" altLang="zh-CN" dirty="0" smtClean="0"/>
              <a:t>Physical worlds help design better </a:t>
            </a:r>
          </a:p>
          <a:p>
            <a:pPr marL="400050" lvl="1" indent="0">
              <a:buNone/>
            </a:pPr>
            <a:r>
              <a:rPr kumimoji="1" lang="en-US" altLang="zh-CN" dirty="0"/>
              <a:t>c</a:t>
            </a:r>
            <a:r>
              <a:rPr kumimoji="1" lang="en-US" altLang="zh-CN" dirty="0" smtClean="0"/>
              <a:t>loud, provide better services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5" y="3768410"/>
            <a:ext cx="3089590" cy="30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443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Google Driverless Card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8" y="1310694"/>
            <a:ext cx="8183051" cy="5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PreCrime</a:t>
            </a:r>
            <a:r>
              <a:rPr kumimoji="1" lang="en-US" altLang="zh-CN" dirty="0" smtClean="0"/>
              <a:t> (</a:t>
            </a:r>
            <a:r>
              <a:rPr kumimoji="1" lang="en-US" altLang="zh-CN" dirty="0" err="1" smtClean="0"/>
              <a:t>APSys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2014)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417638"/>
            <a:ext cx="5732379" cy="22499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Offload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the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detection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phase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to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cloud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Reduce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performance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overhead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Flexibly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adding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/adjusting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detecting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policy</a:t>
            </a:r>
          </a:p>
          <a:p>
            <a:pPr marL="457200" lvl="1" indent="0">
              <a:buNone/>
            </a:pPr>
            <a:endParaRPr lang="en-US" altLang="zh-CN" dirty="0" smtClean="0">
              <a:latin typeface="Candara"/>
              <a:cs typeface="Candara"/>
            </a:endParaRPr>
          </a:p>
          <a:p>
            <a:pPr marL="0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Speculative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execution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one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step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ahead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Prevent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malicious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behavior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from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happening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Candara"/>
                <a:cs typeface="Candara"/>
              </a:rPr>
              <a:t>Mitigate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state</a:t>
            </a:r>
            <a:r>
              <a:rPr lang="zh-CN" altLang="en-US" dirty="0" smtClean="0">
                <a:latin typeface="Candara"/>
                <a:cs typeface="Candara"/>
              </a:rPr>
              <a:t> </a:t>
            </a:r>
            <a:r>
              <a:rPr lang="en-US" altLang="zh-CN" dirty="0" smtClean="0">
                <a:latin typeface="Candara"/>
                <a:cs typeface="Candara"/>
              </a:rPr>
              <a:t>explosion problem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Picture 6" descr="malware_increa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6" y="1177008"/>
            <a:ext cx="3912474" cy="1844255"/>
          </a:xfrm>
          <a:prstGeom prst="rect">
            <a:avLst/>
          </a:prstGeom>
        </p:spPr>
      </p:pic>
      <p:pic>
        <p:nvPicPr>
          <p:cNvPr id="35" name="图片 34" descr="precri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7" y="3957052"/>
            <a:ext cx="4612852" cy="2727159"/>
          </a:xfrm>
          <a:prstGeom prst="rect">
            <a:avLst/>
          </a:prstGeom>
        </p:spPr>
      </p:pic>
      <p:pic>
        <p:nvPicPr>
          <p:cNvPr id="36" name="Picture 4" descr="Best-Email-Android-App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89" y="4065980"/>
            <a:ext cx="4099007" cy="22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89" y="274638"/>
            <a:ext cx="903111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/>
              <a:t>CrowdAtlas</a:t>
            </a:r>
            <a:r>
              <a:rPr kumimoji="1" lang="en-US" altLang="zh-CN" dirty="0" smtClean="0"/>
              <a:t> (Mobisys’13, Wang et al.)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105"/>
            <a:ext cx="4590299" cy="45987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" y="6292334"/>
            <a:ext cx="353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</a:t>
            </a:r>
            <a:r>
              <a:rPr lang="en-US" altLang="zh-CN" dirty="0" err="1" smtClean="0"/>
              <a:t>grid.sjtu.edu.cn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mapupdate</a:t>
            </a:r>
            <a:r>
              <a:rPr lang="en-US" altLang="zh-CN" dirty="0" smtClean="0"/>
              <a:t>/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78420" y="1321942"/>
            <a:ext cx="4665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Problem: Inaccuracy of manually created digital road maps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Solution: </a:t>
            </a:r>
            <a:r>
              <a:rPr lang="en-US" altLang="zh-CN" sz="2400" dirty="0" err="1" smtClean="0"/>
              <a:t>CrowdAtlas</a:t>
            </a:r>
            <a:r>
              <a:rPr lang="en-US" altLang="zh-CN" sz="2400" dirty="0" smtClean="0"/>
              <a:t>, which automates map update based on people's travels (individually or </a:t>
            </a:r>
            <a:r>
              <a:rPr lang="en-US" altLang="zh-CN" sz="2400" dirty="0" err="1" smtClean="0"/>
              <a:t>crowdsourced</a:t>
            </a:r>
            <a:r>
              <a:rPr lang="en-US" altLang="zh-CN" sz="2400" dirty="0" smtClean="0"/>
              <a:t>)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Using</a:t>
            </a:r>
            <a:r>
              <a:rPr lang="en-US" altLang="zh-CN" sz="2400" dirty="0" smtClean="0">
                <a:effectLst/>
              </a:rPr>
              <a:t> mobile navigation app detects significant portions of GPS traces that do not conform to the existing map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128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 err="1" smtClean="0"/>
              <a:t>GeoFence</a:t>
            </a:r>
            <a:r>
              <a:rPr kumimoji="1" lang="en-US" altLang="zh-CN" sz="4000" dirty="0" smtClean="0"/>
              <a:t> (ACM SIGSPATIAL GIS Cup’13)</a:t>
            </a:r>
            <a:endParaRPr lang="zh-CN" altLang="en-US" sz="4000" b="1" dirty="0">
              <a:solidFill>
                <a:srgbClr val="3366FF"/>
              </a:solidFill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211" y="1310106"/>
            <a:ext cx="8352589" cy="4816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Geo-fencing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Advertisements 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Children location services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…</a:t>
            </a:r>
          </a:p>
        </p:txBody>
      </p:sp>
      <p:pic>
        <p:nvPicPr>
          <p:cNvPr id="1026" name="Picture 2" descr="http://product.hiapk.com/images/201209/thumb_img/75_thumb_G_1348820635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1297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对角圆角矩形 3"/>
          <p:cNvSpPr/>
          <p:nvPr/>
        </p:nvSpPr>
        <p:spPr>
          <a:xfrm>
            <a:off x="5508104" y="1700808"/>
            <a:ext cx="1800200" cy="108012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From xxx</a:t>
            </a:r>
          </a:p>
          <a:p>
            <a:pPr algn="ctr"/>
            <a:r>
              <a:rPr lang="en-US" altLang="zh-CN" sz="3600" dirty="0" smtClean="0"/>
              <a:t>Sales!</a:t>
            </a:r>
            <a:endParaRPr lang="zh-CN" altLang="en-US" sz="3600" dirty="0"/>
          </a:p>
        </p:txBody>
      </p:sp>
      <p:sp>
        <p:nvSpPr>
          <p:cNvPr id="5" name="左箭头 4"/>
          <p:cNvSpPr/>
          <p:nvPr/>
        </p:nvSpPr>
        <p:spPr>
          <a:xfrm rot="12901409">
            <a:off x="6858254" y="2996952"/>
            <a:ext cx="900100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C:\Users\zhouty\Desktop\QQ截图20131027000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184576" cy="35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8.4|8.9|1.4|16.5|9.9|13.4|2.6"/>
</p:tagLst>
</file>

<file path=ppt/theme/theme1.xml><?xml version="1.0" encoding="utf-8"?>
<a:theme xmlns:a="http://schemas.openxmlformats.org/drawingml/2006/main" name="CloudVisor-Austin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 w="28575">
          <a:solidFill>
            <a:schemeClr val="bg2">
              <a:lumMod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CloudVisor-Austin.thmx</Template>
  <TotalTime>291</TotalTime>
  <Words>1271</Words>
  <Application>Microsoft Macintosh PowerPoint</Application>
  <PresentationFormat>全屏显示(4:3)</PresentationFormat>
  <Paragraphs>189</Paragraphs>
  <Slides>21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CloudVisor-Austin</vt:lpstr>
      <vt:lpstr>Cyber-Physical Cloud(y) Computing:  Good News, Bad News and  Looking Forward</vt:lpstr>
      <vt:lpstr>What is CPCC?</vt:lpstr>
      <vt:lpstr>A Picture on CPCC</vt:lpstr>
      <vt:lpstr>Good News of CPCC</vt:lpstr>
      <vt:lpstr>Cloud-assisted Smarter Physical Wolds</vt:lpstr>
      <vt:lpstr>Google Driverless Card</vt:lpstr>
      <vt:lpstr>PreCrime (APSys 2014)</vt:lpstr>
      <vt:lpstr>CrowdAtlas (Mobisys’13, Wang et al.)</vt:lpstr>
      <vt:lpstr>GeoFence (ACM SIGSPATIAL GIS Cup’13)</vt:lpstr>
      <vt:lpstr>Bad News of CPCC</vt:lpstr>
      <vt:lpstr>Cyber Systems Meet Physical Worlds</vt:lpstr>
      <vt:lpstr>Can we believe in cloud?</vt:lpstr>
      <vt:lpstr>Reason#1: curious or malicious operators</vt:lpstr>
      <vt:lpstr>Reason#2: huge TCB for cloud  </vt:lpstr>
      <vt:lpstr>Location Privacy Leaks</vt:lpstr>
      <vt:lpstr>The Matrix Reloaded</vt:lpstr>
      <vt:lpstr>Security</vt:lpstr>
      <vt:lpstr>Look forward?</vt:lpstr>
      <vt:lpstr>Building Dependable CPCC</vt:lpstr>
      <vt:lpstr>More Seamless Cyber/Physical Cloud</vt:lpstr>
      <vt:lpstr>PowerPoint 演示文稿</vt:lpstr>
    </vt:vector>
  </TitlesOfParts>
  <Company>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Cyber-physical Cloud Computing</dc:title>
  <dc:creator>Haibo CHen</dc:creator>
  <cp:lastModifiedBy>Haibo CHen</cp:lastModifiedBy>
  <cp:revision>384</cp:revision>
  <dcterms:created xsi:type="dcterms:W3CDTF">2014-08-03T00:06:44Z</dcterms:created>
  <dcterms:modified xsi:type="dcterms:W3CDTF">2014-08-04T05:13:07Z</dcterms:modified>
</cp:coreProperties>
</file>