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98" r:id="rId2"/>
    <p:sldId id="289" r:id="rId3"/>
    <p:sldId id="304" r:id="rId4"/>
    <p:sldId id="299" r:id="rId5"/>
    <p:sldId id="305" r:id="rId6"/>
    <p:sldId id="303" r:id="rId7"/>
    <p:sldId id="306" r:id="rId8"/>
    <p:sldId id="307" r:id="rId9"/>
    <p:sldId id="30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5" d="100"/>
          <a:sy n="65" d="100"/>
        </p:scale>
        <p:origin x="-630" y="-96"/>
      </p:cViewPr>
      <p:guideLst>
        <p:guide orient="horz" pos="2160"/>
        <p:guide pos="2880"/>
      </p:guideLst>
    </p:cSldViewPr>
  </p:slideViewPr>
  <p:outlineViewPr>
    <p:cViewPr>
      <p:scale>
        <a:sx n="33" d="100"/>
        <a:sy n="33" d="100"/>
      </p:scale>
      <p:origin x="0" y="128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4D9223-2EFA-4F4F-B579-D780B221180D}" type="datetimeFigureOut">
              <a:rPr lang="en-US" smtClean="0"/>
              <a:pPr/>
              <a:t>7/31/2011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463670-68C8-4B2A-B189-8EEFCD1D02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幻灯片图像占位符 1"/>
          <p:cNvSpPr>
            <a:spLocks noGrp="1" noRot="1" noChangeAspect="1" noTextEdit="1"/>
          </p:cNvSpPr>
          <p:nvPr>
            <p:ph type="sldImg"/>
          </p:nvPr>
        </p:nvSpPr>
        <p:spPr>
          <a:ln/>
        </p:spPr>
      </p:sp>
      <p:sp>
        <p:nvSpPr>
          <p:cNvPr id="5123" name="备注占位符 2"/>
          <p:cNvSpPr>
            <a:spLocks noGrp="1"/>
          </p:cNvSpPr>
          <p:nvPr>
            <p:ph type="body" idx="1"/>
          </p:nvPr>
        </p:nvSpPr>
        <p:spPr>
          <a:noFill/>
          <a:ln/>
        </p:spPr>
        <p:txBody>
          <a:bodyPr/>
          <a:lstStyle/>
          <a:p>
            <a:pPr marL="228600" indent="-228600" eaLnBrk="1" hangingPunct="1">
              <a:buFontTx/>
              <a:buAutoNum type="alphaLcParenBoth"/>
            </a:pPr>
            <a:r>
              <a:rPr lang="en-US" altLang="zh-CN" smtClean="0"/>
              <a:t>Left figure shows that nearly top 10% of the videos (in our dataset) have 90% of the total number of views (highly skewed). Smaller Normalized rank implies most popular video.  </a:t>
            </a:r>
          </a:p>
          <a:p>
            <a:pPr marL="228600" indent="-228600" eaLnBrk="1" hangingPunct="1">
              <a:buFontTx/>
              <a:buAutoNum type="alphaLcParenBoth"/>
            </a:pPr>
            <a:r>
              <a:rPr lang="en-US" smtClean="0"/>
              <a:t>Right figure plots the distribution of YouTube video lengths within 700 seconds (~99%), which exhibits three main peaks. The first peak is within one minute, containing more than ~22</a:t>
            </a:r>
            <a:r>
              <a:rPr lang="en-US" i="1" smtClean="0"/>
              <a:t>% of  </a:t>
            </a:r>
            <a:r>
              <a:rPr lang="en-US" smtClean="0"/>
              <a:t>the videos implying YouTube is primarily a site for very short videos. The second peak is between 3 and 4 minutes, containing about ~23</a:t>
            </a:r>
            <a:r>
              <a:rPr lang="en-US" i="1" smtClean="0"/>
              <a:t>% of the videos; this peak is mainly </a:t>
            </a:r>
            <a:r>
              <a:rPr lang="en-US" smtClean="0"/>
              <a:t>caused by the large number of videos in the “Music” category, since “Music” is the most popular category, and the typical length of a “Music” video is often within this range(3-4 mins). The third peak is near 10 minutes; it is caused by the limit on the uploading video length, which encourages some users to circumvent the length restriction by dividing long videos into several parts, each being near the limit of 10 minutes.</a:t>
            </a:r>
            <a:r>
              <a:rPr lang="en-US" i="1" smtClean="0"/>
              <a:t>“Entertainment”  </a:t>
            </a:r>
            <a:r>
              <a:rPr lang="en-US" smtClean="0"/>
              <a:t>videos (18%) have the greatest peak at around 10 minutes compared to other categories, probably because most of these videos are talk shows, movies, or sitcoms. Probably corresponding to “highlight” type clips, “Comedy” and “Sports” videos have more videos within two minutes. We can also observe that there are peaks at around every exact minute. </a:t>
            </a:r>
          </a:p>
          <a:p>
            <a:pPr marL="228600" indent="-228600" eaLnBrk="1" hangingPunct="1"/>
            <a:endParaRPr lang="en-US" smtClean="0"/>
          </a:p>
          <a:p>
            <a:pPr marL="228600" indent="-228600" eaLnBrk="1" hangingPunct="1">
              <a:buFontTx/>
              <a:buAutoNum type="alphaLcParenBoth"/>
            </a:pPr>
            <a:endParaRPr lang="zh-CN" altLang="en-US" smtClean="0"/>
          </a:p>
        </p:txBody>
      </p:sp>
      <p:sp>
        <p:nvSpPr>
          <p:cNvPr id="5124" name="灯片编号占位符 3"/>
          <p:cNvSpPr>
            <a:spLocks noGrp="1"/>
          </p:cNvSpPr>
          <p:nvPr>
            <p:ph type="sldNum" sz="quarter" idx="5"/>
          </p:nvPr>
        </p:nvSpPr>
        <p:spPr>
          <a:noFill/>
        </p:spPr>
        <p:txBody>
          <a:bodyPr/>
          <a:lstStyle/>
          <a:p>
            <a:fld id="{24A3A49A-37E9-42EA-9182-5231C28AC51D}" type="slidenum">
              <a:rPr lang="en-US" altLang="zh-CN" smtClean="0"/>
              <a:pPr/>
              <a:t>6</a:t>
            </a:fld>
            <a:endParaRPr lang="en-US" altLang="zh-C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8463670-68C8-4B2A-B189-8EEFCD1D029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6D799F-186F-4B79-ACD1-FC78511A2AEC}" type="datetime1">
              <a:rPr lang="en-US" smtClean="0"/>
              <a:pPr/>
              <a:t>7/31/2011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053FB7-2DE5-4323-99D8-33474D75B2CF}" type="datetime1">
              <a:rPr lang="en-US" smtClean="0"/>
              <a:pPr/>
              <a:t>7/31/2011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20094-43BD-4219-B179-D3279B408E75}" type="datetime1">
              <a:rPr lang="en-US" smtClean="0"/>
              <a:pPr/>
              <a:t>7/31/2011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8EA3F-1FE1-4966-9294-4A71AC99AADA}" type="datetime1">
              <a:rPr lang="en-US" smtClean="0"/>
              <a:pPr/>
              <a:t>7/31/2011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087005-AF0F-47E6-A982-6C1219220266}" type="datetime1">
              <a:rPr lang="en-US" smtClean="0"/>
              <a:pPr/>
              <a:t>7/31/2011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97C15E-79C5-4B75-9F13-8DE410F83758}" type="datetime1">
              <a:rPr lang="en-US" smtClean="0"/>
              <a:pPr/>
              <a:t>7/31/2011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5B7677-577F-47E6-AFF1-AE1A014A103A}" type="datetime1">
              <a:rPr lang="en-US" smtClean="0"/>
              <a:pPr/>
              <a:t>7/31/2011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FB66F8-6158-494D-8FB0-50FE86072537}" type="datetime1">
              <a:rPr lang="en-US" smtClean="0"/>
              <a:pPr/>
              <a:t>7/31/2011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CF5830-8702-4893-8527-7C03B2B84310}" type="datetime1">
              <a:rPr lang="en-US" smtClean="0"/>
              <a:pPr/>
              <a:t>7/31/2011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93F028-CD48-4509-9EDE-2DC0AD57DA94}" type="datetime1">
              <a:rPr lang="en-US" smtClean="0"/>
              <a:pPr/>
              <a:t>7/31/2011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C0D39-4244-430A-A1E9-AD49D8B5335E}" type="datetime1">
              <a:rPr lang="en-US" smtClean="0"/>
              <a:pPr/>
              <a:t>7/31/2011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37318F-22D6-453E-856F-2DA450C3B4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7DDC7-412E-4DC4-8CEE-694B56591C48}" type="datetime1">
              <a:rPr lang="en-US" smtClean="0"/>
              <a:pPr/>
              <a:t>7/31/2011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37318F-22D6-453E-856F-2DA450C3B4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273175"/>
            <a:ext cx="8153400" cy="1698625"/>
          </a:xfrm>
        </p:spPr>
        <p:txBody>
          <a:bodyPr>
            <a:normAutofit fontScale="90000"/>
          </a:bodyPr>
          <a:lstStyle/>
          <a:p>
            <a:r>
              <a:rPr lang="en-US" sz="4900" b="1" dirty="0" smtClean="0"/>
              <a:t>Wireless Multimedia Networking</a:t>
            </a:r>
            <a:r>
              <a:rPr lang="en-US" sz="4900" dirty="0" smtClean="0"/>
              <a:t/>
            </a:r>
            <a:br>
              <a:rPr lang="en-US" sz="4900" dirty="0" smtClean="0"/>
            </a:br>
            <a:r>
              <a:rPr lang="en-US" dirty="0" smtClean="0"/>
              <a:t>- </a:t>
            </a:r>
            <a:r>
              <a:rPr lang="en-US" sz="4000" dirty="0" smtClean="0"/>
              <a:t>Device-to-Device (D2D) Video Delivery</a:t>
            </a:r>
            <a:endParaRPr lang="en-US" dirty="0"/>
          </a:p>
        </p:txBody>
      </p:sp>
      <p:sp>
        <p:nvSpPr>
          <p:cNvPr id="3" name="Subtitle 2"/>
          <p:cNvSpPr>
            <a:spLocks noGrp="1"/>
          </p:cNvSpPr>
          <p:nvPr>
            <p:ph type="subTitle" idx="1"/>
          </p:nvPr>
        </p:nvSpPr>
        <p:spPr/>
        <p:txBody>
          <a:bodyPr>
            <a:normAutofit/>
          </a:bodyPr>
          <a:lstStyle/>
          <a:p>
            <a:r>
              <a:rPr lang="en-US" sz="2800" dirty="0" smtClean="0">
                <a:solidFill>
                  <a:schemeClr val="tx2">
                    <a:lumMod val="50000"/>
                  </a:schemeClr>
                </a:solidFill>
              </a:rPr>
              <a:t>8/1/2011</a:t>
            </a:r>
          </a:p>
          <a:p>
            <a:r>
              <a:rPr lang="en-US" sz="2800" dirty="0" smtClean="0">
                <a:solidFill>
                  <a:schemeClr val="tx2">
                    <a:lumMod val="50000"/>
                  </a:schemeClr>
                </a:solidFill>
              </a:rPr>
              <a:t>C.-C. Jay Kuo</a:t>
            </a:r>
          </a:p>
          <a:p>
            <a:r>
              <a:rPr lang="en-US" dirty="0" smtClean="0">
                <a:solidFill>
                  <a:schemeClr val="tx2">
                    <a:lumMod val="50000"/>
                  </a:schemeClr>
                </a:solidFill>
              </a:rPr>
              <a:t>University of Southern California</a:t>
            </a:r>
            <a:endParaRPr lang="en-US"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Wireless Video: Key Challenge in the Next Decade</a:t>
            </a:r>
            <a:endParaRPr lang="en-US" dirty="0"/>
          </a:p>
        </p:txBody>
      </p:sp>
      <p:sp>
        <p:nvSpPr>
          <p:cNvPr id="3" name="Content Placeholder 2"/>
          <p:cNvSpPr>
            <a:spLocks noGrp="1"/>
          </p:cNvSpPr>
          <p:nvPr>
            <p:ph idx="1"/>
          </p:nvPr>
        </p:nvSpPr>
        <p:spPr>
          <a:xfrm>
            <a:off x="457200" y="1600200"/>
            <a:ext cx="8382000" cy="4525963"/>
          </a:xfrm>
        </p:spPr>
        <p:txBody>
          <a:bodyPr>
            <a:normAutofit fontScale="92500" lnSpcReduction="10000"/>
          </a:bodyPr>
          <a:lstStyle/>
          <a:p>
            <a:pPr>
              <a:buFont typeface="Wingdings" pitchFamily="2" charset="2"/>
              <a:buChar char="§"/>
            </a:pPr>
            <a:r>
              <a:rPr lang="en-US" dirty="0" smtClean="0"/>
              <a:t>Expected wireless traffic will increase by 65 times from 2009 to 2014 </a:t>
            </a:r>
          </a:p>
          <a:p>
            <a:pPr lvl="1">
              <a:buFont typeface="Wingdings" pitchFamily="2" charset="2"/>
              <a:buChar char="§"/>
            </a:pPr>
            <a:r>
              <a:rPr lang="en-US" dirty="0" smtClean="0"/>
              <a:t>Cisco Visual Networking Index</a:t>
            </a:r>
          </a:p>
          <a:p>
            <a:pPr>
              <a:buFont typeface="Wingdings" pitchFamily="2" charset="2"/>
              <a:buChar char="§"/>
            </a:pPr>
            <a:r>
              <a:rPr lang="en-US" dirty="0" smtClean="0"/>
              <a:t>Most traffic (~66%) will be video services</a:t>
            </a:r>
          </a:p>
          <a:p>
            <a:pPr lvl="1"/>
            <a:r>
              <a:rPr lang="en-US" dirty="0" smtClean="0"/>
              <a:t>Streaming TV, Internet  video, video on demand</a:t>
            </a:r>
          </a:p>
          <a:p>
            <a:pPr lvl="1"/>
            <a:r>
              <a:rPr lang="en-US" dirty="0" smtClean="0"/>
              <a:t>Video sharing, video conferencing, live video broadcasting</a:t>
            </a:r>
          </a:p>
          <a:p>
            <a:pPr lvl="1"/>
            <a:r>
              <a:rPr lang="en-US" dirty="0" smtClean="0"/>
              <a:t>Video twitter, video blogging</a:t>
            </a:r>
          </a:p>
          <a:p>
            <a:pPr lvl="1"/>
            <a:r>
              <a:rPr lang="en-US" dirty="0" smtClean="0"/>
              <a:t>Ubiquitous access from multiple platforms</a:t>
            </a:r>
          </a:p>
          <a:p>
            <a:pPr lvl="1">
              <a:buFont typeface="Wingdings" pitchFamily="2" charset="2"/>
              <a:buChar char="§"/>
            </a:pPr>
            <a:r>
              <a:rPr lang="en-US" dirty="0" smtClean="0"/>
              <a:t>e.g. TVs, PCs, mobile devices, and embedded devices</a:t>
            </a:r>
          </a:p>
        </p:txBody>
      </p:sp>
      <p:sp>
        <p:nvSpPr>
          <p:cNvPr id="4" name="Slide Number Placeholder 3"/>
          <p:cNvSpPr>
            <a:spLocks noGrp="1"/>
          </p:cNvSpPr>
          <p:nvPr>
            <p:ph type="sldNum" sz="quarter" idx="12"/>
          </p:nvPr>
        </p:nvSpPr>
        <p:spPr/>
        <p:txBody>
          <a:bodyPr/>
          <a:lstStyle/>
          <a:p>
            <a:fld id="{1D37318F-22D6-453E-856F-2DA450C3B435}"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to Address the Challenge?</a:t>
            </a:r>
            <a:endParaRPr lang="en-US" dirty="0"/>
          </a:p>
        </p:txBody>
      </p:sp>
      <p:sp>
        <p:nvSpPr>
          <p:cNvPr id="3" name="Content Placeholder 2"/>
          <p:cNvSpPr>
            <a:spLocks noGrp="1"/>
          </p:cNvSpPr>
          <p:nvPr>
            <p:ph idx="1"/>
          </p:nvPr>
        </p:nvSpPr>
        <p:spPr/>
        <p:txBody>
          <a:bodyPr>
            <a:normAutofit lnSpcReduction="10000"/>
          </a:bodyPr>
          <a:lstStyle/>
          <a:p>
            <a:r>
              <a:rPr lang="en-US" dirty="0" smtClean="0"/>
              <a:t>Incremental modification</a:t>
            </a:r>
          </a:p>
          <a:p>
            <a:pPr lvl="1"/>
            <a:r>
              <a:rPr lang="en-US" dirty="0" smtClean="0"/>
              <a:t>Enhanced physical layer -&gt; MIMO-OFDM</a:t>
            </a:r>
          </a:p>
          <a:p>
            <a:pPr lvl="1"/>
            <a:r>
              <a:rPr lang="en-US" dirty="0" smtClean="0"/>
              <a:t>Improved video processing -&gt; next slide</a:t>
            </a:r>
          </a:p>
          <a:p>
            <a:pPr lvl="1"/>
            <a:r>
              <a:rPr lang="en-US" dirty="0" smtClean="0"/>
              <a:t>How much we may gain? around 10-15 more</a:t>
            </a:r>
          </a:p>
          <a:p>
            <a:r>
              <a:rPr lang="en-US" dirty="0" smtClean="0"/>
              <a:t>Fundamental  breakthrough yet with a proper migration path</a:t>
            </a:r>
          </a:p>
          <a:p>
            <a:pPr lvl="1"/>
            <a:r>
              <a:rPr lang="en-US" dirty="0" smtClean="0"/>
              <a:t>An effort being explored by a joint USC team sponsored by Intel, Cisco and Verizon</a:t>
            </a:r>
          </a:p>
          <a:p>
            <a:pPr lvl="2"/>
            <a:r>
              <a:rPr lang="en-US" dirty="0" smtClean="0"/>
              <a:t>G. </a:t>
            </a:r>
            <a:r>
              <a:rPr lang="en-US" dirty="0" err="1" smtClean="0"/>
              <a:t>Caire</a:t>
            </a:r>
            <a:r>
              <a:rPr lang="en-US" dirty="0" smtClean="0"/>
              <a:t>, A. </a:t>
            </a:r>
            <a:r>
              <a:rPr lang="en-US" dirty="0" err="1" smtClean="0"/>
              <a:t>Dimakis</a:t>
            </a:r>
            <a:r>
              <a:rPr lang="en-US" dirty="0" smtClean="0"/>
              <a:t>, J. Kuo, A. </a:t>
            </a:r>
            <a:r>
              <a:rPr lang="en-US" dirty="0" err="1" smtClean="0"/>
              <a:t>Molisch</a:t>
            </a:r>
            <a:r>
              <a:rPr lang="en-US" dirty="0" smtClean="0"/>
              <a:t>, M. Neely and A. Ortega</a:t>
            </a:r>
          </a:p>
          <a:p>
            <a:pPr lvl="2"/>
            <a:endParaRPr lang="en-US" dirty="0"/>
          </a:p>
        </p:txBody>
      </p:sp>
      <p:sp>
        <p:nvSpPr>
          <p:cNvPr id="4" name="Slide Number Placeholder 3"/>
          <p:cNvSpPr>
            <a:spLocks noGrp="1"/>
          </p:cNvSpPr>
          <p:nvPr>
            <p:ph type="sldNum" sz="quarter" idx="12"/>
          </p:nvPr>
        </p:nvSpPr>
        <p:spPr/>
        <p:txBody>
          <a:bodyPr/>
          <a:lstStyle/>
          <a:p>
            <a:fld id="{1D37318F-22D6-453E-856F-2DA450C3B435}"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Improved Video Processing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Pre-processing</a:t>
            </a:r>
          </a:p>
          <a:p>
            <a:pPr lvl="1"/>
            <a:r>
              <a:rPr lang="en-US" dirty="0" smtClean="0"/>
              <a:t>Automatic identification of region of interests (ROIs)</a:t>
            </a:r>
          </a:p>
          <a:p>
            <a:pPr lvl="1"/>
            <a:r>
              <a:rPr lang="en-US" dirty="0" smtClean="0"/>
              <a:t>Rate control</a:t>
            </a:r>
          </a:p>
          <a:p>
            <a:r>
              <a:rPr lang="en-US" dirty="0" smtClean="0"/>
              <a:t>Post-processing</a:t>
            </a:r>
          </a:p>
          <a:p>
            <a:pPr lvl="1"/>
            <a:r>
              <a:rPr lang="en-US" dirty="0" smtClean="0"/>
              <a:t>Super-resolution</a:t>
            </a:r>
          </a:p>
          <a:p>
            <a:pPr lvl="1"/>
            <a:r>
              <a:rPr lang="en-US" dirty="0" smtClean="0"/>
              <a:t>Frame-rate up-sampling</a:t>
            </a:r>
          </a:p>
          <a:p>
            <a:pPr lvl="1"/>
            <a:r>
              <a:rPr lang="en-US" dirty="0" smtClean="0"/>
              <a:t>Error concealment</a:t>
            </a:r>
          </a:p>
          <a:p>
            <a:pPr lvl="1"/>
            <a:r>
              <a:rPr lang="en-US" dirty="0" smtClean="0"/>
              <a:t>Denoising</a:t>
            </a:r>
          </a:p>
          <a:p>
            <a:r>
              <a:rPr lang="en-US" dirty="0" smtClean="0"/>
              <a:t>Novel video coding</a:t>
            </a:r>
          </a:p>
          <a:p>
            <a:pPr lvl="1"/>
            <a:r>
              <a:rPr lang="en-US" dirty="0" smtClean="0"/>
              <a:t>Scalable video (H.264, H.264/SVC)</a:t>
            </a:r>
          </a:p>
          <a:p>
            <a:pPr lvl="1"/>
            <a:r>
              <a:rPr lang="en-US" dirty="0" smtClean="0"/>
              <a:t>New standardization effort (HEVC)</a:t>
            </a:r>
          </a:p>
          <a:p>
            <a:pPr lvl="1"/>
            <a:r>
              <a:rPr lang="en-US" dirty="0" smtClean="0"/>
              <a:t>Scalable extension of HEVC</a:t>
            </a:r>
          </a:p>
          <a:p>
            <a:r>
              <a:rPr lang="en-US" dirty="0" smtClean="0"/>
              <a:t>Perceptual-based video coding</a:t>
            </a:r>
          </a:p>
          <a:p>
            <a:pPr lvl="1"/>
            <a:r>
              <a:rPr lang="en-US" dirty="0" smtClean="0"/>
              <a:t>A reduced reference approach</a:t>
            </a:r>
          </a:p>
          <a:p>
            <a:pPr lvl="1"/>
            <a:endParaRPr lang="en-US" dirty="0"/>
          </a:p>
        </p:txBody>
      </p:sp>
      <p:sp>
        <p:nvSpPr>
          <p:cNvPr id="4" name="Slide Number Placeholder 3"/>
          <p:cNvSpPr>
            <a:spLocks noGrp="1"/>
          </p:cNvSpPr>
          <p:nvPr>
            <p:ph type="sldNum" sz="quarter" idx="12"/>
          </p:nvPr>
        </p:nvSpPr>
        <p:spPr/>
        <p:txBody>
          <a:bodyPr/>
          <a:lstStyle/>
          <a:p>
            <a:fld id="{1D37318F-22D6-453E-856F-2DA450C3B43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fontScale="90000"/>
          </a:bodyPr>
          <a:lstStyle/>
          <a:p>
            <a:r>
              <a:rPr lang="en-US" dirty="0" smtClean="0"/>
              <a:t>Basic Idea to Fundamental Breakthrough</a:t>
            </a:r>
            <a:endParaRPr lang="en-US" dirty="0"/>
          </a:p>
        </p:txBody>
      </p:sp>
      <p:sp>
        <p:nvSpPr>
          <p:cNvPr id="3" name="Content Placeholder 2"/>
          <p:cNvSpPr>
            <a:spLocks noGrp="1"/>
          </p:cNvSpPr>
          <p:nvPr>
            <p:ph idx="1"/>
          </p:nvPr>
        </p:nvSpPr>
        <p:spPr/>
        <p:txBody>
          <a:bodyPr>
            <a:normAutofit lnSpcReduction="10000"/>
          </a:bodyPr>
          <a:lstStyle/>
          <a:p>
            <a:r>
              <a:rPr lang="en-US" dirty="0" smtClean="0"/>
              <a:t>Communication bottleneck occurs in the last wireless hop</a:t>
            </a:r>
          </a:p>
          <a:p>
            <a:pPr lvl="1"/>
            <a:r>
              <a:rPr lang="en-US" dirty="0" smtClean="0"/>
              <a:t>Between mobile devices and BS/AP</a:t>
            </a:r>
          </a:p>
          <a:p>
            <a:r>
              <a:rPr lang="en-US" dirty="0" smtClean="0"/>
              <a:t>Can we allow direct communication between devices: device-to-device (D2D) streaming </a:t>
            </a:r>
          </a:p>
          <a:p>
            <a:pPr lvl="1"/>
            <a:r>
              <a:rPr lang="en-US" dirty="0" smtClean="0"/>
              <a:t>Existence of interesting contents of neighboring devices (with 1-hope distance)</a:t>
            </a:r>
          </a:p>
          <a:p>
            <a:pPr lvl="1"/>
            <a:r>
              <a:rPr lang="en-US" dirty="0" smtClean="0"/>
              <a:t>Semi-central delivery control</a:t>
            </a:r>
          </a:p>
          <a:p>
            <a:pPr lvl="2"/>
            <a:r>
              <a:rPr lang="en-US" dirty="0" smtClean="0"/>
              <a:t>Separation of signaling/control signals and video contents</a:t>
            </a:r>
            <a:endParaRPr lang="en-US" dirty="0"/>
          </a:p>
        </p:txBody>
      </p:sp>
      <p:sp>
        <p:nvSpPr>
          <p:cNvPr id="4" name="Slide Number Placeholder 3"/>
          <p:cNvSpPr>
            <a:spLocks noGrp="1"/>
          </p:cNvSpPr>
          <p:nvPr>
            <p:ph type="sldNum" sz="quarter" idx="12"/>
          </p:nvPr>
        </p:nvSpPr>
        <p:spPr/>
        <p:txBody>
          <a:bodyPr/>
          <a:lstStyle/>
          <a:p>
            <a:fld id="{1D37318F-22D6-453E-856F-2DA450C3B435}"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1"/>
          <p:cNvSpPr>
            <a:spLocks noGrp="1"/>
          </p:cNvSpPr>
          <p:nvPr>
            <p:ph type="title"/>
          </p:nvPr>
        </p:nvSpPr>
        <p:spPr>
          <a:xfrm>
            <a:off x="1143000" y="76200"/>
            <a:ext cx="6858000" cy="762000"/>
          </a:xfrm>
        </p:spPr>
        <p:txBody>
          <a:bodyPr>
            <a:normAutofit fontScale="90000"/>
          </a:bodyPr>
          <a:lstStyle/>
          <a:p>
            <a:pPr eaLnBrk="1" hangingPunct="1"/>
            <a:r>
              <a:rPr lang="en-US" altLang="zh-CN" dirty="0" smtClean="0">
                <a:ea typeface="SimSun" pitchFamily="2" charset="-122"/>
              </a:rPr>
              <a:t>Redundancy of Popular Video</a:t>
            </a:r>
            <a:endParaRPr lang="zh-CN" altLang="en-US" dirty="0" smtClean="0">
              <a:ea typeface="SimSun" pitchFamily="2" charset="-122"/>
            </a:endParaRPr>
          </a:p>
        </p:txBody>
      </p:sp>
      <p:sp>
        <p:nvSpPr>
          <p:cNvPr id="3075" name="内容占位符 2"/>
          <p:cNvSpPr>
            <a:spLocks noGrp="1"/>
          </p:cNvSpPr>
          <p:nvPr>
            <p:ph idx="1"/>
          </p:nvPr>
        </p:nvSpPr>
        <p:spPr>
          <a:xfrm>
            <a:off x="381000" y="914400"/>
            <a:ext cx="8556625" cy="1981200"/>
          </a:xfrm>
        </p:spPr>
        <p:txBody>
          <a:bodyPr>
            <a:normAutofit fontScale="40000" lnSpcReduction="20000"/>
          </a:bodyPr>
          <a:lstStyle/>
          <a:p>
            <a:pPr eaLnBrk="1" hangingPunct="1">
              <a:lnSpc>
                <a:spcPct val="90000"/>
              </a:lnSpc>
            </a:pPr>
            <a:r>
              <a:rPr lang="en-US" altLang="zh-CN" sz="5100" dirty="0" smtClean="0">
                <a:ea typeface="SimSun" pitchFamily="2" charset="-122"/>
              </a:rPr>
              <a:t>YouTube video popularity follow two rules</a:t>
            </a:r>
          </a:p>
          <a:p>
            <a:pPr lvl="1" eaLnBrk="1" hangingPunct="1">
              <a:lnSpc>
                <a:spcPct val="90000"/>
              </a:lnSpc>
            </a:pPr>
            <a:r>
              <a:rPr lang="en-US" altLang="zh-CN" sz="4000" dirty="0" smtClean="0">
                <a:ea typeface="SimSun" pitchFamily="2" charset="-122"/>
              </a:rPr>
              <a:t>Highly skewed video popularity distribution (top 10% videos have 90% of total views)</a:t>
            </a:r>
          </a:p>
          <a:p>
            <a:pPr lvl="1" eaLnBrk="1" hangingPunct="1">
              <a:lnSpc>
                <a:spcPct val="90000"/>
              </a:lnSpc>
            </a:pPr>
            <a:r>
              <a:rPr lang="en-US" altLang="zh-CN" sz="4000" dirty="0" smtClean="0">
                <a:ea typeface="SimSun" pitchFamily="2" charset="-122"/>
              </a:rPr>
              <a:t>‘Rich gets richer’ – popular video likely continues to be popular in the future</a:t>
            </a:r>
          </a:p>
          <a:p>
            <a:pPr eaLnBrk="1" hangingPunct="1">
              <a:lnSpc>
                <a:spcPct val="90000"/>
              </a:lnSpc>
            </a:pPr>
            <a:r>
              <a:rPr lang="en-US" altLang="zh-CN" sz="5100" dirty="0" smtClean="0">
                <a:ea typeface="SimSun" pitchFamily="2" charset="-122"/>
              </a:rPr>
              <a:t>Popular video categories and length</a:t>
            </a:r>
          </a:p>
          <a:p>
            <a:pPr lvl="1" eaLnBrk="1" hangingPunct="1">
              <a:lnSpc>
                <a:spcPct val="90000"/>
              </a:lnSpc>
            </a:pPr>
            <a:r>
              <a:rPr lang="en-US" altLang="zh-CN" sz="4000" dirty="0" smtClean="0">
                <a:ea typeface="SimSun" pitchFamily="2" charset="-122"/>
              </a:rPr>
              <a:t>Music, Entertainment, Comedy, Sports are most popular categories</a:t>
            </a:r>
          </a:p>
          <a:p>
            <a:pPr lvl="1" eaLnBrk="1" hangingPunct="1">
              <a:lnSpc>
                <a:spcPct val="90000"/>
              </a:lnSpc>
            </a:pPr>
            <a:r>
              <a:rPr lang="en-US" altLang="zh-CN" sz="4000" dirty="0" smtClean="0">
                <a:ea typeface="SimSun" pitchFamily="2" charset="-122"/>
              </a:rPr>
              <a:t>Most of them are short video clips (less than 5 minutes)</a:t>
            </a:r>
          </a:p>
          <a:p>
            <a:pPr>
              <a:lnSpc>
                <a:spcPct val="90000"/>
              </a:lnSpc>
            </a:pPr>
            <a:r>
              <a:rPr lang="en-US" altLang="zh-CN" sz="5100" dirty="0" smtClean="0">
                <a:ea typeface="SimSun" pitchFamily="2" charset="-122"/>
              </a:rPr>
              <a:t>Can we exploit the above statistics?</a:t>
            </a:r>
          </a:p>
          <a:p>
            <a:pPr eaLnBrk="1" hangingPunct="1">
              <a:lnSpc>
                <a:spcPct val="90000"/>
              </a:lnSpc>
              <a:buFontTx/>
              <a:buNone/>
            </a:pPr>
            <a:r>
              <a:rPr lang="en-US" altLang="zh-CN" sz="2000" dirty="0" smtClean="0">
                <a:ea typeface="SimSun" pitchFamily="2" charset="-122"/>
              </a:rPr>
              <a:t>	</a:t>
            </a:r>
            <a:endParaRPr lang="zh-CN" altLang="en-US" sz="2000" dirty="0" smtClean="0">
              <a:ea typeface="SimSun" pitchFamily="2" charset="-122"/>
            </a:endParaRPr>
          </a:p>
        </p:txBody>
      </p:sp>
      <p:pic>
        <p:nvPicPr>
          <p:cNvPr id="3076" name="Picture 17"/>
          <p:cNvPicPr>
            <a:picLocks noChangeAspect="1" noChangeArrowheads="1"/>
          </p:cNvPicPr>
          <p:nvPr/>
        </p:nvPicPr>
        <p:blipFill>
          <a:blip r:embed="rId3" cstate="print"/>
          <a:srcRect/>
          <a:stretch>
            <a:fillRect/>
          </a:stretch>
        </p:blipFill>
        <p:spPr bwMode="auto">
          <a:xfrm>
            <a:off x="325438" y="2819400"/>
            <a:ext cx="4017962" cy="2514600"/>
          </a:xfrm>
          <a:prstGeom prst="rect">
            <a:avLst/>
          </a:prstGeom>
          <a:noFill/>
          <a:ln w="9525">
            <a:noFill/>
            <a:miter lim="800000"/>
            <a:headEnd/>
            <a:tailEnd/>
          </a:ln>
        </p:spPr>
      </p:pic>
      <p:pic>
        <p:nvPicPr>
          <p:cNvPr id="3077" name="Picture 18"/>
          <p:cNvPicPr>
            <a:picLocks noChangeAspect="1" noChangeArrowheads="1"/>
          </p:cNvPicPr>
          <p:nvPr/>
        </p:nvPicPr>
        <p:blipFill>
          <a:blip r:embed="rId4" cstate="print"/>
          <a:srcRect/>
          <a:stretch>
            <a:fillRect/>
          </a:stretch>
        </p:blipFill>
        <p:spPr bwMode="auto">
          <a:xfrm>
            <a:off x="4495800" y="2895600"/>
            <a:ext cx="4267200" cy="3186112"/>
          </a:xfrm>
          <a:prstGeom prst="rect">
            <a:avLst/>
          </a:prstGeom>
          <a:noFill/>
          <a:ln w="9525">
            <a:noFill/>
            <a:miter lim="800000"/>
            <a:headEnd/>
            <a:tailEnd/>
          </a:ln>
        </p:spPr>
      </p:pic>
      <p:sp>
        <p:nvSpPr>
          <p:cNvPr id="44" name="Oval 43"/>
          <p:cNvSpPr/>
          <p:nvPr/>
        </p:nvSpPr>
        <p:spPr>
          <a:xfrm>
            <a:off x="5943600" y="4576763"/>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45" name="Oval 44"/>
          <p:cNvSpPr/>
          <p:nvPr/>
        </p:nvSpPr>
        <p:spPr>
          <a:xfrm>
            <a:off x="7848600" y="4586288"/>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46" name="Oval 45"/>
          <p:cNvSpPr/>
          <p:nvPr/>
        </p:nvSpPr>
        <p:spPr>
          <a:xfrm>
            <a:off x="5029200" y="3900488"/>
            <a:ext cx="533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3081" name="TextBox 46"/>
          <p:cNvSpPr txBox="1">
            <a:spLocks noChangeArrowheads="1"/>
          </p:cNvSpPr>
          <p:nvPr/>
        </p:nvSpPr>
        <p:spPr bwMode="auto">
          <a:xfrm>
            <a:off x="5562600" y="3214688"/>
            <a:ext cx="1371600" cy="523875"/>
          </a:xfrm>
          <a:prstGeom prst="rect">
            <a:avLst/>
          </a:prstGeom>
          <a:noFill/>
          <a:ln w="9525">
            <a:noFill/>
            <a:miter lim="800000"/>
            <a:headEnd/>
            <a:tailEnd/>
          </a:ln>
        </p:spPr>
        <p:txBody>
          <a:bodyPr>
            <a:spAutoFit/>
          </a:bodyPr>
          <a:lstStyle/>
          <a:p>
            <a:r>
              <a:rPr lang="en-US" sz="1400"/>
              <a:t>Sports (10%), Comedy (12%)</a:t>
            </a:r>
          </a:p>
        </p:txBody>
      </p:sp>
      <p:sp>
        <p:nvSpPr>
          <p:cNvPr id="3082" name="TextBox 47"/>
          <p:cNvSpPr txBox="1">
            <a:spLocks noChangeArrowheads="1"/>
          </p:cNvSpPr>
          <p:nvPr/>
        </p:nvSpPr>
        <p:spPr bwMode="auto">
          <a:xfrm>
            <a:off x="6400800" y="4052888"/>
            <a:ext cx="1219200" cy="307975"/>
          </a:xfrm>
          <a:prstGeom prst="rect">
            <a:avLst/>
          </a:prstGeom>
          <a:noFill/>
          <a:ln w="9525">
            <a:noFill/>
            <a:miter lim="800000"/>
            <a:headEnd/>
            <a:tailEnd/>
          </a:ln>
        </p:spPr>
        <p:txBody>
          <a:bodyPr>
            <a:spAutoFit/>
          </a:bodyPr>
          <a:lstStyle/>
          <a:p>
            <a:r>
              <a:rPr lang="en-US" sz="1400"/>
              <a:t>Music (23%)</a:t>
            </a:r>
          </a:p>
        </p:txBody>
      </p:sp>
      <p:sp>
        <p:nvSpPr>
          <p:cNvPr id="3083" name="TextBox 48"/>
          <p:cNvSpPr txBox="1">
            <a:spLocks noChangeArrowheads="1"/>
          </p:cNvSpPr>
          <p:nvPr/>
        </p:nvSpPr>
        <p:spPr bwMode="auto">
          <a:xfrm>
            <a:off x="7543800" y="3824288"/>
            <a:ext cx="1295400" cy="533400"/>
          </a:xfrm>
          <a:prstGeom prst="rect">
            <a:avLst/>
          </a:prstGeom>
          <a:noFill/>
          <a:ln w="9525">
            <a:noFill/>
            <a:miter lim="800000"/>
            <a:headEnd/>
            <a:tailEnd/>
          </a:ln>
        </p:spPr>
        <p:txBody>
          <a:bodyPr>
            <a:spAutoFit/>
          </a:bodyPr>
          <a:lstStyle/>
          <a:p>
            <a:pPr algn="ctr"/>
            <a:r>
              <a:rPr lang="en-US" sz="1400"/>
              <a:t>Entertainment (18%)</a:t>
            </a:r>
          </a:p>
        </p:txBody>
      </p:sp>
      <p:cxnSp>
        <p:nvCxnSpPr>
          <p:cNvPr id="50" name="Straight Arrow Connector 49"/>
          <p:cNvCxnSpPr/>
          <p:nvPr/>
        </p:nvCxnSpPr>
        <p:spPr>
          <a:xfrm rot="10800000" flipV="1">
            <a:off x="5486400" y="3748088"/>
            <a:ext cx="304800" cy="2286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10800000" flipV="1">
            <a:off x="6324600" y="4357688"/>
            <a:ext cx="304800" cy="2286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endCxn id="45" idx="0"/>
          </p:cNvCxnSpPr>
          <p:nvPr/>
        </p:nvCxnSpPr>
        <p:spPr>
          <a:xfrm rot="5400000">
            <a:off x="7981950" y="4414838"/>
            <a:ext cx="304800" cy="381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3087" name="Picture 19"/>
          <p:cNvPicPr>
            <a:picLocks noChangeAspect="1" noChangeArrowheads="1"/>
          </p:cNvPicPr>
          <p:nvPr/>
        </p:nvPicPr>
        <p:blipFill>
          <a:blip r:embed="rId5" cstate="print"/>
          <a:srcRect/>
          <a:stretch>
            <a:fillRect/>
          </a:stretch>
        </p:blipFill>
        <p:spPr bwMode="auto">
          <a:xfrm>
            <a:off x="5562600" y="6172200"/>
            <a:ext cx="2400300" cy="228600"/>
          </a:xfrm>
          <a:prstGeom prst="rect">
            <a:avLst/>
          </a:prstGeom>
          <a:noFill/>
          <a:ln w="9525">
            <a:noFill/>
            <a:miter lim="800000"/>
            <a:headEnd/>
            <a:tailEnd/>
          </a:ln>
        </p:spPr>
      </p:pic>
      <p:sp>
        <p:nvSpPr>
          <p:cNvPr id="62" name="TextBox 61"/>
          <p:cNvSpPr txBox="1"/>
          <p:nvPr/>
        </p:nvSpPr>
        <p:spPr>
          <a:xfrm>
            <a:off x="4953000" y="6365875"/>
            <a:ext cx="3886200" cy="461665"/>
          </a:xfrm>
          <a:prstGeom prst="rect">
            <a:avLst/>
          </a:prstGeom>
          <a:noFill/>
        </p:spPr>
        <p:txBody>
          <a:bodyPr>
            <a:spAutoFit/>
          </a:bodyPr>
          <a:lstStyle/>
          <a:p>
            <a:pPr>
              <a:defRPr/>
            </a:pPr>
            <a:r>
              <a:rPr lang="en-US" sz="1200" dirty="0"/>
              <a:t>* </a:t>
            </a:r>
            <a:r>
              <a:rPr lang="en-US" sz="1200" dirty="0" err="1"/>
              <a:t>Xu</a:t>
            </a:r>
            <a:r>
              <a:rPr lang="en-US" sz="1200" dirty="0"/>
              <a:t> Cheng, et al., “Statistics and Social Network of  YouTube Videos”,  Proc. of IEEE </a:t>
            </a:r>
            <a:r>
              <a:rPr lang="en-US" sz="1200" dirty="0" err="1"/>
              <a:t>IWQoS</a:t>
            </a:r>
            <a:r>
              <a:rPr lang="en-US" sz="1200" dirty="0"/>
              <a:t>, 2008</a:t>
            </a:r>
          </a:p>
        </p:txBody>
      </p:sp>
      <p:sp>
        <p:nvSpPr>
          <p:cNvPr id="3089" name="TextBox 30"/>
          <p:cNvSpPr txBox="1">
            <a:spLocks noChangeArrowheads="1"/>
          </p:cNvSpPr>
          <p:nvPr/>
        </p:nvSpPr>
        <p:spPr bwMode="auto">
          <a:xfrm>
            <a:off x="990600" y="5410200"/>
            <a:ext cx="3124200" cy="276225"/>
          </a:xfrm>
          <a:prstGeom prst="rect">
            <a:avLst/>
          </a:prstGeom>
          <a:noFill/>
          <a:ln w="9525">
            <a:noFill/>
            <a:miter lim="800000"/>
            <a:headEnd/>
            <a:tailEnd/>
          </a:ln>
        </p:spPr>
        <p:txBody>
          <a:bodyPr>
            <a:spAutoFit/>
          </a:bodyPr>
          <a:lstStyle/>
          <a:p>
            <a:pPr algn="ctr"/>
            <a:r>
              <a:rPr lang="en-US" sz="1200" dirty="0"/>
              <a:t>Statistics of YouTube video popularity</a:t>
            </a:r>
          </a:p>
        </p:txBody>
      </p:sp>
      <p:sp>
        <p:nvSpPr>
          <p:cNvPr id="32" name="TextBox 31"/>
          <p:cNvSpPr txBox="1"/>
          <p:nvPr/>
        </p:nvSpPr>
        <p:spPr>
          <a:xfrm>
            <a:off x="457200" y="5867400"/>
            <a:ext cx="4114800" cy="461665"/>
          </a:xfrm>
          <a:prstGeom prst="rect">
            <a:avLst/>
          </a:prstGeom>
          <a:noFill/>
        </p:spPr>
        <p:txBody>
          <a:bodyPr wrap="square">
            <a:spAutoFit/>
          </a:bodyPr>
          <a:lstStyle/>
          <a:p>
            <a:pPr>
              <a:defRPr/>
            </a:pPr>
            <a:r>
              <a:rPr lang="en-US" sz="1200" dirty="0"/>
              <a:t>* </a:t>
            </a:r>
            <a:r>
              <a:rPr lang="en-US" sz="1200" dirty="0" err="1"/>
              <a:t>Siddharth</a:t>
            </a:r>
            <a:r>
              <a:rPr lang="en-US" sz="1200" dirty="0"/>
              <a:t>  </a:t>
            </a:r>
            <a:r>
              <a:rPr lang="en-US" sz="1200" dirty="0" err="1"/>
              <a:t>Mitra</a:t>
            </a:r>
            <a:r>
              <a:rPr lang="en-US" sz="1200" dirty="0"/>
              <a:t> ,“Characterising  Online Video Sharing and its Dynamics” , </a:t>
            </a:r>
            <a:r>
              <a:rPr lang="en-US" sz="1200" dirty="0" err="1"/>
              <a:t>M.Tech</a:t>
            </a:r>
            <a:r>
              <a:rPr lang="en-US" sz="1200" dirty="0"/>
              <a:t> thesis,  IIT Delhi, July 2009</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Semi-Central Delivery Control</a:t>
            </a:r>
            <a:endParaRPr lang="en-US" dirty="0"/>
          </a:p>
        </p:txBody>
      </p:sp>
      <p:sp>
        <p:nvSpPr>
          <p:cNvPr id="4" name="Slide Number Placeholder 3"/>
          <p:cNvSpPr>
            <a:spLocks noGrp="1"/>
          </p:cNvSpPr>
          <p:nvPr>
            <p:ph type="sldNum" sz="quarter" idx="12"/>
          </p:nvPr>
        </p:nvSpPr>
        <p:spPr/>
        <p:txBody>
          <a:bodyPr/>
          <a:lstStyle/>
          <a:p>
            <a:fld id="{1D37318F-22D6-453E-856F-2DA450C3B435}" type="slidenum">
              <a:rPr lang="en-US" smtClean="0"/>
              <a:pPr/>
              <a:t>7</a:t>
            </a:fld>
            <a:endParaRPr lang="en-US"/>
          </a:p>
        </p:txBody>
      </p:sp>
      <p:sp>
        <p:nvSpPr>
          <p:cNvPr id="5" name="Oval 4"/>
          <p:cNvSpPr/>
          <p:nvPr/>
        </p:nvSpPr>
        <p:spPr>
          <a:xfrm>
            <a:off x="3962400" y="1905000"/>
            <a:ext cx="1219200" cy="914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ysClr val="windowText" lastClr="000000"/>
                </a:solidFill>
              </a:rPr>
              <a:t>BS/AP</a:t>
            </a:r>
            <a:endParaRPr lang="en-US" sz="2000" b="1" dirty="0">
              <a:solidFill>
                <a:sysClr val="windowText" lastClr="000000"/>
              </a:solidFill>
            </a:endParaRPr>
          </a:p>
        </p:txBody>
      </p:sp>
      <p:sp>
        <p:nvSpPr>
          <p:cNvPr id="6" name="Oval 5"/>
          <p:cNvSpPr/>
          <p:nvPr/>
        </p:nvSpPr>
        <p:spPr>
          <a:xfrm>
            <a:off x="1219200" y="4724400"/>
            <a:ext cx="1219200" cy="8382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295400" y="4953000"/>
            <a:ext cx="1143000" cy="369332"/>
          </a:xfrm>
          <a:prstGeom prst="rect">
            <a:avLst/>
          </a:prstGeom>
          <a:noFill/>
        </p:spPr>
        <p:txBody>
          <a:bodyPr wrap="square" rtlCol="0">
            <a:spAutoFit/>
          </a:bodyPr>
          <a:lstStyle/>
          <a:p>
            <a:r>
              <a:rPr lang="en-US" dirty="0" smtClean="0"/>
              <a:t>Device #1</a:t>
            </a:r>
            <a:endParaRPr lang="en-US" dirty="0"/>
          </a:p>
        </p:txBody>
      </p:sp>
      <p:sp>
        <p:nvSpPr>
          <p:cNvPr id="8" name="Oval 7"/>
          <p:cNvSpPr/>
          <p:nvPr/>
        </p:nvSpPr>
        <p:spPr>
          <a:xfrm>
            <a:off x="6781800" y="4724400"/>
            <a:ext cx="1219200" cy="8382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858000" y="4953000"/>
            <a:ext cx="1143000" cy="369332"/>
          </a:xfrm>
          <a:prstGeom prst="rect">
            <a:avLst/>
          </a:prstGeom>
          <a:noFill/>
        </p:spPr>
        <p:txBody>
          <a:bodyPr wrap="square" rtlCol="0">
            <a:spAutoFit/>
          </a:bodyPr>
          <a:lstStyle/>
          <a:p>
            <a:r>
              <a:rPr lang="en-US" dirty="0" smtClean="0"/>
              <a:t>Device #2</a:t>
            </a:r>
            <a:endParaRPr lang="en-US" dirty="0"/>
          </a:p>
        </p:txBody>
      </p:sp>
      <p:sp>
        <p:nvSpPr>
          <p:cNvPr id="10" name="Left-Right Arrow 9"/>
          <p:cNvSpPr/>
          <p:nvPr/>
        </p:nvSpPr>
        <p:spPr>
          <a:xfrm>
            <a:off x="2743200" y="5105400"/>
            <a:ext cx="3810000" cy="228600"/>
          </a:xfrm>
          <a:prstGeom prst="leftRight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48000" y="5410200"/>
            <a:ext cx="2971800" cy="369332"/>
          </a:xfrm>
          <a:prstGeom prst="rect">
            <a:avLst/>
          </a:prstGeom>
          <a:noFill/>
        </p:spPr>
        <p:txBody>
          <a:bodyPr wrap="square" rtlCol="0">
            <a:spAutoFit/>
          </a:bodyPr>
          <a:lstStyle/>
          <a:p>
            <a:pPr algn="ctr"/>
            <a:r>
              <a:rPr lang="en-US" dirty="0" smtClean="0"/>
              <a:t>Video content delivery</a:t>
            </a:r>
            <a:endParaRPr lang="en-US" dirty="0"/>
          </a:p>
        </p:txBody>
      </p:sp>
      <p:cxnSp>
        <p:nvCxnSpPr>
          <p:cNvPr id="13" name="Straight Arrow Connector 12"/>
          <p:cNvCxnSpPr/>
          <p:nvPr/>
        </p:nvCxnSpPr>
        <p:spPr>
          <a:xfrm>
            <a:off x="5257800" y="2819400"/>
            <a:ext cx="1905000" cy="182880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1905000" y="2819400"/>
            <a:ext cx="2209800" cy="1752600"/>
          </a:xfrm>
          <a:prstGeom prst="straightConnector1">
            <a:avLst/>
          </a:prstGeom>
          <a:ln>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019800" y="2971800"/>
            <a:ext cx="1143000" cy="646331"/>
          </a:xfrm>
          <a:prstGeom prst="rect">
            <a:avLst/>
          </a:prstGeom>
          <a:noFill/>
        </p:spPr>
        <p:txBody>
          <a:bodyPr wrap="square" rtlCol="0">
            <a:spAutoFit/>
          </a:bodyPr>
          <a:lstStyle/>
          <a:p>
            <a:r>
              <a:rPr lang="en-US" dirty="0" smtClean="0"/>
              <a:t>Signaling messages</a:t>
            </a:r>
            <a:endParaRPr lang="en-US" dirty="0"/>
          </a:p>
        </p:txBody>
      </p:sp>
      <p:sp>
        <p:nvSpPr>
          <p:cNvPr id="20" name="TextBox 19"/>
          <p:cNvSpPr txBox="1"/>
          <p:nvPr/>
        </p:nvSpPr>
        <p:spPr>
          <a:xfrm>
            <a:off x="1981200" y="3048000"/>
            <a:ext cx="1143000" cy="646331"/>
          </a:xfrm>
          <a:prstGeom prst="rect">
            <a:avLst/>
          </a:prstGeom>
          <a:noFill/>
        </p:spPr>
        <p:txBody>
          <a:bodyPr wrap="square" rtlCol="0">
            <a:spAutoFit/>
          </a:bodyPr>
          <a:lstStyle/>
          <a:p>
            <a:r>
              <a:rPr lang="en-US" dirty="0" smtClean="0"/>
              <a:t>Signaling messages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of D2D Design</a:t>
            </a:r>
            <a:endParaRPr lang="en-US" dirty="0"/>
          </a:p>
        </p:txBody>
      </p:sp>
      <p:sp>
        <p:nvSpPr>
          <p:cNvPr id="3" name="Content Placeholder 2"/>
          <p:cNvSpPr>
            <a:spLocks noGrp="1"/>
          </p:cNvSpPr>
          <p:nvPr>
            <p:ph idx="1"/>
          </p:nvPr>
        </p:nvSpPr>
        <p:spPr/>
        <p:txBody>
          <a:bodyPr/>
          <a:lstStyle/>
          <a:p>
            <a:r>
              <a:rPr lang="en-US" dirty="0" smtClean="0"/>
              <a:t>Issues with pure P2P</a:t>
            </a:r>
          </a:p>
          <a:p>
            <a:pPr lvl="1"/>
            <a:r>
              <a:rPr lang="en-US" dirty="0" smtClean="0"/>
              <a:t>Highly distributed but at the cost of efficiency</a:t>
            </a:r>
          </a:p>
          <a:p>
            <a:pPr lvl="1"/>
            <a:r>
              <a:rPr lang="en-US" dirty="0" smtClean="0"/>
              <a:t>Difficulty in DRM </a:t>
            </a:r>
          </a:p>
          <a:p>
            <a:r>
              <a:rPr lang="en-US" dirty="0" smtClean="0"/>
              <a:t>Advantages with D2D</a:t>
            </a:r>
          </a:p>
          <a:p>
            <a:pPr lvl="1"/>
            <a:r>
              <a:rPr lang="en-US" dirty="0" smtClean="0"/>
              <a:t>Leverage the existing infra-structure (BS/AP)</a:t>
            </a:r>
          </a:p>
          <a:p>
            <a:pPr lvl="1"/>
            <a:r>
              <a:rPr lang="en-US" dirty="0" smtClean="0"/>
              <a:t>Content management (registration/search)</a:t>
            </a:r>
          </a:p>
          <a:p>
            <a:pPr lvl="1"/>
            <a:r>
              <a:rPr lang="en-US" dirty="0" smtClean="0"/>
              <a:t>Rights management</a:t>
            </a:r>
          </a:p>
          <a:p>
            <a:pPr lvl="1"/>
            <a:r>
              <a:rPr lang="en-US" dirty="0" smtClean="0"/>
              <a:t>Keeping 1-hop wireless link</a:t>
            </a:r>
          </a:p>
          <a:p>
            <a:pPr lvl="1"/>
            <a:endParaRPr lang="en-US" dirty="0" smtClean="0"/>
          </a:p>
          <a:p>
            <a:endParaRPr lang="en-US" dirty="0" smtClean="0"/>
          </a:p>
        </p:txBody>
      </p:sp>
      <p:sp>
        <p:nvSpPr>
          <p:cNvPr id="4" name="Slide Number Placeholder 3"/>
          <p:cNvSpPr>
            <a:spLocks noGrp="1"/>
          </p:cNvSpPr>
          <p:nvPr>
            <p:ph type="sldNum" sz="quarter" idx="12"/>
          </p:nvPr>
        </p:nvSpPr>
        <p:spPr/>
        <p:txBody>
          <a:bodyPr/>
          <a:lstStyle/>
          <a:p>
            <a:fld id="{1D37318F-22D6-453E-856F-2DA450C3B43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fontScale="90000"/>
          </a:bodyPr>
          <a:lstStyle/>
          <a:p>
            <a:r>
              <a:rPr lang="en-US" dirty="0" smtClean="0"/>
              <a:t>Future R&amp;D Opportunities &amp; Directions</a:t>
            </a:r>
            <a:endParaRPr lang="en-US" dirty="0"/>
          </a:p>
        </p:txBody>
      </p:sp>
      <p:sp>
        <p:nvSpPr>
          <p:cNvPr id="3" name="Content Placeholder 2"/>
          <p:cNvSpPr>
            <a:spLocks noGrp="1"/>
          </p:cNvSpPr>
          <p:nvPr>
            <p:ph idx="1"/>
          </p:nvPr>
        </p:nvSpPr>
        <p:spPr>
          <a:xfrm>
            <a:off x="457200" y="1371600"/>
            <a:ext cx="8229600" cy="5181600"/>
          </a:xfrm>
        </p:spPr>
        <p:txBody>
          <a:bodyPr>
            <a:normAutofit fontScale="47500" lnSpcReduction="20000"/>
          </a:bodyPr>
          <a:lstStyle/>
          <a:p>
            <a:r>
              <a:rPr lang="en-US" sz="5100" dirty="0" smtClean="0"/>
              <a:t>Exploit video popularity</a:t>
            </a:r>
          </a:p>
          <a:p>
            <a:pPr lvl="1"/>
            <a:r>
              <a:rPr lang="en-US" sz="5100" dirty="0" smtClean="0"/>
              <a:t>Social networks</a:t>
            </a:r>
          </a:p>
          <a:p>
            <a:r>
              <a:rPr lang="en-US" sz="5100" dirty="0" smtClean="0"/>
              <a:t>Make scalable video practical</a:t>
            </a:r>
          </a:p>
          <a:p>
            <a:pPr lvl="1"/>
            <a:r>
              <a:rPr lang="en-US" sz="5100" dirty="0" smtClean="0"/>
              <a:t>Lot of R&amp;D activities</a:t>
            </a:r>
          </a:p>
          <a:p>
            <a:pPr lvl="1"/>
            <a:r>
              <a:rPr lang="en-US" sz="5100" dirty="0" smtClean="0"/>
              <a:t>Not popular in practice, why?</a:t>
            </a:r>
          </a:p>
          <a:p>
            <a:r>
              <a:rPr lang="en-US" sz="5100" dirty="0" smtClean="0"/>
              <a:t>Local storage</a:t>
            </a:r>
          </a:p>
          <a:p>
            <a:pPr lvl="1"/>
            <a:r>
              <a:rPr lang="en-US" sz="5100" dirty="0" err="1" smtClean="0"/>
              <a:t>Femtocell</a:t>
            </a:r>
            <a:r>
              <a:rPr lang="en-US" sz="5100" dirty="0" smtClean="0"/>
              <a:t> networks at home or office</a:t>
            </a:r>
          </a:p>
          <a:p>
            <a:pPr lvl="1"/>
            <a:r>
              <a:rPr lang="en-US" sz="5100" dirty="0" smtClean="0"/>
              <a:t>Storage in mobile devices</a:t>
            </a:r>
          </a:p>
          <a:p>
            <a:pPr lvl="1"/>
            <a:r>
              <a:rPr lang="en-US" sz="5100" dirty="0" smtClean="0"/>
              <a:t>Storage schemes</a:t>
            </a:r>
          </a:p>
          <a:p>
            <a:r>
              <a:rPr lang="en-US" sz="5100" dirty="0" smtClean="0"/>
              <a:t>Spatial re-use</a:t>
            </a:r>
          </a:p>
          <a:p>
            <a:pPr lvl="1"/>
            <a:r>
              <a:rPr lang="en-US" sz="5100" dirty="0" smtClean="0"/>
              <a:t>Interference mitigation</a:t>
            </a:r>
          </a:p>
          <a:p>
            <a:pPr lvl="1"/>
            <a:r>
              <a:rPr lang="en-US" sz="5100" dirty="0" smtClean="0"/>
              <a:t>Throughput optimization</a:t>
            </a:r>
          </a:p>
          <a:p>
            <a:r>
              <a:rPr lang="en-US" sz="5100" dirty="0" smtClean="0"/>
              <a:t>Digital rights management (DRM)</a:t>
            </a:r>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1D37318F-22D6-453E-856F-2DA450C3B435}"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1305</TotalTime>
  <Words>801</Words>
  <Application>Microsoft Office PowerPoint</Application>
  <PresentationFormat>On-screen Show (4:3)</PresentationFormat>
  <Paragraphs>107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Wireless Multimedia Networking - Device-to-Device (D2D) Video Delivery</vt:lpstr>
      <vt:lpstr>Wireless Video: Key Challenge in the Next Decade</vt:lpstr>
      <vt:lpstr>How to Address the Challenge?</vt:lpstr>
      <vt:lpstr>Improved Video Processing</vt:lpstr>
      <vt:lpstr>Basic Idea to Fundamental Breakthrough</vt:lpstr>
      <vt:lpstr>Redundancy of Popular Video</vt:lpstr>
      <vt:lpstr>Semi-Central Delivery Control</vt:lpstr>
      <vt:lpstr>Rationale of D2D Design</vt:lpstr>
      <vt:lpstr>Future R&amp;D Opportunities &amp; Directions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 Quality Assessment</dc:title>
  <dc:creator>Liu</dc:creator>
  <cp:lastModifiedBy>Jay</cp:lastModifiedBy>
  <cp:revision>224</cp:revision>
  <dcterms:created xsi:type="dcterms:W3CDTF">2010-06-14T23:56:25Z</dcterms:created>
  <dcterms:modified xsi:type="dcterms:W3CDTF">2011-08-01T02:13:06Z</dcterms:modified>
</cp:coreProperties>
</file>