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sldIdLst>
    <p:sldId id="256" r:id="rId2"/>
    <p:sldId id="514" r:id="rId3"/>
    <p:sldId id="450" r:id="rId4"/>
    <p:sldId id="515" r:id="rId5"/>
    <p:sldId id="452" r:id="rId6"/>
    <p:sldId id="508" r:id="rId7"/>
    <p:sldId id="517" r:id="rId8"/>
    <p:sldId id="453" r:id="rId9"/>
    <p:sldId id="516" r:id="rId10"/>
    <p:sldId id="518" r:id="rId11"/>
    <p:sldId id="458" r:id="rId12"/>
    <p:sldId id="498" r:id="rId13"/>
    <p:sldId id="460" r:id="rId14"/>
    <p:sldId id="500" r:id="rId15"/>
    <p:sldId id="510" r:id="rId16"/>
    <p:sldId id="520" r:id="rId17"/>
    <p:sldId id="511" r:id="rId18"/>
    <p:sldId id="469" r:id="rId19"/>
    <p:sldId id="470" r:id="rId20"/>
    <p:sldId id="475" r:id="rId21"/>
    <p:sldId id="509" r:id="rId22"/>
    <p:sldId id="466" r:id="rId23"/>
    <p:sldId id="478" r:id="rId24"/>
    <p:sldId id="503" r:id="rId25"/>
    <p:sldId id="481" r:id="rId26"/>
    <p:sldId id="502" r:id="rId27"/>
    <p:sldId id="512" r:id="rId28"/>
    <p:sldId id="513" r:id="rId29"/>
    <p:sldId id="505" r:id="rId30"/>
    <p:sldId id="486" r:id="rId31"/>
    <p:sldId id="487" r:id="rId32"/>
    <p:sldId id="489" r:id="rId33"/>
    <p:sldId id="519" r:id="rId34"/>
    <p:sldId id="49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5050"/>
    <a:srgbClr val="FF9900"/>
    <a:srgbClr val="CCFFCC"/>
    <a:srgbClr val="EAEAEA"/>
    <a:srgbClr val="00CC00"/>
    <a:srgbClr val="99CCFF"/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4" autoAdjust="0"/>
    <p:restoredTop sz="99135" autoAdjust="0"/>
  </p:normalViewPr>
  <p:slideViewPr>
    <p:cSldViewPr>
      <p:cViewPr>
        <p:scale>
          <a:sx n="68" d="100"/>
          <a:sy n="68" d="100"/>
        </p:scale>
        <p:origin x="-96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immerman.ASSIA-INC\My%20Documents\Folders\ASSIA\Marketing\Product%20Mgmt\Finesse-Booster\Finesse%20Master%20Aug%202010\IPTV%20subscribers%20Q1%202010%20SGT%20analysi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.psf\Home\Documents\Assia\Customers\Telefonica%20Brazil\PO%20Ramp%20Up\Call%20Analysi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.psf\Home\Documents\Assia\Customers\Telefonica%20Brazil\PO%20Ramp%20Up\Call%20Analysi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.psf\Home\Documents\Assia\Customers\Telefonica%20Brazil\PO%20Ramp%20Up\Call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.psf\Home\Documents\Assia\Customers\Telefonica%20Brazil\PO%20Ramp%20Up\Call%20Analysi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.psf\Home\Documents\Assia\Customers\Telefonica%20Brazil\PO%20Ramp%20Up\Call%20Analysi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.psf\Home\Documents\Assia\Customers\Telefonica%20Brazil\PO%20Ramp%20Up\Call%20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SSIA\customers\SHT\Quickwin\success_thresholds_analysis\dailySuccessRate_200912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WW IPTV Subscriber Growth</a:t>
            </a:r>
          </a:p>
        </c:rich>
      </c:tx>
      <c:layout>
        <c:manualLayout>
          <c:xMode val="edge"/>
          <c:yMode val="edge"/>
          <c:x val="0.31979346371327338"/>
          <c:y val="4.5274301664691888E-2"/>
        </c:manualLayout>
      </c:layout>
      <c:overlay val="1"/>
    </c:title>
    <c:plotArea>
      <c:layout/>
      <c:barChart>
        <c:barDir val="col"/>
        <c:grouping val="stacked"/>
        <c:ser>
          <c:idx val="0"/>
          <c:order val="0"/>
          <c:tx>
            <c:strRef>
              <c:f>Data!$A$6</c:f>
              <c:strCache>
                <c:ptCount val="1"/>
                <c:pt idx="0">
                  <c:v>Asia-Pacific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Data!$B$6:$I$6</c:f>
            </c:numRef>
          </c:val>
        </c:ser>
        <c:ser>
          <c:idx val="1"/>
          <c:order val="1"/>
          <c:tx>
            <c:strRef>
              <c:f>Data!$A$7</c:f>
              <c:strCache>
                <c:ptCount val="1"/>
                <c:pt idx="0">
                  <c:v>Asia-Pacific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Data!$B$7:$I$7</c:f>
            </c:numRef>
          </c:val>
        </c:ser>
        <c:ser>
          <c:idx val="2"/>
          <c:order val="2"/>
          <c:tx>
            <c:strRef>
              <c:f>Data!$A$8</c:f>
              <c:strCache>
                <c:ptCount val="1"/>
                <c:pt idx="0">
                  <c:v>Asia-Pacific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Data!$B$8:$I$8</c:f>
            </c:numRef>
          </c:val>
        </c:ser>
        <c:ser>
          <c:idx val="3"/>
          <c:order val="3"/>
          <c:tx>
            <c:strRef>
              <c:f>Data!$A$9</c:f>
              <c:strCache>
                <c:ptCount val="1"/>
                <c:pt idx="0">
                  <c:v>Asia-Pacific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Data!$B$9:$I$9</c:f>
            </c:numRef>
          </c:val>
        </c:ser>
        <c:ser>
          <c:idx val="4"/>
          <c:order val="4"/>
          <c:tx>
            <c:strRef>
              <c:f>Data!$A$10</c:f>
              <c:strCache>
                <c:ptCount val="1"/>
                <c:pt idx="0">
                  <c:v>Asia-Pacific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Data!$B$10:$I$10</c:f>
            </c:numRef>
          </c:val>
        </c:ser>
        <c:ser>
          <c:idx val="5"/>
          <c:order val="5"/>
          <c:tx>
            <c:strRef>
              <c:f>Data!$A$11</c:f>
              <c:strCache>
                <c:ptCount val="1"/>
                <c:pt idx="0">
                  <c:v>Asia-Pacific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Data!$B$11:$I$11</c:f>
            </c:numRef>
          </c:val>
        </c:ser>
        <c:ser>
          <c:idx val="6"/>
          <c:order val="6"/>
          <c:tx>
            <c:strRef>
              <c:f>Data!$A$12</c:f>
              <c:strCache>
                <c:ptCount val="1"/>
                <c:pt idx="0">
                  <c:v>Asia-Pacific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Data!$B$12:$I$12</c:f>
            </c:numRef>
          </c:val>
        </c:ser>
        <c:ser>
          <c:idx val="7"/>
          <c:order val="7"/>
          <c:tx>
            <c:strRef>
              <c:f>Data!$A$13</c:f>
              <c:strCache>
                <c:ptCount val="1"/>
                <c:pt idx="0">
                  <c:v>Asia-Pacific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Data!$B$13:$I$13</c:f>
            </c:numRef>
          </c:val>
        </c:ser>
        <c:ser>
          <c:idx val="8"/>
          <c:order val="8"/>
          <c:tx>
            <c:strRef>
              <c:f>Data!$A$14</c:f>
              <c:strCache>
                <c:ptCount val="1"/>
                <c:pt idx="0">
                  <c:v>Asia-Pacific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Data!$B$14:$I$14</c:f>
            </c:numRef>
          </c:val>
        </c:ser>
        <c:ser>
          <c:idx val="9"/>
          <c:order val="9"/>
          <c:tx>
            <c:strRef>
              <c:f>Data!$A$15</c:f>
              <c:strCache>
                <c:ptCount val="1"/>
                <c:pt idx="0">
                  <c:v>Asia-Pacific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Data!$B$15:$I$15</c:f>
            </c:numRef>
          </c:val>
        </c:ser>
        <c:ser>
          <c:idx val="10"/>
          <c:order val="10"/>
          <c:tx>
            <c:strRef>
              <c:f>Data!$A$16</c:f>
              <c:strCache>
                <c:ptCount val="1"/>
                <c:pt idx="0">
                  <c:v>Asia-Pacific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Data!$B$16:$I$16</c:f>
            </c:numRef>
          </c:val>
        </c:ser>
        <c:ser>
          <c:idx val="11"/>
          <c:order val="11"/>
          <c:tx>
            <c:strRef>
              <c:f>Data!$A$17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Data!$B$17:$I$17</c:f>
            </c:numRef>
          </c:val>
        </c:ser>
        <c:ser>
          <c:idx val="12"/>
          <c:order val="12"/>
          <c:tx>
            <c:strRef>
              <c:f>Data!$A$18</c:f>
              <c:strCache>
                <c:ptCount val="1"/>
                <c:pt idx="0">
                  <c:v>Asia Pacific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Data!$B$18:$I$18</c:f>
              <c:numCache>
                <c:formatCode>#,##0</c:formatCode>
                <c:ptCount val="5"/>
                <c:pt idx="0">
                  <c:v>211000</c:v>
                </c:pt>
                <c:pt idx="1">
                  <c:v>761524</c:v>
                </c:pt>
                <c:pt idx="2">
                  <c:v>2199828</c:v>
                </c:pt>
                <c:pt idx="3">
                  <c:v>3408182</c:v>
                </c:pt>
                <c:pt idx="4">
                  <c:v>4967200</c:v>
                </c:pt>
              </c:numCache>
            </c:numRef>
          </c:val>
        </c:ser>
        <c:ser>
          <c:idx val="13"/>
          <c:order val="13"/>
          <c:tx>
            <c:strRef>
              <c:f>Data!$A$19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Data!$B$19:$I$19</c:f>
            </c:numRef>
          </c:val>
        </c:ser>
        <c:ser>
          <c:idx val="14"/>
          <c:order val="14"/>
          <c:tx>
            <c:strRef>
              <c:f>Data!$A$20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Data!$B$20:$I$20</c:f>
            </c:numRef>
          </c:val>
        </c:ser>
        <c:ser>
          <c:idx val="15"/>
          <c:order val="15"/>
          <c:tx>
            <c:strRef>
              <c:f>Data!$A$21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Data!$B$21:$I$21</c:f>
            </c:numRef>
          </c:val>
        </c:ser>
        <c:ser>
          <c:idx val="16"/>
          <c:order val="16"/>
          <c:tx>
            <c:strRef>
              <c:f>Data!$A$22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Data!$B$22:$I$22</c:f>
            </c:numRef>
          </c:val>
        </c:ser>
        <c:ser>
          <c:idx val="17"/>
          <c:order val="17"/>
          <c:tx>
            <c:strRef>
              <c:f>Data!$A$23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Data!$B$23:$I$23</c:f>
            </c:numRef>
          </c:val>
        </c:ser>
        <c:ser>
          <c:idx val="18"/>
          <c:order val="18"/>
          <c:tx>
            <c:strRef>
              <c:f>Data!$A$24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Data!$B$24:$I$24</c:f>
            </c:numRef>
          </c:val>
        </c:ser>
        <c:ser>
          <c:idx val="19"/>
          <c:order val="19"/>
          <c:tx>
            <c:strRef>
              <c:f>Data!$A$25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Data!$B$25:$I$25</c:f>
            </c:numRef>
          </c:val>
        </c:ser>
        <c:ser>
          <c:idx val="20"/>
          <c:order val="20"/>
          <c:tx>
            <c:strRef>
              <c:f>Data!$A$26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Data!$B$26:$I$26</c:f>
            </c:numRef>
          </c:val>
        </c:ser>
        <c:ser>
          <c:idx val="21"/>
          <c:order val="21"/>
          <c:tx>
            <c:strRef>
              <c:f>Data!$A$27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Data!$B$27:$I$27</c:f>
            </c:numRef>
          </c:val>
        </c:ser>
        <c:ser>
          <c:idx val="22"/>
          <c:order val="22"/>
          <c:tx>
            <c:strRef>
              <c:f>Data!$A$28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Data!$B$28:$I$28</c:f>
            </c:numRef>
          </c:val>
        </c:ser>
        <c:ser>
          <c:idx val="23"/>
          <c:order val="23"/>
          <c:tx>
            <c:strRef>
              <c:f>Data!$A$29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Data!$B$29:$I$29</c:f>
            </c:numRef>
          </c:val>
        </c:ser>
        <c:ser>
          <c:idx val="24"/>
          <c:order val="24"/>
          <c:tx>
            <c:strRef>
              <c:f>Data!$A$30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Data!$B$30:$I$30</c:f>
            </c:numRef>
          </c:val>
        </c:ser>
        <c:ser>
          <c:idx val="25"/>
          <c:order val="25"/>
          <c:tx>
            <c:strRef>
              <c:f>Data!$A$31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Data!$B$31:$I$31</c:f>
            </c:numRef>
          </c:val>
        </c:ser>
        <c:ser>
          <c:idx val="26"/>
          <c:order val="26"/>
          <c:tx>
            <c:strRef>
              <c:f>Data!$A$32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Data!$B$32:$I$32</c:f>
            </c:numRef>
          </c:val>
        </c:ser>
        <c:ser>
          <c:idx val="27"/>
          <c:order val="27"/>
          <c:tx>
            <c:strRef>
              <c:f>Data!$A$33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Data!$B$33:$I$33</c:f>
            </c:numRef>
          </c:val>
        </c:ser>
        <c:ser>
          <c:idx val="28"/>
          <c:order val="28"/>
          <c:tx>
            <c:strRef>
              <c:f>Data!$A$34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Data!$B$34:$I$34</c:f>
            </c:numRef>
          </c:val>
        </c:ser>
        <c:ser>
          <c:idx val="29"/>
          <c:order val="29"/>
          <c:tx>
            <c:strRef>
              <c:f>Data!$A$35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Data!$B$35:$I$35</c:f>
            </c:numRef>
          </c:val>
        </c:ser>
        <c:ser>
          <c:idx val="30"/>
          <c:order val="30"/>
          <c:tx>
            <c:strRef>
              <c:f>Data!$A$36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Data!$B$36:$I$36</c:f>
            </c:numRef>
          </c:val>
        </c:ser>
        <c:ser>
          <c:idx val="31"/>
          <c:order val="31"/>
          <c:tx>
            <c:strRef>
              <c:f>Data!$A$37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Data!$B$37:$I$37</c:f>
            </c:numRef>
          </c:val>
        </c:ser>
        <c:ser>
          <c:idx val="32"/>
          <c:order val="32"/>
          <c:tx>
            <c:strRef>
              <c:f>Data!$A$38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Data!$B$38:$I$38</c:f>
            </c:numRef>
          </c:val>
        </c:ser>
        <c:ser>
          <c:idx val="33"/>
          <c:order val="33"/>
          <c:tx>
            <c:strRef>
              <c:f>Data!$A$39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Data!$B$39:$I$39</c:f>
            </c:numRef>
          </c:val>
        </c:ser>
        <c:ser>
          <c:idx val="34"/>
          <c:order val="34"/>
          <c:tx>
            <c:strRef>
              <c:f>Data!$A$40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Data!$B$40:$I$40</c:f>
            </c:numRef>
          </c:val>
        </c:ser>
        <c:ser>
          <c:idx val="35"/>
          <c:order val="35"/>
          <c:tx>
            <c:strRef>
              <c:f>Data!$A$41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Data!$B$41:$I$41</c:f>
            </c:numRef>
          </c:val>
        </c:ser>
        <c:ser>
          <c:idx val="36"/>
          <c:order val="36"/>
          <c:tx>
            <c:strRef>
              <c:f>Data!$A$42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Data!$B$42:$I$42</c:f>
            </c:numRef>
          </c:val>
        </c:ser>
        <c:ser>
          <c:idx val="37"/>
          <c:order val="37"/>
          <c:tx>
            <c:strRef>
              <c:f>Data!$A$43</c:f>
              <c:strCache>
                <c:ptCount val="1"/>
                <c:pt idx="0">
                  <c:v>Eastern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Data!$B$43:$I$43</c:f>
            </c:numRef>
          </c:val>
        </c:ser>
        <c:ser>
          <c:idx val="38"/>
          <c:order val="38"/>
          <c:tx>
            <c:strRef>
              <c:f>Data!$A$44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Data!$B$44:$I$44</c:f>
            </c:numRef>
          </c:val>
        </c:ser>
        <c:ser>
          <c:idx val="39"/>
          <c:order val="39"/>
          <c:tx>
            <c:strRef>
              <c:f>Data!$A$45</c:f>
              <c:strCache>
                <c:ptCount val="1"/>
                <c:pt idx="0">
                  <c:v>Eastern Europe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Data!$B$45:$I$45</c:f>
              <c:numCache>
                <c:formatCode>General</c:formatCode>
                <c:ptCount val="5"/>
                <c:pt idx="0">
                  <c:v>11620</c:v>
                </c:pt>
                <c:pt idx="1">
                  <c:v>171177</c:v>
                </c:pt>
                <c:pt idx="2">
                  <c:v>591805</c:v>
                </c:pt>
                <c:pt idx="3">
                  <c:v>934198</c:v>
                </c:pt>
                <c:pt idx="4">
                  <c:v>1635045</c:v>
                </c:pt>
              </c:numCache>
            </c:numRef>
          </c:val>
        </c:ser>
        <c:ser>
          <c:idx val="40"/>
          <c:order val="40"/>
          <c:tx>
            <c:strRef>
              <c:f>Data!$A$46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Data!$B$46:$I$46</c:f>
            </c:numRef>
          </c:val>
        </c:ser>
        <c:ser>
          <c:idx val="41"/>
          <c:order val="41"/>
          <c:tx>
            <c:strRef>
              <c:f>Data!$A$47</c:f>
              <c:strCache>
                <c:ptCount val="1"/>
                <c:pt idx="0">
                  <c:v>Latin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Data!$B$47:$I$47</c:f>
            </c:numRef>
          </c:val>
        </c:ser>
        <c:ser>
          <c:idx val="42"/>
          <c:order val="42"/>
          <c:tx>
            <c:strRef>
              <c:f>Data!$A$48</c:f>
              <c:strCache>
                <c:ptCount val="1"/>
                <c:pt idx="0">
                  <c:v>Latin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Data!$B$48:$I$48</c:f>
            </c:numRef>
          </c:val>
        </c:ser>
        <c:ser>
          <c:idx val="43"/>
          <c:order val="43"/>
          <c:tx>
            <c:strRef>
              <c:f>Data!$A$49</c:f>
              <c:strCache>
                <c:ptCount val="1"/>
                <c:pt idx="0">
                  <c:v>Latin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Data!$B$49:$I$49</c:f>
            </c:numRef>
          </c:val>
        </c:ser>
        <c:ser>
          <c:idx val="44"/>
          <c:order val="44"/>
          <c:tx>
            <c:strRef>
              <c:f>Data!$A$50</c:f>
              <c:strCache>
                <c:ptCount val="1"/>
                <c:pt idx="0">
                  <c:v>Latin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Data!$B$50:$I$50</c:f>
            </c:numRef>
          </c:val>
        </c:ser>
        <c:ser>
          <c:idx val="45"/>
          <c:order val="45"/>
          <c:tx>
            <c:strRef>
              <c:f>Data!$A$51</c:f>
              <c:strCache>
                <c:ptCount val="1"/>
                <c:pt idx="0">
                  <c:v>Latin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Data!$B$51:$I$51</c:f>
            </c:numRef>
          </c:val>
        </c:ser>
        <c:ser>
          <c:idx val="46"/>
          <c:order val="46"/>
          <c:tx>
            <c:strRef>
              <c:f>Data!$A$52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Data!$B$52:$I$52</c:f>
            </c:numRef>
          </c:val>
        </c:ser>
        <c:ser>
          <c:idx val="47"/>
          <c:order val="47"/>
          <c:tx>
            <c:strRef>
              <c:f>Data!$A$53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Data!$B$53:$I$53</c:f>
              <c:numCache>
                <c:formatCode>General</c:formatCode>
                <c:ptCount val="5"/>
                <c:pt idx="0">
                  <c:v>0</c:v>
                </c:pt>
                <c:pt idx="1">
                  <c:v>2300</c:v>
                </c:pt>
                <c:pt idx="2">
                  <c:v>8991</c:v>
                </c:pt>
                <c:pt idx="3">
                  <c:v>21495</c:v>
                </c:pt>
                <c:pt idx="4">
                  <c:v>97871</c:v>
                </c:pt>
              </c:numCache>
            </c:numRef>
          </c:val>
        </c:ser>
        <c:ser>
          <c:idx val="48"/>
          <c:order val="48"/>
          <c:tx>
            <c:strRef>
              <c:f>Data!$A$54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Data!$B$54:$I$54</c:f>
            </c:numRef>
          </c:val>
        </c:ser>
        <c:ser>
          <c:idx val="49"/>
          <c:order val="49"/>
          <c:tx>
            <c:strRef>
              <c:f>Data!$A$55</c:f>
              <c:strCache>
                <c:ptCount val="1"/>
                <c:pt idx="0">
                  <c:v>Middle East and Africa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Data!$B$55:$I$55</c:f>
            </c:numRef>
          </c:val>
        </c:ser>
        <c:ser>
          <c:idx val="50"/>
          <c:order val="50"/>
          <c:tx>
            <c:strRef>
              <c:f>Data!$A$56</c:f>
              <c:strCache>
                <c:ptCount val="1"/>
                <c:pt idx="0">
                  <c:v>Middle East and Africa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Data!$B$56:$I$56</c:f>
            </c:numRef>
          </c:val>
        </c:ser>
        <c:ser>
          <c:idx val="51"/>
          <c:order val="51"/>
          <c:tx>
            <c:strRef>
              <c:f>Data!$A$57</c:f>
              <c:strCache>
                <c:ptCount val="1"/>
                <c:pt idx="0">
                  <c:v>Middle East and Africa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Data!$B$57:$I$57</c:f>
            </c:numRef>
          </c:val>
        </c:ser>
        <c:ser>
          <c:idx val="52"/>
          <c:order val="52"/>
          <c:tx>
            <c:strRef>
              <c:f>Data!$A$58</c:f>
              <c:strCache>
                <c:ptCount val="1"/>
                <c:pt idx="0">
                  <c:v>Middle East and Africa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Data!$B$58:$I$58</c:f>
            </c:numRef>
          </c:val>
        </c:ser>
        <c:ser>
          <c:idx val="53"/>
          <c:order val="53"/>
          <c:tx>
            <c:strRef>
              <c:f>Data!$A$59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Data!$B$59:$I$59</c:f>
            </c:numRef>
          </c:val>
        </c:ser>
        <c:ser>
          <c:idx val="54"/>
          <c:order val="54"/>
          <c:tx>
            <c:strRef>
              <c:f>Data!$A$60</c:f>
              <c:strCache>
                <c:ptCount val="1"/>
                <c:pt idx="0">
                  <c:v>ME&amp;A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Data!$B$60:$I$60</c:f>
              <c:numCache>
                <c:formatCode>General</c:formatCode>
                <c:ptCount val="5"/>
                <c:pt idx="0">
                  <c:v>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22000</c:v>
                </c:pt>
              </c:numCache>
            </c:numRef>
          </c:val>
        </c:ser>
        <c:ser>
          <c:idx val="55"/>
          <c:order val="55"/>
          <c:tx>
            <c:strRef>
              <c:f>Data!$A$61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Data!$B$61:$I$61</c:f>
            </c:numRef>
          </c:val>
        </c:ser>
        <c:ser>
          <c:idx val="56"/>
          <c:order val="56"/>
          <c:tx>
            <c:strRef>
              <c:f>Data!$A$62</c:f>
              <c:strCache>
                <c:ptCount val="1"/>
                <c:pt idx="0">
                  <c:v>North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Data!$B$62:$I$62</c:f>
            </c:numRef>
          </c:val>
        </c:ser>
        <c:ser>
          <c:idx val="57"/>
          <c:order val="57"/>
          <c:tx>
            <c:strRef>
              <c:f>Data!$A$63</c:f>
              <c:strCache>
                <c:ptCount val="1"/>
                <c:pt idx="0">
                  <c:v>North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Data!$B$63:$I$63</c:f>
            </c:numRef>
          </c:val>
        </c:ser>
        <c:ser>
          <c:idx val="58"/>
          <c:order val="58"/>
          <c:tx>
            <c:strRef>
              <c:f>Data!$A$64</c:f>
              <c:strCache>
                <c:ptCount val="1"/>
                <c:pt idx="0">
                  <c:v>North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Data!$B$64:$I$64</c:f>
            </c:numRef>
          </c:val>
        </c:ser>
        <c:ser>
          <c:idx val="59"/>
          <c:order val="59"/>
          <c:tx>
            <c:strRef>
              <c:f>Data!$A$65</c:f>
              <c:strCache>
                <c:ptCount val="1"/>
                <c:pt idx="0">
                  <c:v>North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Data!$B$65:$I$65</c:f>
            </c:numRef>
          </c:val>
        </c:ser>
        <c:ser>
          <c:idx val="60"/>
          <c:order val="60"/>
          <c:tx>
            <c:strRef>
              <c:f>Data!$A$66</c:f>
              <c:strCache>
                <c:ptCount val="1"/>
                <c:pt idx="0">
                  <c:v>North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Data!$B$66:$I$66</c:f>
            </c:numRef>
          </c:val>
        </c:ser>
        <c:ser>
          <c:idx val="61"/>
          <c:order val="61"/>
          <c:tx>
            <c:strRef>
              <c:f>Data!$A$67</c:f>
              <c:strCache>
                <c:ptCount val="1"/>
                <c:pt idx="0">
                  <c:v>North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Data!$B$67:$I$67</c:f>
            </c:numRef>
          </c:val>
        </c:ser>
        <c:ser>
          <c:idx val="62"/>
          <c:order val="62"/>
          <c:tx>
            <c:strRef>
              <c:f>Data!$A$68</c:f>
              <c:strCache>
                <c:ptCount val="1"/>
                <c:pt idx="0">
                  <c:v>North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Data!$B$68:$I$68</c:f>
            </c:numRef>
          </c:val>
        </c:ser>
        <c:ser>
          <c:idx val="63"/>
          <c:order val="63"/>
          <c:tx>
            <c:strRef>
              <c:f>Data!$A$69</c:f>
              <c:strCache>
                <c:ptCount val="1"/>
                <c:pt idx="0">
                  <c:v>North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Data!$B$69:$I$69</c:f>
            </c:numRef>
          </c:val>
        </c:ser>
        <c:ser>
          <c:idx val="64"/>
          <c:order val="64"/>
          <c:tx>
            <c:strRef>
              <c:f>Data!$A$70</c:f>
              <c:strCache>
                <c:ptCount val="1"/>
                <c:pt idx="0">
                  <c:v>North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Data!$B$70:$I$70</c:f>
            </c:numRef>
          </c:val>
        </c:ser>
        <c:ser>
          <c:idx val="65"/>
          <c:order val="65"/>
          <c:tx>
            <c:strRef>
              <c:f>Data!$A$71</c:f>
              <c:strCache>
                <c:ptCount val="1"/>
                <c:pt idx="0">
                  <c:v>North America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Data!$B$71:$I$71</c:f>
            </c:numRef>
          </c:val>
        </c:ser>
        <c:ser>
          <c:idx val="66"/>
          <c:order val="66"/>
          <c:tx>
            <c:strRef>
              <c:f>Data!$A$72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Data!$B$72:$I$72</c:f>
            </c:numRef>
          </c:val>
        </c:ser>
        <c:ser>
          <c:idx val="67"/>
          <c:order val="67"/>
          <c:tx>
            <c:strRef>
              <c:f>Data!$A$73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Data!$B$73:$I$73</c:f>
              <c:numCache>
                <c:formatCode>#,##0</c:formatCode>
                <c:ptCount val="5"/>
                <c:pt idx="0">
                  <c:v>344789</c:v>
                </c:pt>
                <c:pt idx="1">
                  <c:v>669527</c:v>
                </c:pt>
                <c:pt idx="2">
                  <c:v>1796912</c:v>
                </c:pt>
                <c:pt idx="3">
                  <c:v>3847173</c:v>
                </c:pt>
                <c:pt idx="4">
                  <c:v>6010351</c:v>
                </c:pt>
              </c:numCache>
            </c:numRef>
          </c:val>
        </c:ser>
        <c:ser>
          <c:idx val="68"/>
          <c:order val="68"/>
          <c:tx>
            <c:strRef>
              <c:f>Data!$A$74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Data!$B$74:$I$74</c:f>
            </c:numRef>
          </c:val>
        </c:ser>
        <c:ser>
          <c:idx val="69"/>
          <c:order val="69"/>
          <c:tx>
            <c:strRef>
              <c:f>Data!$A$75</c:f>
              <c:strCache>
                <c:ptCount val="1"/>
                <c:pt idx="0">
                  <c:v>South and East Asia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Data!$B$75:$I$75</c:f>
            </c:numRef>
          </c:val>
        </c:ser>
        <c:ser>
          <c:idx val="70"/>
          <c:order val="70"/>
          <c:tx>
            <c:strRef>
              <c:f>Data!$A$76</c:f>
              <c:strCache>
                <c:ptCount val="1"/>
                <c:pt idx="0">
                  <c:v>South and East Asia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Data!$B$76:$I$76</c:f>
            </c:numRef>
          </c:val>
        </c:ser>
        <c:ser>
          <c:idx val="71"/>
          <c:order val="71"/>
          <c:tx>
            <c:strRef>
              <c:f>Data!$A$77</c:f>
              <c:strCache>
                <c:ptCount val="1"/>
                <c:pt idx="0">
                  <c:v>South and East Asia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Data!$B$77:$I$77</c:f>
            </c:numRef>
          </c:val>
        </c:ser>
        <c:ser>
          <c:idx val="72"/>
          <c:order val="72"/>
          <c:tx>
            <c:strRef>
              <c:f>Data!$A$78</c:f>
              <c:strCache>
                <c:ptCount val="1"/>
                <c:pt idx="0">
                  <c:v>South and East Asia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Data!$B$78:$I$78</c:f>
            </c:numRef>
          </c:val>
        </c:ser>
        <c:ser>
          <c:idx val="73"/>
          <c:order val="73"/>
          <c:tx>
            <c:strRef>
              <c:f>Data!$A$79</c:f>
              <c:strCache>
                <c:ptCount val="1"/>
                <c:pt idx="0">
                  <c:v>South and East Asia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Data!$B$79:$I$79</c:f>
            </c:numRef>
          </c:val>
        </c:ser>
        <c:ser>
          <c:idx val="74"/>
          <c:order val="74"/>
          <c:tx>
            <c:strRef>
              <c:f>Data!$A$80</c:f>
              <c:strCache>
                <c:ptCount val="1"/>
                <c:pt idx="0">
                  <c:v>South and East Asia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Data!$B$80:$I$80</c:f>
            </c:numRef>
          </c:val>
        </c:ser>
        <c:ser>
          <c:idx val="75"/>
          <c:order val="75"/>
          <c:tx>
            <c:strRef>
              <c:f>Data!$A$81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Data!$B$81:$I$81</c:f>
            </c:numRef>
          </c:val>
        </c:ser>
        <c:ser>
          <c:idx val="76"/>
          <c:order val="76"/>
          <c:tx>
            <c:strRef>
              <c:f>Data!$A$82</c:f>
              <c:strCache>
                <c:ptCount val="1"/>
                <c:pt idx="0">
                  <c:v>South and East Asia</c:v>
                </c:pt>
              </c:strCache>
            </c:strRef>
          </c:tx>
          <c:spPr>
            <a:solidFill>
              <a:srgbClr val="CC6600"/>
            </a:solidFill>
          </c:spPr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Data!$B$82:$I$82</c:f>
              <c:numCache>
                <c:formatCode>#,##0</c:formatCode>
                <c:ptCount val="5"/>
                <c:pt idx="0">
                  <c:v>797000</c:v>
                </c:pt>
                <c:pt idx="1">
                  <c:v>1226000</c:v>
                </c:pt>
                <c:pt idx="2">
                  <c:v>1840000</c:v>
                </c:pt>
                <c:pt idx="3">
                  <c:v>3618000</c:v>
                </c:pt>
                <c:pt idx="4">
                  <c:v>5829000</c:v>
                </c:pt>
              </c:numCache>
            </c:numRef>
          </c:val>
        </c:ser>
        <c:ser>
          <c:idx val="77"/>
          <c:order val="77"/>
          <c:tx>
            <c:strRef>
              <c:f>Data!$A$83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Data!$B$83:$I$83</c:f>
            </c:numRef>
          </c:val>
        </c:ser>
        <c:ser>
          <c:idx val="78"/>
          <c:order val="78"/>
          <c:tx>
            <c:strRef>
              <c:f>Data!$A$84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Data!$B$84:$I$84</c:f>
            </c:numRef>
          </c:val>
        </c:ser>
        <c:ser>
          <c:idx val="79"/>
          <c:order val="79"/>
          <c:tx>
            <c:strRef>
              <c:f>Data!$A$85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Data!$B$85:$I$85</c:f>
            </c:numRef>
          </c:val>
        </c:ser>
        <c:ser>
          <c:idx val="80"/>
          <c:order val="80"/>
          <c:tx>
            <c:strRef>
              <c:f>Data!$A$86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Data!$B$86:$I$86</c:f>
            </c:numRef>
          </c:val>
        </c:ser>
        <c:ser>
          <c:idx val="81"/>
          <c:order val="81"/>
          <c:tx>
            <c:strRef>
              <c:f>Data!$A$87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Data!$B$87:$I$87</c:f>
            </c:numRef>
          </c:val>
        </c:ser>
        <c:ser>
          <c:idx val="82"/>
          <c:order val="82"/>
          <c:tx>
            <c:strRef>
              <c:f>Data!$A$88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Data!$B$88:$I$88</c:f>
            </c:numRef>
          </c:val>
        </c:ser>
        <c:ser>
          <c:idx val="83"/>
          <c:order val="83"/>
          <c:tx>
            <c:strRef>
              <c:f>Data!$A$89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Data!$B$89:$I$89</c:f>
            </c:numRef>
          </c:val>
        </c:ser>
        <c:ser>
          <c:idx val="84"/>
          <c:order val="84"/>
          <c:tx>
            <c:strRef>
              <c:f>Data!$A$90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Data!$B$90:$I$90</c:f>
            </c:numRef>
          </c:val>
        </c:ser>
        <c:ser>
          <c:idx val="85"/>
          <c:order val="85"/>
          <c:tx>
            <c:strRef>
              <c:f>Data!$A$91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Data!$B$91:$I$91</c:f>
            </c:numRef>
          </c:val>
        </c:ser>
        <c:ser>
          <c:idx val="86"/>
          <c:order val="86"/>
          <c:tx>
            <c:strRef>
              <c:f>Data!$A$92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Data!$B$92:$I$92</c:f>
            </c:numRef>
          </c:val>
        </c:ser>
        <c:ser>
          <c:idx val="87"/>
          <c:order val="87"/>
          <c:tx>
            <c:strRef>
              <c:f>Data!$A$93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Data!$B$93:$I$93</c:f>
            </c:numRef>
          </c:val>
        </c:ser>
        <c:ser>
          <c:idx val="88"/>
          <c:order val="88"/>
          <c:tx>
            <c:strRef>
              <c:f>Data!$A$94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Data!$B$94:$I$94</c:f>
            </c:numRef>
          </c:val>
        </c:ser>
        <c:ser>
          <c:idx val="89"/>
          <c:order val="89"/>
          <c:tx>
            <c:strRef>
              <c:f>Data!$A$95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Data!$B$95:$I$95</c:f>
            </c:numRef>
          </c:val>
        </c:ser>
        <c:ser>
          <c:idx val="90"/>
          <c:order val="90"/>
          <c:tx>
            <c:strRef>
              <c:f>Data!$A$96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Data!$B$96:$I$96</c:f>
            </c:numRef>
          </c:val>
        </c:ser>
        <c:ser>
          <c:idx val="91"/>
          <c:order val="91"/>
          <c:tx>
            <c:strRef>
              <c:f>Data!$A$97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Data!$B$97:$I$97</c:f>
            </c:numRef>
          </c:val>
        </c:ser>
        <c:ser>
          <c:idx val="92"/>
          <c:order val="92"/>
          <c:tx>
            <c:strRef>
              <c:f>Data!$A$98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Data!$B$98:$I$98</c:f>
            </c:numRef>
          </c:val>
        </c:ser>
        <c:ser>
          <c:idx val="93"/>
          <c:order val="93"/>
          <c:tx>
            <c:strRef>
              <c:f>Data!$A$99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Data!$B$99:$I$99</c:f>
            </c:numRef>
          </c:val>
        </c:ser>
        <c:ser>
          <c:idx val="94"/>
          <c:order val="94"/>
          <c:tx>
            <c:strRef>
              <c:f>Data!$A$100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Data!$B$100:$I$100</c:f>
            </c:numRef>
          </c:val>
        </c:ser>
        <c:ser>
          <c:idx val="95"/>
          <c:order val="95"/>
          <c:tx>
            <c:strRef>
              <c:f>Data!$A$101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Data!$B$101:$I$101</c:f>
            </c:numRef>
          </c:val>
        </c:ser>
        <c:ser>
          <c:idx val="96"/>
          <c:order val="96"/>
          <c:tx>
            <c:strRef>
              <c:f>Data!$A$102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Data!$B$102:$I$102</c:f>
            </c:numRef>
          </c:val>
        </c:ser>
        <c:ser>
          <c:idx val="97"/>
          <c:order val="97"/>
          <c:tx>
            <c:strRef>
              <c:f>Data!$A$103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Data!$B$103:$I$103</c:f>
            </c:numRef>
          </c:val>
        </c:ser>
        <c:ser>
          <c:idx val="98"/>
          <c:order val="98"/>
          <c:tx>
            <c:strRef>
              <c:f>Data!$A$104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Data!$B$104:$I$104</c:f>
            </c:numRef>
          </c:val>
        </c:ser>
        <c:ser>
          <c:idx val="99"/>
          <c:order val="99"/>
          <c:tx>
            <c:strRef>
              <c:f>Data!$A$105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Data!$B$105:$I$105</c:f>
            </c:numRef>
          </c:val>
        </c:ser>
        <c:ser>
          <c:idx val="100"/>
          <c:order val="100"/>
          <c:tx>
            <c:strRef>
              <c:f>Data!$A$106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Data!$B$106:$I$106</c:f>
            </c:numRef>
          </c:val>
        </c:ser>
        <c:ser>
          <c:idx val="101"/>
          <c:order val="101"/>
          <c:tx>
            <c:strRef>
              <c:f>Data!$A$107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Data!$B$107:$I$107</c:f>
            </c:numRef>
          </c:val>
        </c:ser>
        <c:ser>
          <c:idx val="102"/>
          <c:order val="102"/>
          <c:tx>
            <c:strRef>
              <c:f>Data!$A$108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Data!$B$108:$I$108</c:f>
            </c:numRef>
          </c:val>
        </c:ser>
        <c:ser>
          <c:idx val="103"/>
          <c:order val="103"/>
          <c:tx>
            <c:strRef>
              <c:f>Data!$A$109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Data!$B$109:$I$109</c:f>
            </c:numRef>
          </c:val>
        </c:ser>
        <c:ser>
          <c:idx val="104"/>
          <c:order val="104"/>
          <c:tx>
            <c:strRef>
              <c:f>Data!$A$110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Data!$B$110:$I$110</c:f>
            </c:numRef>
          </c:val>
        </c:ser>
        <c:ser>
          <c:idx val="105"/>
          <c:order val="105"/>
          <c:tx>
            <c:strRef>
              <c:f>Data!$A$111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Data!$B$111:$I$111</c:f>
            </c:numRef>
          </c:val>
        </c:ser>
        <c:ser>
          <c:idx val="106"/>
          <c:order val="106"/>
          <c:tx>
            <c:strRef>
              <c:f>Data!$A$112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Data!$B$112:$I$112</c:f>
            </c:numRef>
          </c:val>
        </c:ser>
        <c:ser>
          <c:idx val="107"/>
          <c:order val="107"/>
          <c:tx>
            <c:strRef>
              <c:f>Data!$A$113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Data!$B$113:$I$113</c:f>
            </c:numRef>
          </c:val>
        </c:ser>
        <c:ser>
          <c:idx val="108"/>
          <c:order val="108"/>
          <c:tx>
            <c:strRef>
              <c:f>Data!$A$114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Data!$B$114:$I$114</c:f>
            </c:numRef>
          </c:val>
        </c:ser>
        <c:ser>
          <c:idx val="109"/>
          <c:order val="109"/>
          <c:tx>
            <c:strRef>
              <c:f>Data!$A$115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Data!$B$115:$I$115</c:f>
            </c:numRef>
          </c:val>
        </c:ser>
        <c:ser>
          <c:idx val="110"/>
          <c:order val="110"/>
          <c:tx>
            <c:strRef>
              <c:f>Data!$A$116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Data!$B$116:$I$116</c:f>
            </c:numRef>
          </c:val>
        </c:ser>
        <c:ser>
          <c:idx val="111"/>
          <c:order val="111"/>
          <c:tx>
            <c:strRef>
              <c:f>Data!$A$117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Data!$B$117:$I$117</c:f>
            </c:numRef>
          </c:val>
        </c:ser>
        <c:ser>
          <c:idx val="112"/>
          <c:order val="112"/>
          <c:tx>
            <c:strRef>
              <c:f>Data!$A$118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Data!$B$118:$I$118</c:f>
            </c:numRef>
          </c:val>
        </c:ser>
        <c:ser>
          <c:idx val="113"/>
          <c:order val="113"/>
          <c:tx>
            <c:strRef>
              <c:f>Data!$A$119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Data!$B$119:$I$119</c:f>
            </c:numRef>
          </c:val>
        </c:ser>
        <c:ser>
          <c:idx val="114"/>
          <c:order val="114"/>
          <c:tx>
            <c:strRef>
              <c:f>Data!$A$120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Data!$B$120:$I$120</c:f>
            </c:numRef>
          </c:val>
        </c:ser>
        <c:ser>
          <c:idx val="115"/>
          <c:order val="115"/>
          <c:tx>
            <c:strRef>
              <c:f>Data!$A$121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Data!$B$121:$I$121</c:f>
            </c:numRef>
          </c:val>
        </c:ser>
        <c:ser>
          <c:idx val="116"/>
          <c:order val="116"/>
          <c:tx>
            <c:strRef>
              <c:f>Data!$A$122</c:f>
              <c:strCache>
                <c:ptCount val="1"/>
                <c:pt idx="0">
                  <c:v>Western Europe</c:v>
                </c:pt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Data!$B$122:$I$122</c:f>
            </c:numRef>
          </c:val>
        </c:ser>
        <c:ser>
          <c:idx val="117"/>
          <c:order val="117"/>
          <c:tx>
            <c:strRef>
              <c:f>Data!$A$123</c:f>
              <c:strCache>
                <c:ptCount val="1"/>
              </c:strCache>
            </c:strRef>
          </c:tx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Data!$B$123:$I$123</c:f>
            </c:numRef>
          </c:val>
        </c:ser>
        <c:ser>
          <c:idx val="118"/>
          <c:order val="118"/>
          <c:tx>
            <c:strRef>
              <c:f>Data!$A$124</c:f>
              <c:strCache>
                <c:ptCount val="1"/>
                <c:pt idx="0">
                  <c:v>Western Europe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Data!$B$4:$I$5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Data!$B$124:$I$124</c:f>
              <c:numCache>
                <c:formatCode>#,##0</c:formatCode>
                <c:ptCount val="5"/>
                <c:pt idx="0">
                  <c:v>1109752</c:v>
                </c:pt>
                <c:pt idx="1">
                  <c:v>2883804</c:v>
                </c:pt>
                <c:pt idx="2">
                  <c:v>7045860</c:v>
                </c:pt>
                <c:pt idx="3">
                  <c:v>11004454</c:v>
                </c:pt>
                <c:pt idx="4">
                  <c:v>15094057</c:v>
                </c:pt>
              </c:numCache>
            </c:numRef>
          </c:val>
        </c:ser>
        <c:overlap val="100"/>
        <c:axId val="68662016"/>
        <c:axId val="68663552"/>
      </c:barChart>
      <c:catAx>
        <c:axId val="68662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8663552"/>
        <c:crosses val="autoZero"/>
        <c:auto val="1"/>
        <c:lblAlgn val="ctr"/>
        <c:lblOffset val="100"/>
      </c:catAx>
      <c:valAx>
        <c:axId val="6866355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en-US" sz="1100"/>
                  <a:t>IPTV Subscribers</a:t>
                </a:r>
              </a:p>
            </c:rich>
          </c:tx>
          <c:layout/>
        </c:title>
        <c:numFmt formatCode="#,##0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86620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6.8241047492563989E-2"/>
                <c:y val="0.49422082791864269"/>
              </c:manualLayout>
            </c:layout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</c:dispUnitsLbl>
        </c:dispUnits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Unstable</a:t>
            </a:r>
            <a:r>
              <a:rPr lang="en-US" baseline="0" dirty="0" smtClean="0"/>
              <a:t> Lines - calls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Sheet1!$J$19</c:f>
              <c:strCache>
                <c:ptCount val="1"/>
                <c:pt idx="0">
                  <c:v>Group 2</c:v>
                </c:pt>
              </c:strCache>
            </c:strRef>
          </c:tx>
          <c:cat>
            <c:strRef>
              <c:f>Sheet1!$K$17:$L$17</c:f>
              <c:strCache>
                <c:ptCount val="2"/>
                <c:pt idx="0">
                  <c:v># Calls Before</c:v>
                </c:pt>
                <c:pt idx="1">
                  <c:v># Calls After</c:v>
                </c:pt>
              </c:strCache>
            </c:strRef>
          </c:cat>
          <c:val>
            <c:numRef>
              <c:f>Sheet1!$K$19:$L$19</c:f>
              <c:numCache>
                <c:formatCode>General</c:formatCode>
                <c:ptCount val="2"/>
                <c:pt idx="0">
                  <c:v>7511.8400000000011</c:v>
                </c:pt>
                <c:pt idx="1">
                  <c:v>4829.04</c:v>
                </c:pt>
              </c:numCache>
            </c:numRef>
          </c:val>
        </c:ser>
        <c:axId val="92991488"/>
        <c:axId val="99584640"/>
      </c:barChart>
      <c:catAx>
        <c:axId val="92991488"/>
        <c:scaling>
          <c:orientation val="minMax"/>
        </c:scaling>
        <c:axPos val="b"/>
        <c:tickLblPos val="nextTo"/>
        <c:crossAx val="99584640"/>
        <c:crosses val="autoZero"/>
        <c:auto val="1"/>
        <c:lblAlgn val="ctr"/>
        <c:lblOffset val="100"/>
      </c:catAx>
      <c:valAx>
        <c:axId val="99584640"/>
        <c:scaling>
          <c:orientation val="minMax"/>
        </c:scaling>
        <c:axPos val="l"/>
        <c:majorGridlines/>
        <c:numFmt formatCode="General" sourceLinked="1"/>
        <c:tickLblPos val="nextTo"/>
        <c:crossAx val="9299148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mtClean="0"/>
              <a:t>Unstable Lines - Dispatches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Sheet1!$L$23</c:f>
              <c:strCache>
                <c:ptCount val="1"/>
                <c:pt idx="0">
                  <c:v>Group 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cat>
            <c:strRef>
              <c:f>Sheet1!$M$21:$N$21</c:f>
              <c:strCache>
                <c:ptCount val="2"/>
                <c:pt idx="0">
                  <c:v># Dispatches Before</c:v>
                </c:pt>
                <c:pt idx="1">
                  <c:v># Dispatches After</c:v>
                </c:pt>
              </c:strCache>
            </c:strRef>
          </c:cat>
          <c:val>
            <c:numRef>
              <c:f>Sheet1!$M$23:$N$23</c:f>
              <c:numCache>
                <c:formatCode>General</c:formatCode>
                <c:ptCount val="2"/>
                <c:pt idx="0">
                  <c:v>1832.0841199999998</c:v>
                </c:pt>
                <c:pt idx="1">
                  <c:v>833.00940000000003</c:v>
                </c:pt>
              </c:numCache>
            </c:numRef>
          </c:val>
        </c:ser>
        <c:axId val="103920768"/>
        <c:axId val="103931904"/>
      </c:barChart>
      <c:catAx>
        <c:axId val="103920768"/>
        <c:scaling>
          <c:orientation val="minMax"/>
        </c:scaling>
        <c:axPos val="b"/>
        <c:tickLblPos val="nextTo"/>
        <c:crossAx val="103931904"/>
        <c:crosses val="autoZero"/>
        <c:auto val="1"/>
        <c:lblAlgn val="ctr"/>
        <c:lblOffset val="100"/>
      </c:catAx>
      <c:valAx>
        <c:axId val="103931904"/>
        <c:scaling>
          <c:orientation val="minMax"/>
        </c:scaling>
        <c:axPos val="l"/>
        <c:majorGridlines/>
        <c:numFmt formatCode="General" sourceLinked="1"/>
        <c:tickLblPos val="nextTo"/>
        <c:crossAx val="103920768"/>
        <c:crosses val="autoZero"/>
        <c:crossBetween val="between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Network - Calls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Sheet1!$J$18</c:f>
              <c:strCache>
                <c:ptCount val="1"/>
                <c:pt idx="0">
                  <c:v>Group 1</c:v>
                </c:pt>
              </c:strCache>
            </c:strRef>
          </c:tx>
          <c:cat>
            <c:strRef>
              <c:f>Sheet1!$K$17:$L$17</c:f>
              <c:strCache>
                <c:ptCount val="2"/>
                <c:pt idx="0">
                  <c:v># Calls Before</c:v>
                </c:pt>
                <c:pt idx="1">
                  <c:v># Calls After</c:v>
                </c:pt>
              </c:strCache>
            </c:strRef>
          </c:cat>
          <c:val>
            <c:numRef>
              <c:f>Sheet1!$K$18:$L$18</c:f>
              <c:numCache>
                <c:formatCode>General</c:formatCode>
                <c:ptCount val="2"/>
                <c:pt idx="0">
                  <c:v>2986.58</c:v>
                </c:pt>
                <c:pt idx="1">
                  <c:v>2348.14</c:v>
                </c:pt>
              </c:numCache>
            </c:numRef>
          </c:val>
        </c:ser>
        <c:axId val="112752512"/>
        <c:axId val="124788736"/>
      </c:barChart>
      <c:catAx>
        <c:axId val="112752512"/>
        <c:scaling>
          <c:orientation val="minMax"/>
        </c:scaling>
        <c:axPos val="b"/>
        <c:numFmt formatCode="@" sourceLinked="0"/>
        <c:majorTickMark val="none"/>
        <c:tickLblPos val="nextTo"/>
        <c:crossAx val="124788736"/>
        <c:crosses val="autoZero"/>
        <c:auto val="1"/>
        <c:lblAlgn val="ctr"/>
        <c:lblOffset val="100"/>
      </c:catAx>
      <c:valAx>
        <c:axId val="1247887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2752512"/>
        <c:crosses val="autoZero"/>
        <c:crossBetween val="between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Unstable</a:t>
            </a:r>
            <a:r>
              <a:rPr lang="en-US" baseline="0" dirty="0" smtClean="0"/>
              <a:t> Lines - calls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Sheet1!$J$19</c:f>
              <c:strCache>
                <c:ptCount val="1"/>
                <c:pt idx="0">
                  <c:v>Group 2</c:v>
                </c:pt>
              </c:strCache>
            </c:strRef>
          </c:tx>
          <c:cat>
            <c:strRef>
              <c:f>Sheet1!$K$17:$L$17</c:f>
              <c:strCache>
                <c:ptCount val="2"/>
                <c:pt idx="0">
                  <c:v># Calls Before</c:v>
                </c:pt>
                <c:pt idx="1">
                  <c:v># Calls After</c:v>
                </c:pt>
              </c:strCache>
            </c:strRef>
          </c:cat>
          <c:val>
            <c:numRef>
              <c:f>Sheet1!$K$19:$L$19</c:f>
              <c:numCache>
                <c:formatCode>General</c:formatCode>
                <c:ptCount val="2"/>
                <c:pt idx="0">
                  <c:v>7511.8400000000011</c:v>
                </c:pt>
                <c:pt idx="1">
                  <c:v>4829.04</c:v>
                </c:pt>
              </c:numCache>
            </c:numRef>
          </c:val>
        </c:ser>
        <c:axId val="128239872"/>
        <c:axId val="128387328"/>
      </c:barChart>
      <c:catAx>
        <c:axId val="128239872"/>
        <c:scaling>
          <c:orientation val="minMax"/>
        </c:scaling>
        <c:axPos val="b"/>
        <c:tickLblPos val="nextTo"/>
        <c:crossAx val="128387328"/>
        <c:crosses val="autoZero"/>
        <c:auto val="1"/>
        <c:lblAlgn val="ctr"/>
        <c:lblOffset val="100"/>
      </c:catAx>
      <c:valAx>
        <c:axId val="128387328"/>
        <c:scaling>
          <c:orientation val="minMax"/>
        </c:scaling>
        <c:axPos val="l"/>
        <c:majorGridlines/>
        <c:numFmt formatCode="General" sourceLinked="1"/>
        <c:tickLblPos val="nextTo"/>
        <c:crossAx val="128239872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Networ</a:t>
            </a:r>
            <a:r>
              <a:rPr lang="en-US" baseline="0" dirty="0" smtClean="0"/>
              <a:t>k </a:t>
            </a:r>
            <a:r>
              <a:rPr lang="en-US" dirty="0" smtClean="0"/>
              <a:t>- Dispatches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Sheet1!$L$22</c:f>
              <c:strCache>
                <c:ptCount val="1"/>
                <c:pt idx="0">
                  <c:v>Group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Sheet1!$M$21:$N$21</c:f>
              <c:strCache>
                <c:ptCount val="2"/>
                <c:pt idx="0">
                  <c:v># Dispatches Before</c:v>
                </c:pt>
                <c:pt idx="1">
                  <c:v># Dispatches After</c:v>
                </c:pt>
              </c:strCache>
            </c:strRef>
          </c:cat>
          <c:val>
            <c:numRef>
              <c:f>Sheet1!$M$22:$N$22</c:f>
              <c:numCache>
                <c:formatCode>General</c:formatCode>
                <c:ptCount val="2"/>
                <c:pt idx="0">
                  <c:v>533.92543999999998</c:v>
                </c:pt>
                <c:pt idx="1">
                  <c:v>399.87203</c:v>
                </c:pt>
              </c:numCache>
            </c:numRef>
          </c:val>
        </c:ser>
        <c:axId val="136285184"/>
        <c:axId val="136826240"/>
      </c:barChart>
      <c:catAx>
        <c:axId val="136285184"/>
        <c:scaling>
          <c:orientation val="minMax"/>
        </c:scaling>
        <c:axPos val="b"/>
        <c:tickLblPos val="nextTo"/>
        <c:crossAx val="136826240"/>
        <c:crosses val="autoZero"/>
        <c:auto val="1"/>
        <c:lblAlgn val="ctr"/>
        <c:lblOffset val="100"/>
      </c:catAx>
      <c:valAx>
        <c:axId val="136826240"/>
        <c:scaling>
          <c:orientation val="minMax"/>
        </c:scaling>
        <c:axPos val="l"/>
        <c:majorGridlines/>
        <c:numFmt formatCode="General" sourceLinked="1"/>
        <c:tickLblPos val="nextTo"/>
        <c:crossAx val="136285184"/>
        <c:crosses val="autoZero"/>
        <c:crossBetween val="between"/>
      </c:valAx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mtClean="0"/>
              <a:t>Unstable Lines - Dispatches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Sheet1!$L$23</c:f>
              <c:strCache>
                <c:ptCount val="1"/>
                <c:pt idx="0">
                  <c:v>Group 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cat>
            <c:strRef>
              <c:f>Sheet1!$M$21:$N$21</c:f>
              <c:strCache>
                <c:ptCount val="2"/>
                <c:pt idx="0">
                  <c:v># Dispatches Before</c:v>
                </c:pt>
                <c:pt idx="1">
                  <c:v># Dispatches After</c:v>
                </c:pt>
              </c:strCache>
            </c:strRef>
          </c:cat>
          <c:val>
            <c:numRef>
              <c:f>Sheet1!$M$23:$N$23</c:f>
              <c:numCache>
                <c:formatCode>General</c:formatCode>
                <c:ptCount val="2"/>
                <c:pt idx="0">
                  <c:v>1832.0841199999998</c:v>
                </c:pt>
                <c:pt idx="1">
                  <c:v>833.00940000000003</c:v>
                </c:pt>
              </c:numCache>
            </c:numRef>
          </c:val>
        </c:ser>
        <c:axId val="146890112"/>
        <c:axId val="156059520"/>
      </c:barChart>
      <c:catAx>
        <c:axId val="146890112"/>
        <c:scaling>
          <c:orientation val="minMax"/>
        </c:scaling>
        <c:axPos val="b"/>
        <c:tickLblPos val="nextTo"/>
        <c:crossAx val="156059520"/>
        <c:crosses val="autoZero"/>
        <c:auto val="1"/>
        <c:lblAlgn val="ctr"/>
        <c:lblOffset val="100"/>
      </c:catAx>
      <c:valAx>
        <c:axId val="156059520"/>
        <c:scaling>
          <c:orientation val="minMax"/>
        </c:scaling>
        <c:axPos val="l"/>
        <c:majorGridlines/>
        <c:numFmt formatCode="General" sourceLinked="1"/>
        <c:tickLblPos val="nextTo"/>
        <c:crossAx val="146890112"/>
        <c:crosses val="autoZero"/>
        <c:crossBetween val="between"/>
      </c:valAx>
    </c:plotArea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Daily % of Unsuccessful Lines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Data!$D$1</c:f>
              <c:strCache>
                <c:ptCount val="1"/>
                <c:pt idx="0">
                  <c:v>PO Group:  Unsuccess Rate</c:v>
                </c:pt>
              </c:strCache>
            </c:strRef>
          </c:tx>
          <c:cat>
            <c:numRef>
              <c:f>Data!$A$2:$A$62</c:f>
              <c:numCache>
                <c:formatCode>d\-mmm\-yy</c:formatCode>
                <c:ptCount val="61"/>
                <c:pt idx="0">
                  <c:v>40118</c:v>
                </c:pt>
                <c:pt idx="1">
                  <c:v>40119</c:v>
                </c:pt>
                <c:pt idx="2">
                  <c:v>40120</c:v>
                </c:pt>
                <c:pt idx="3">
                  <c:v>40121</c:v>
                </c:pt>
                <c:pt idx="4">
                  <c:v>40122</c:v>
                </c:pt>
                <c:pt idx="5">
                  <c:v>40123</c:v>
                </c:pt>
                <c:pt idx="6">
                  <c:v>40124</c:v>
                </c:pt>
                <c:pt idx="7">
                  <c:v>40125</c:v>
                </c:pt>
                <c:pt idx="8">
                  <c:v>40126</c:v>
                </c:pt>
                <c:pt idx="9">
                  <c:v>40127</c:v>
                </c:pt>
                <c:pt idx="10">
                  <c:v>40128</c:v>
                </c:pt>
                <c:pt idx="11">
                  <c:v>40129</c:v>
                </c:pt>
                <c:pt idx="12">
                  <c:v>40130</c:v>
                </c:pt>
                <c:pt idx="13">
                  <c:v>40131</c:v>
                </c:pt>
                <c:pt idx="14">
                  <c:v>40132</c:v>
                </c:pt>
                <c:pt idx="15">
                  <c:v>40133</c:v>
                </c:pt>
                <c:pt idx="16">
                  <c:v>40134</c:v>
                </c:pt>
                <c:pt idx="17">
                  <c:v>40135</c:v>
                </c:pt>
                <c:pt idx="18">
                  <c:v>40136</c:v>
                </c:pt>
                <c:pt idx="19">
                  <c:v>40137</c:v>
                </c:pt>
                <c:pt idx="20">
                  <c:v>40138</c:v>
                </c:pt>
                <c:pt idx="21">
                  <c:v>40139</c:v>
                </c:pt>
                <c:pt idx="22">
                  <c:v>40140</c:v>
                </c:pt>
                <c:pt idx="23">
                  <c:v>40141</c:v>
                </c:pt>
                <c:pt idx="24">
                  <c:v>40142</c:v>
                </c:pt>
                <c:pt idx="25">
                  <c:v>40143</c:v>
                </c:pt>
                <c:pt idx="26">
                  <c:v>40144</c:v>
                </c:pt>
                <c:pt idx="27">
                  <c:v>40145</c:v>
                </c:pt>
                <c:pt idx="28">
                  <c:v>40146</c:v>
                </c:pt>
                <c:pt idx="29">
                  <c:v>40147</c:v>
                </c:pt>
                <c:pt idx="30">
                  <c:v>40148</c:v>
                </c:pt>
                <c:pt idx="31">
                  <c:v>40149</c:v>
                </c:pt>
                <c:pt idx="32">
                  <c:v>40150</c:v>
                </c:pt>
                <c:pt idx="33">
                  <c:v>40151</c:v>
                </c:pt>
                <c:pt idx="34">
                  <c:v>40152</c:v>
                </c:pt>
                <c:pt idx="35">
                  <c:v>40153</c:v>
                </c:pt>
                <c:pt idx="36">
                  <c:v>40154</c:v>
                </c:pt>
                <c:pt idx="37">
                  <c:v>40155</c:v>
                </c:pt>
                <c:pt idx="38">
                  <c:v>40156</c:v>
                </c:pt>
                <c:pt idx="39">
                  <c:v>40157</c:v>
                </c:pt>
                <c:pt idx="40">
                  <c:v>40158</c:v>
                </c:pt>
                <c:pt idx="41">
                  <c:v>40159</c:v>
                </c:pt>
                <c:pt idx="42">
                  <c:v>40160</c:v>
                </c:pt>
                <c:pt idx="43">
                  <c:v>40161</c:v>
                </c:pt>
                <c:pt idx="44">
                  <c:v>40162</c:v>
                </c:pt>
                <c:pt idx="45">
                  <c:v>40163</c:v>
                </c:pt>
                <c:pt idx="46">
                  <c:v>40164</c:v>
                </c:pt>
                <c:pt idx="47">
                  <c:v>40165</c:v>
                </c:pt>
                <c:pt idx="48">
                  <c:v>40166</c:v>
                </c:pt>
                <c:pt idx="49">
                  <c:v>40167</c:v>
                </c:pt>
                <c:pt idx="50">
                  <c:v>40168</c:v>
                </c:pt>
                <c:pt idx="51">
                  <c:v>40169</c:v>
                </c:pt>
                <c:pt idx="52">
                  <c:v>40170</c:v>
                </c:pt>
                <c:pt idx="53">
                  <c:v>40171</c:v>
                </c:pt>
                <c:pt idx="54">
                  <c:v>40172</c:v>
                </c:pt>
                <c:pt idx="55">
                  <c:v>40173</c:v>
                </c:pt>
                <c:pt idx="56">
                  <c:v>40174</c:v>
                </c:pt>
                <c:pt idx="57">
                  <c:v>40175</c:v>
                </c:pt>
                <c:pt idx="58">
                  <c:v>40176</c:v>
                </c:pt>
                <c:pt idx="59">
                  <c:v>40177</c:v>
                </c:pt>
                <c:pt idx="60">
                  <c:v>40178</c:v>
                </c:pt>
              </c:numCache>
            </c:numRef>
          </c:cat>
          <c:val>
            <c:numRef>
              <c:f>Data!$D$2:$D$62</c:f>
              <c:numCache>
                <c:formatCode>General</c:formatCode>
                <c:ptCount val="61"/>
                <c:pt idx="0">
                  <c:v>2.98</c:v>
                </c:pt>
                <c:pt idx="1">
                  <c:v>2.9899999999999998</c:v>
                </c:pt>
                <c:pt idx="2">
                  <c:v>2.8899999999999997</c:v>
                </c:pt>
                <c:pt idx="3">
                  <c:v>2.8699999999999997</c:v>
                </c:pt>
                <c:pt idx="4">
                  <c:v>2.9</c:v>
                </c:pt>
                <c:pt idx="5">
                  <c:v>2.9299999999999997</c:v>
                </c:pt>
                <c:pt idx="6">
                  <c:v>3.01</c:v>
                </c:pt>
                <c:pt idx="7">
                  <c:v>3.05</c:v>
                </c:pt>
                <c:pt idx="8">
                  <c:v>2.9899999999999998</c:v>
                </c:pt>
                <c:pt idx="9">
                  <c:v>3.01</c:v>
                </c:pt>
                <c:pt idx="10">
                  <c:v>2.8899999999999997</c:v>
                </c:pt>
                <c:pt idx="11">
                  <c:v>2.88</c:v>
                </c:pt>
                <c:pt idx="12">
                  <c:v>2.8899999999999997</c:v>
                </c:pt>
                <c:pt idx="13">
                  <c:v>2.94</c:v>
                </c:pt>
                <c:pt idx="14">
                  <c:v>2.8899999999999997</c:v>
                </c:pt>
                <c:pt idx="15">
                  <c:v>2.9</c:v>
                </c:pt>
                <c:pt idx="16">
                  <c:v>2.9899999999999998</c:v>
                </c:pt>
                <c:pt idx="17">
                  <c:v>2.9699999999999998</c:v>
                </c:pt>
                <c:pt idx="18">
                  <c:v>2.9499999999999997</c:v>
                </c:pt>
                <c:pt idx="19">
                  <c:v>2.92</c:v>
                </c:pt>
                <c:pt idx="20">
                  <c:v>2.9699999999999998</c:v>
                </c:pt>
                <c:pt idx="21">
                  <c:v>2.9099999999999997</c:v>
                </c:pt>
                <c:pt idx="22">
                  <c:v>2.9899999999999998</c:v>
                </c:pt>
                <c:pt idx="23">
                  <c:v>2.9499999999999997</c:v>
                </c:pt>
                <c:pt idx="24">
                  <c:v>2.79</c:v>
                </c:pt>
                <c:pt idx="25">
                  <c:v>2.75</c:v>
                </c:pt>
                <c:pt idx="26">
                  <c:v>2.82</c:v>
                </c:pt>
                <c:pt idx="27">
                  <c:v>2.79</c:v>
                </c:pt>
                <c:pt idx="28">
                  <c:v>2.74</c:v>
                </c:pt>
                <c:pt idx="29">
                  <c:v>2.8099999999999987</c:v>
                </c:pt>
                <c:pt idx="30">
                  <c:v>2.34</c:v>
                </c:pt>
                <c:pt idx="31">
                  <c:v>2.09</c:v>
                </c:pt>
                <c:pt idx="32">
                  <c:v>2.1</c:v>
                </c:pt>
                <c:pt idx="33">
                  <c:v>2.0299999999999998</c:v>
                </c:pt>
                <c:pt idx="34">
                  <c:v>2.06</c:v>
                </c:pt>
                <c:pt idx="35">
                  <c:v>2.12</c:v>
                </c:pt>
                <c:pt idx="36">
                  <c:v>2.0099999999999998</c:v>
                </c:pt>
                <c:pt idx="37">
                  <c:v>1.9200000000000021</c:v>
                </c:pt>
                <c:pt idx="38">
                  <c:v>1.8900000000000001</c:v>
                </c:pt>
                <c:pt idx="39">
                  <c:v>1.9400000000000062</c:v>
                </c:pt>
                <c:pt idx="40">
                  <c:v>1.9100000000000001</c:v>
                </c:pt>
                <c:pt idx="41">
                  <c:v>1.9000000000000001</c:v>
                </c:pt>
                <c:pt idx="42">
                  <c:v>1.9200000000000021</c:v>
                </c:pt>
                <c:pt idx="43">
                  <c:v>1.9600000000000062</c:v>
                </c:pt>
                <c:pt idx="44">
                  <c:v>2.0099999999999998</c:v>
                </c:pt>
                <c:pt idx="45">
                  <c:v>2.06</c:v>
                </c:pt>
                <c:pt idx="46">
                  <c:v>2.1</c:v>
                </c:pt>
                <c:pt idx="47">
                  <c:v>2.0299999999999998</c:v>
                </c:pt>
                <c:pt idx="48">
                  <c:v>1.9900000000000069</c:v>
                </c:pt>
                <c:pt idx="49">
                  <c:v>2.0099999999999998</c:v>
                </c:pt>
                <c:pt idx="50">
                  <c:v>2.0499999999999998</c:v>
                </c:pt>
                <c:pt idx="51">
                  <c:v>2.1</c:v>
                </c:pt>
                <c:pt idx="52">
                  <c:v>2.1</c:v>
                </c:pt>
                <c:pt idx="53">
                  <c:v>1.9700000000000062</c:v>
                </c:pt>
                <c:pt idx="54">
                  <c:v>1.85</c:v>
                </c:pt>
                <c:pt idx="55">
                  <c:v>1.9100000000000001</c:v>
                </c:pt>
                <c:pt idx="56">
                  <c:v>1.9600000000000062</c:v>
                </c:pt>
                <c:pt idx="57">
                  <c:v>1.9500000000000062</c:v>
                </c:pt>
                <c:pt idx="58">
                  <c:v>1.9900000000000069</c:v>
                </c:pt>
                <c:pt idx="59">
                  <c:v>2.0099999999999998</c:v>
                </c:pt>
                <c:pt idx="60">
                  <c:v>2.02</c:v>
                </c:pt>
              </c:numCache>
            </c:numRef>
          </c:val>
        </c:ser>
        <c:ser>
          <c:idx val="1"/>
          <c:order val="1"/>
          <c:tx>
            <c:strRef>
              <c:f>Data!$H$1</c:f>
              <c:strCache>
                <c:ptCount val="1"/>
                <c:pt idx="0">
                  <c:v>Control Group:  Unsuccess Rate</c:v>
                </c:pt>
              </c:strCache>
            </c:strRef>
          </c:tx>
          <c:cat>
            <c:numRef>
              <c:f>Data!$A$2:$A$62</c:f>
              <c:numCache>
                <c:formatCode>d\-mmm\-yy</c:formatCode>
                <c:ptCount val="61"/>
                <c:pt idx="0">
                  <c:v>40118</c:v>
                </c:pt>
                <c:pt idx="1">
                  <c:v>40119</c:v>
                </c:pt>
                <c:pt idx="2">
                  <c:v>40120</c:v>
                </c:pt>
                <c:pt idx="3">
                  <c:v>40121</c:v>
                </c:pt>
                <c:pt idx="4">
                  <c:v>40122</c:v>
                </c:pt>
                <c:pt idx="5">
                  <c:v>40123</c:v>
                </c:pt>
                <c:pt idx="6">
                  <c:v>40124</c:v>
                </c:pt>
                <c:pt idx="7">
                  <c:v>40125</c:v>
                </c:pt>
                <c:pt idx="8">
                  <c:v>40126</c:v>
                </c:pt>
                <c:pt idx="9">
                  <c:v>40127</c:v>
                </c:pt>
                <c:pt idx="10">
                  <c:v>40128</c:v>
                </c:pt>
                <c:pt idx="11">
                  <c:v>40129</c:v>
                </c:pt>
                <c:pt idx="12">
                  <c:v>40130</c:v>
                </c:pt>
                <c:pt idx="13">
                  <c:v>40131</c:v>
                </c:pt>
                <c:pt idx="14">
                  <c:v>40132</c:v>
                </c:pt>
                <c:pt idx="15">
                  <c:v>40133</c:v>
                </c:pt>
                <c:pt idx="16">
                  <c:v>40134</c:v>
                </c:pt>
                <c:pt idx="17">
                  <c:v>40135</c:v>
                </c:pt>
                <c:pt idx="18">
                  <c:v>40136</c:v>
                </c:pt>
                <c:pt idx="19">
                  <c:v>40137</c:v>
                </c:pt>
                <c:pt idx="20">
                  <c:v>40138</c:v>
                </c:pt>
                <c:pt idx="21">
                  <c:v>40139</c:v>
                </c:pt>
                <c:pt idx="22">
                  <c:v>40140</c:v>
                </c:pt>
                <c:pt idx="23">
                  <c:v>40141</c:v>
                </c:pt>
                <c:pt idx="24">
                  <c:v>40142</c:v>
                </c:pt>
                <c:pt idx="25">
                  <c:v>40143</c:v>
                </c:pt>
                <c:pt idx="26">
                  <c:v>40144</c:v>
                </c:pt>
                <c:pt idx="27">
                  <c:v>40145</c:v>
                </c:pt>
                <c:pt idx="28">
                  <c:v>40146</c:v>
                </c:pt>
                <c:pt idx="29">
                  <c:v>40147</c:v>
                </c:pt>
                <c:pt idx="30">
                  <c:v>40148</c:v>
                </c:pt>
                <c:pt idx="31">
                  <c:v>40149</c:v>
                </c:pt>
                <c:pt idx="32">
                  <c:v>40150</c:v>
                </c:pt>
                <c:pt idx="33">
                  <c:v>40151</c:v>
                </c:pt>
                <c:pt idx="34">
                  <c:v>40152</c:v>
                </c:pt>
                <c:pt idx="35">
                  <c:v>40153</c:v>
                </c:pt>
                <c:pt idx="36">
                  <c:v>40154</c:v>
                </c:pt>
                <c:pt idx="37">
                  <c:v>40155</c:v>
                </c:pt>
                <c:pt idx="38">
                  <c:v>40156</c:v>
                </c:pt>
                <c:pt idx="39">
                  <c:v>40157</c:v>
                </c:pt>
                <c:pt idx="40">
                  <c:v>40158</c:v>
                </c:pt>
                <c:pt idx="41">
                  <c:v>40159</c:v>
                </c:pt>
                <c:pt idx="42">
                  <c:v>40160</c:v>
                </c:pt>
                <c:pt idx="43">
                  <c:v>40161</c:v>
                </c:pt>
                <c:pt idx="44">
                  <c:v>40162</c:v>
                </c:pt>
                <c:pt idx="45">
                  <c:v>40163</c:v>
                </c:pt>
                <c:pt idx="46">
                  <c:v>40164</c:v>
                </c:pt>
                <c:pt idx="47">
                  <c:v>40165</c:v>
                </c:pt>
                <c:pt idx="48">
                  <c:v>40166</c:v>
                </c:pt>
                <c:pt idx="49">
                  <c:v>40167</c:v>
                </c:pt>
                <c:pt idx="50">
                  <c:v>40168</c:v>
                </c:pt>
                <c:pt idx="51">
                  <c:v>40169</c:v>
                </c:pt>
                <c:pt idx="52">
                  <c:v>40170</c:v>
                </c:pt>
                <c:pt idx="53">
                  <c:v>40171</c:v>
                </c:pt>
                <c:pt idx="54">
                  <c:v>40172</c:v>
                </c:pt>
                <c:pt idx="55">
                  <c:v>40173</c:v>
                </c:pt>
                <c:pt idx="56">
                  <c:v>40174</c:v>
                </c:pt>
                <c:pt idx="57">
                  <c:v>40175</c:v>
                </c:pt>
                <c:pt idx="58">
                  <c:v>40176</c:v>
                </c:pt>
                <c:pt idx="59">
                  <c:v>40177</c:v>
                </c:pt>
                <c:pt idx="60">
                  <c:v>40178</c:v>
                </c:pt>
              </c:numCache>
            </c:numRef>
          </c:cat>
          <c:val>
            <c:numRef>
              <c:f>Data!$H$2:$H$62</c:f>
              <c:numCache>
                <c:formatCode>General</c:formatCode>
                <c:ptCount val="61"/>
                <c:pt idx="0">
                  <c:v>2.92</c:v>
                </c:pt>
                <c:pt idx="1">
                  <c:v>3.01</c:v>
                </c:pt>
                <c:pt idx="2">
                  <c:v>2.9</c:v>
                </c:pt>
                <c:pt idx="3">
                  <c:v>2.82</c:v>
                </c:pt>
                <c:pt idx="4">
                  <c:v>2.84</c:v>
                </c:pt>
                <c:pt idx="5">
                  <c:v>2.8099999999999987</c:v>
                </c:pt>
                <c:pt idx="6">
                  <c:v>2.9699999999999998</c:v>
                </c:pt>
                <c:pt idx="7">
                  <c:v>2.9499999999999997</c:v>
                </c:pt>
                <c:pt idx="8">
                  <c:v>2.92</c:v>
                </c:pt>
                <c:pt idx="9">
                  <c:v>2.94</c:v>
                </c:pt>
                <c:pt idx="10">
                  <c:v>2.8899999999999997</c:v>
                </c:pt>
                <c:pt idx="11">
                  <c:v>2.84</c:v>
                </c:pt>
                <c:pt idx="12">
                  <c:v>2.8699999999999997</c:v>
                </c:pt>
                <c:pt idx="13">
                  <c:v>2.88</c:v>
                </c:pt>
                <c:pt idx="14">
                  <c:v>2.88</c:v>
                </c:pt>
                <c:pt idx="15">
                  <c:v>2.8099999999999987</c:v>
                </c:pt>
                <c:pt idx="16">
                  <c:v>2.9099999999999997</c:v>
                </c:pt>
                <c:pt idx="17">
                  <c:v>3.02</c:v>
                </c:pt>
                <c:pt idx="18">
                  <c:v>3.03</c:v>
                </c:pt>
                <c:pt idx="19">
                  <c:v>2.8899999999999997</c:v>
                </c:pt>
                <c:pt idx="20">
                  <c:v>2.9499999999999997</c:v>
                </c:pt>
                <c:pt idx="21">
                  <c:v>2.94</c:v>
                </c:pt>
                <c:pt idx="22">
                  <c:v>3.11</c:v>
                </c:pt>
                <c:pt idx="23">
                  <c:v>3</c:v>
                </c:pt>
                <c:pt idx="24">
                  <c:v>2.8899999999999997</c:v>
                </c:pt>
                <c:pt idx="25">
                  <c:v>2.9</c:v>
                </c:pt>
                <c:pt idx="26">
                  <c:v>2.94</c:v>
                </c:pt>
                <c:pt idx="27">
                  <c:v>2.9499999999999997</c:v>
                </c:pt>
                <c:pt idx="28">
                  <c:v>3.02</c:v>
                </c:pt>
                <c:pt idx="29">
                  <c:v>2.98</c:v>
                </c:pt>
                <c:pt idx="30">
                  <c:v>2.98</c:v>
                </c:pt>
                <c:pt idx="31">
                  <c:v>2.92</c:v>
                </c:pt>
                <c:pt idx="32">
                  <c:v>3.04</c:v>
                </c:pt>
                <c:pt idx="33">
                  <c:v>3.01</c:v>
                </c:pt>
                <c:pt idx="34">
                  <c:v>3.05</c:v>
                </c:pt>
                <c:pt idx="35">
                  <c:v>3.01</c:v>
                </c:pt>
                <c:pt idx="36">
                  <c:v>3.07</c:v>
                </c:pt>
                <c:pt idx="37">
                  <c:v>2.96</c:v>
                </c:pt>
                <c:pt idx="38">
                  <c:v>3.04</c:v>
                </c:pt>
                <c:pt idx="39">
                  <c:v>3.04</c:v>
                </c:pt>
                <c:pt idx="40">
                  <c:v>2.98</c:v>
                </c:pt>
                <c:pt idx="41">
                  <c:v>2.9699999999999998</c:v>
                </c:pt>
                <c:pt idx="42">
                  <c:v>2.9899999999999998</c:v>
                </c:pt>
                <c:pt idx="43">
                  <c:v>2.98</c:v>
                </c:pt>
                <c:pt idx="44">
                  <c:v>2.9499999999999997</c:v>
                </c:pt>
                <c:pt idx="45">
                  <c:v>2.9699999999999998</c:v>
                </c:pt>
                <c:pt idx="46">
                  <c:v>2.9499999999999997</c:v>
                </c:pt>
                <c:pt idx="47">
                  <c:v>3.01</c:v>
                </c:pt>
                <c:pt idx="48">
                  <c:v>3.01</c:v>
                </c:pt>
                <c:pt idx="49">
                  <c:v>3.04</c:v>
                </c:pt>
                <c:pt idx="50">
                  <c:v>3.02</c:v>
                </c:pt>
                <c:pt idx="51">
                  <c:v>3.03</c:v>
                </c:pt>
                <c:pt idx="52">
                  <c:v>2.94</c:v>
                </c:pt>
                <c:pt idx="53">
                  <c:v>3.08</c:v>
                </c:pt>
                <c:pt idx="54">
                  <c:v>2.9899999999999998</c:v>
                </c:pt>
                <c:pt idx="55">
                  <c:v>3</c:v>
                </c:pt>
                <c:pt idx="56">
                  <c:v>3</c:v>
                </c:pt>
                <c:pt idx="57">
                  <c:v>3.04</c:v>
                </c:pt>
                <c:pt idx="58">
                  <c:v>3.05</c:v>
                </c:pt>
                <c:pt idx="59">
                  <c:v>3.01</c:v>
                </c:pt>
                <c:pt idx="60">
                  <c:v>2.98</c:v>
                </c:pt>
              </c:numCache>
            </c:numRef>
          </c:val>
        </c:ser>
        <c:dLbls>
          <c:showVal val="1"/>
        </c:dLbls>
        <c:marker val="1"/>
        <c:axId val="67870720"/>
        <c:axId val="67872256"/>
      </c:lineChart>
      <c:dateAx>
        <c:axId val="67870720"/>
        <c:scaling>
          <c:orientation val="minMax"/>
        </c:scaling>
        <c:axPos val="b"/>
        <c:majorGridlines/>
        <c:numFmt formatCode="d\-mmm\-yy" sourceLinked="1"/>
        <c:majorTickMark val="none"/>
        <c:tickLblPos val="nextTo"/>
        <c:crossAx val="67872256"/>
        <c:crosses val="autoZero"/>
        <c:auto val="1"/>
        <c:lblOffset val="100"/>
        <c:majorUnit val="3"/>
        <c:majorTimeUnit val="days"/>
      </c:dateAx>
      <c:valAx>
        <c:axId val="67872256"/>
        <c:scaling>
          <c:orientation val="minMax"/>
          <c:min val="1.5"/>
        </c:scaling>
        <c:axPos val="l"/>
        <c:majorGridlines/>
        <c:numFmt formatCode="General" sourceLinked="1"/>
        <c:tickLblPos val="nextTo"/>
        <c:crossAx val="67870720"/>
        <c:crosses val="autoZero"/>
        <c:crossBetween val="midCat"/>
        <c:majorUnit val="0.5"/>
      </c:valAx>
    </c:plotArea>
    <c:legend>
      <c:legendPos val="t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0.43449</cdr:x>
      <cdr:y>0.29439</cdr:y>
    </cdr:from>
    <cdr:to>
      <cdr:x>0.6627</cdr:x>
      <cdr:y>0.5514</cdr:y>
    </cdr:to>
    <cdr:sp macro="" textlink="">
      <cdr:nvSpPr>
        <cdr:cNvPr id="2" name="Straight Connector 1"/>
        <cdr:cNvSpPr/>
      </cdr:nvSpPr>
      <cdr:spPr>
        <a:xfrm xmlns:a="http://schemas.openxmlformats.org/drawingml/2006/main">
          <a:off x="1828800" y="757988"/>
          <a:ext cx="960582" cy="66173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283272">
              <a:shade val="95000"/>
              <a:satMod val="105000"/>
            </a:srgbClr>
          </a:solidFill>
          <a:prstDash val="solid"/>
          <a:headEnd type="none" w="med" len="med"/>
          <a:tailEnd type="triangle" w="med" len="me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0.56748</cdr:x>
      <cdr:y>0.32243</cdr:y>
    </cdr:from>
    <cdr:to>
      <cdr:x>0.84976</cdr:x>
      <cdr:y>0.42404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8570" y="830179"/>
          <a:ext cx="1188146" cy="261610"/>
        </a:xfrm>
        <a:prstGeom xmlns:a="http://schemas.openxmlformats.org/drawingml/2006/main" prst="rect">
          <a:avLst/>
        </a:prstGeom>
        <a:gradFill xmlns:a="http://schemas.openxmlformats.org/drawingml/2006/main" rotWithShape="1">
          <a:gsLst>
            <a:gs pos="0">
              <a:srgbClr val="418E41">
                <a:shade val="51000"/>
                <a:satMod val="130000"/>
              </a:srgbClr>
            </a:gs>
            <a:gs pos="80000">
              <a:srgbClr val="418E41">
                <a:shade val="93000"/>
                <a:satMod val="130000"/>
              </a:srgbClr>
            </a:gs>
            <a:gs pos="100000">
              <a:srgbClr val="418E41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latin typeface="Lucida Sans" pitchFamily="34" charset="0"/>
            </a:rPr>
            <a:t>55% Reduction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0.44049</cdr:x>
      <cdr:y>0.30534</cdr:y>
    </cdr:from>
    <cdr:to>
      <cdr:x>0.661</cdr:x>
      <cdr:y>0.38783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1610289" y="846179"/>
          <a:ext cx="806116" cy="228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0.52936</cdr:x>
      <cdr:y>0.21417</cdr:y>
    </cdr:from>
    <cdr:to>
      <cdr:x>0.837</cdr:x>
      <cdr:y>0.30857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44461" y="593515"/>
          <a:ext cx="1188146" cy="2616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tx1"/>
              </a:solidFill>
              <a:latin typeface="Lucida Sans" pitchFamily="34" charset="0"/>
            </a:rPr>
            <a:t>21% Reduction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0.44116</cdr:x>
      <cdr:y>0.28634</cdr:y>
    </cdr:from>
    <cdr:to>
      <cdr:x>0.64403</cdr:x>
      <cdr:y>0.38767</cdr:y>
    </cdr:to>
    <cdr:sp macro="" textlink="">
      <cdr:nvSpPr>
        <cdr:cNvPr id="2" name="Straight Connector 1"/>
        <cdr:cNvSpPr/>
      </cdr:nvSpPr>
      <cdr:spPr>
        <a:xfrm xmlns:a="http://schemas.openxmlformats.org/drawingml/2006/main">
          <a:off x="1744579" y="782053"/>
          <a:ext cx="802229" cy="2767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283272">
              <a:shade val="95000"/>
              <a:satMod val="105000"/>
            </a:srgbClr>
          </a:solidFill>
          <a:prstDash val="solid"/>
          <a:headEnd type="none" w="med" len="med"/>
          <a:tailEnd type="triangle" w="med" len="me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0.54316</cdr:x>
      <cdr:y>0.22908</cdr:y>
    </cdr:from>
    <cdr:to>
      <cdr:x>0.84362</cdr:x>
      <cdr:y>0.32486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7938" y="625643"/>
          <a:ext cx="1188146" cy="261610"/>
        </a:xfrm>
        <a:prstGeom xmlns:a="http://schemas.openxmlformats.org/drawingml/2006/main" prst="rect">
          <a:avLst/>
        </a:prstGeom>
        <a:gradFill xmlns:a="http://schemas.openxmlformats.org/drawingml/2006/main" rotWithShape="1">
          <a:gsLst>
            <a:gs pos="0">
              <a:srgbClr val="418E41">
                <a:shade val="51000"/>
                <a:satMod val="130000"/>
              </a:srgbClr>
            </a:gs>
            <a:gs pos="80000">
              <a:srgbClr val="418E41">
                <a:shade val="93000"/>
                <a:satMod val="130000"/>
              </a:srgbClr>
            </a:gs>
            <a:gs pos="100000">
              <a:srgbClr val="418E41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latin typeface="Lucida Sans" pitchFamily="34" charset="0"/>
            </a:rPr>
            <a:t>25% Reduction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0.43449</cdr:x>
      <cdr:y>0.29439</cdr:y>
    </cdr:from>
    <cdr:to>
      <cdr:x>0.6627</cdr:x>
      <cdr:y>0.5514</cdr:y>
    </cdr:to>
    <cdr:sp macro="" textlink="">
      <cdr:nvSpPr>
        <cdr:cNvPr id="2" name="Straight Connector 1"/>
        <cdr:cNvSpPr/>
      </cdr:nvSpPr>
      <cdr:spPr>
        <a:xfrm xmlns:a="http://schemas.openxmlformats.org/drawingml/2006/main">
          <a:off x="1828800" y="757988"/>
          <a:ext cx="960582" cy="66173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283272">
              <a:shade val="95000"/>
              <a:satMod val="105000"/>
            </a:srgbClr>
          </a:solidFill>
          <a:prstDash val="solid"/>
          <a:headEnd type="none" w="med" len="med"/>
          <a:tailEnd type="triangle" w="med" len="me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0.56748</cdr:x>
      <cdr:y>0.32243</cdr:y>
    </cdr:from>
    <cdr:to>
      <cdr:x>0.84976</cdr:x>
      <cdr:y>0.42404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8570" y="830179"/>
          <a:ext cx="1188146" cy="261610"/>
        </a:xfrm>
        <a:prstGeom xmlns:a="http://schemas.openxmlformats.org/drawingml/2006/main" prst="rect">
          <a:avLst/>
        </a:prstGeom>
        <a:gradFill xmlns:a="http://schemas.openxmlformats.org/drawingml/2006/main" rotWithShape="1">
          <a:gsLst>
            <a:gs pos="0">
              <a:srgbClr val="418E41">
                <a:shade val="51000"/>
                <a:satMod val="130000"/>
              </a:srgbClr>
            </a:gs>
            <a:gs pos="80000">
              <a:srgbClr val="418E41">
                <a:shade val="93000"/>
                <a:satMod val="130000"/>
              </a:srgbClr>
            </a:gs>
            <a:gs pos="100000">
              <a:srgbClr val="418E41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latin typeface="Lucida Sans" pitchFamily="34" charset="0"/>
            </a:rPr>
            <a:t>55% Reduction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3B26315-FA1B-4B61-BF1E-F8A0A73FC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FD0F9-1574-4315-9576-38153D1B553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DBA74-20C0-4663-9492-F1FDF999AA05}" type="slidenum">
              <a:rPr lang="en-US"/>
              <a:pPr/>
              <a:t>31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Illinois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92903-43E0-4661-97B1-32C2B7313ADE}" type="slidenum">
              <a:rPr lang="en-US"/>
              <a:pPr/>
              <a:t>32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Illinois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D72F6-FDB9-48A6-A0AE-7731B289FC7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Illinois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Cell splitting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Add new base stations at places with heavy traffic load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Cell topology shall be irregular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Voice, text -&gt; media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Cellphone -&gt; smart phone, i-phone, g-phone -&gt; netbook/notebook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FE428-B6A6-40A2-85E6-ABE0C5541299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Illinois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F5550-3964-4C6A-9880-32D50ED3E012}" type="slidenum">
              <a:rPr lang="en-US"/>
              <a:pPr/>
              <a:t>19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Illinois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1EA5A-29FC-4C00-B8AC-7158A17980D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Illinois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6388"/>
          </a:xfrm>
          <a:noFill/>
          <a:ln>
            <a:solidFill>
              <a:srgbClr val="000000"/>
            </a:solidFill>
          </a:ln>
        </p:spPr>
        <p:txBody>
          <a:bodyPr lIns="92020" tIns="46010" rIns="92020" bIns="46010"/>
          <a:lstStyle/>
          <a:p>
            <a:r>
              <a:rPr lang="en-US" smtClean="0"/>
              <a:t>Lowering VN to less than the level on crosstalker will just move the upper line down - </a:t>
            </a:r>
          </a:p>
          <a:p>
            <a:r>
              <a:rPr lang="en-US" smtClean="0"/>
              <a:t>One FEXT cross talker is what ALU has used in their marketing and in discussions in the EU etc.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Illinois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ea typeface="MS PGothic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Illinois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FFB9F-AA3E-4B96-9BCD-280422DA84D0}" type="slidenum">
              <a:rPr lang="en-US"/>
              <a:pPr/>
              <a:t>30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6"/>
            <a:ext cx="5485158" cy="411604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Illinois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914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534150"/>
            <a:ext cx="18288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F3E7E-AE30-4C0A-9192-39B161B1829B}" type="datetime1">
              <a:rPr lang="en-US"/>
              <a:pPr>
                <a:defRPr/>
              </a:pPr>
              <a:t>7/30/2011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AA00C-FC12-406E-8DB0-4079AA47B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8700" y="12192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40775" y="6550025"/>
            <a:ext cx="5016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FA8A3A6A-9B8B-4690-BF69-08C90223312D}" type="slidenum">
              <a:rPr lang="en-US" sz="1400">
                <a:latin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0" y="6550223"/>
            <a:ext cx="100649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aseline="0" dirty="0" smtClean="0">
                <a:latin typeface="Arial" pitchFamily="34" charset="0"/>
              </a:rPr>
              <a:t>Maui 2011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53200"/>
            <a:ext cx="880369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Arial" pitchFamily="34" charset="0"/>
              </a:rPr>
              <a:t>08/01/11</a:t>
            </a:r>
            <a:endParaRPr lang="en-US" sz="1400" dirty="0">
              <a:latin typeface="Arial" pitchFamily="34" charset="0"/>
            </a:endParaRPr>
          </a:p>
        </p:txBody>
      </p:sp>
      <p:pic>
        <p:nvPicPr>
          <p:cNvPr id="8" name="Picture 10" descr="stanford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2" descr="C:\Documents and Settings\jcioffi\My Documents\Cioffi\ASSIA\marketing\logo\2010\assia_logo_vertical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52622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  <p:sldLayoutId id="2147483649" r:id="rId4"/>
    <p:sldLayoutId id="2147483653" r:id="rId5"/>
    <p:sldLayoutId id="2147483654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1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CC3F2C.BA66500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2541" y="637735"/>
            <a:ext cx="9372600" cy="1143000"/>
          </a:xfrm>
        </p:spPr>
        <p:txBody>
          <a:bodyPr/>
          <a:lstStyle/>
          <a:p>
            <a:pPr eaLnBrk="1" hangingPunct="1"/>
            <a:r>
              <a:rPr lang="en-US" altLang="ko-KR" sz="3600" b="1" dirty="0" smtClean="0">
                <a:ea typeface="굴림" pitchFamily="34" charset="-127"/>
              </a:rPr>
              <a:t>Dynamic Spectrum Management</a:t>
            </a:r>
            <a:br>
              <a:rPr lang="en-US" altLang="ko-KR" sz="3600" b="1" dirty="0" smtClean="0">
                <a:ea typeface="굴림" pitchFamily="34" charset="-127"/>
              </a:rPr>
            </a:br>
            <a:r>
              <a:rPr lang="en-US" altLang="ko-KR" sz="2400" b="1" i="1" dirty="0" smtClean="0">
                <a:ea typeface="굴림" pitchFamily="34" charset="-127"/>
              </a:rPr>
              <a:t>A path to ubiquitous 100+ Mbps DSL Service</a:t>
            </a:r>
            <a:endParaRPr lang="en-US" sz="3600" b="1" i="1" dirty="0" smtClean="0"/>
          </a:p>
        </p:txBody>
      </p:sp>
      <p:sp>
        <p:nvSpPr>
          <p:cNvPr id="7170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362200"/>
            <a:ext cx="6400800" cy="1219200"/>
          </a:xfrm>
        </p:spPr>
        <p:txBody>
          <a:bodyPr/>
          <a:lstStyle/>
          <a:p>
            <a:pPr eaLnBrk="1" hangingPunct="1"/>
            <a:r>
              <a:rPr lang="en-US" b="1" dirty="0" smtClean="0"/>
              <a:t>ICCCN 2011</a:t>
            </a:r>
          </a:p>
          <a:p>
            <a:pPr eaLnBrk="1" hangingPunct="1"/>
            <a:r>
              <a:rPr lang="en-US" sz="2000" i="1" dirty="0" smtClean="0"/>
              <a:t>August 1, 2011</a:t>
            </a:r>
          </a:p>
          <a:p>
            <a:pPr eaLnBrk="1" hangingPunct="1"/>
            <a:r>
              <a:rPr lang="en-US" sz="2000" i="1" dirty="0" smtClean="0"/>
              <a:t>Maui, Hawaii</a:t>
            </a:r>
          </a:p>
        </p:txBody>
      </p:sp>
      <p:sp>
        <p:nvSpPr>
          <p:cNvPr id="7" name="Rectangle 22"/>
          <p:cNvSpPr txBox="1">
            <a:spLocks noChangeArrowheads="1"/>
          </p:cNvSpPr>
          <p:nvPr/>
        </p:nvSpPr>
        <p:spPr bwMode="auto">
          <a:xfrm>
            <a:off x="152400" y="38862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b="1" i="1" kern="0" dirty="0">
                <a:latin typeface="+mn-lt"/>
              </a:rPr>
              <a:t>John M. Cioffi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i="1" kern="0" dirty="0" smtClean="0"/>
              <a:t>Chairman and CEO, ASSIA Inc.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i="1" kern="0" dirty="0" smtClean="0"/>
              <a:t>Prof Emeritus, Stanford U</a:t>
            </a:r>
          </a:p>
          <a:p>
            <a:pPr algn="ctr">
              <a:spcBef>
                <a:spcPct val="20000"/>
              </a:spcBef>
              <a:defRPr/>
            </a:pPr>
            <a:endParaRPr lang="en-US" sz="2000" i="1" kern="0" dirty="0" smtClean="0"/>
          </a:p>
          <a:p>
            <a:pPr>
              <a:spcBef>
                <a:spcPct val="20000"/>
              </a:spcBef>
              <a:defRPr/>
            </a:pPr>
            <a:r>
              <a:rPr lang="en-US" sz="2000" b="1" i="1" kern="0" dirty="0" smtClean="0"/>
              <a:t>ASSIA:      </a:t>
            </a:r>
            <a:r>
              <a:rPr lang="en-US" sz="2000" i="1" kern="0" dirty="0" smtClean="0"/>
              <a:t>G. Ginis, W. Rhee, B. Lee, C. Chen, M. Mohseni, W. Lee,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i="1" kern="0" dirty="0" smtClean="0"/>
              <a:t>                 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/>
              <a:t>Stanford: </a:t>
            </a:r>
            <a:r>
              <a:rPr lang="en-US" sz="2000" i="1" kern="0" dirty="0" smtClean="0"/>
              <a:t>A. Chowdhery, H. Zou, H. Mehmood, and M. Chen </a:t>
            </a:r>
          </a:p>
        </p:txBody>
      </p:sp>
      <p:pic>
        <p:nvPicPr>
          <p:cNvPr id="5" name="Picture 2" descr="C:\Documents and Settings\jcioffi\My Documents\Cioffi\ASSIA\marketing\logo\2010\assia_logo_vert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1911350" cy="1844868"/>
          </a:xfrm>
          <a:prstGeom prst="rect">
            <a:avLst/>
          </a:prstGeom>
          <a:noFill/>
        </p:spPr>
      </p:pic>
      <p:pic>
        <p:nvPicPr>
          <p:cNvPr id="6" name="Picture 10" descr="stanf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3622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804863" y="1055688"/>
            <a:ext cx="7516812" cy="4510087"/>
          </a:xfrm>
          <a:prstGeom prst="rect">
            <a:avLst/>
          </a:prstGeom>
          <a:solidFill>
            <a:srgbClr val="FAFAE6"/>
          </a:solidFill>
          <a:ln w="1270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Lucida Sans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47700" y="5586413"/>
            <a:ext cx="7848600" cy="871537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Range-Planning Tool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Can use fiber to shorten copper (VDSL)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2:1 Asymmetry ratio (Down/Up) on speeds above 20 Mbps</a:t>
            </a:r>
            <a:endParaRPr lang="en-US" dirty="0"/>
          </a:p>
        </p:txBody>
      </p:sp>
      <p:sp>
        <p:nvSpPr>
          <p:cNvPr id="22532" name="Title 2"/>
          <p:cNvSpPr>
            <a:spLocks noGrp="1"/>
          </p:cNvSpPr>
          <p:nvPr>
            <p:ph type="title"/>
          </p:nvPr>
        </p:nvSpPr>
        <p:spPr>
          <a:xfrm>
            <a:off x="409575" y="0"/>
            <a:ext cx="8324850" cy="941388"/>
          </a:xfrm>
        </p:spPr>
        <p:txBody>
          <a:bodyPr/>
          <a:lstStyle/>
          <a:p>
            <a:pPr algn="ctr"/>
            <a:r>
              <a:rPr sz="4000" b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DSL (with DSM) Rate Reach Steps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103313"/>
            <a:ext cx="7772400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 rot="-5400000">
            <a:off x="548482" y="2956719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Sans" pitchFamily="34" charset="0"/>
              </a:rPr>
              <a:t>Mbps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9"/>
          <p:cNvGraphicFramePr>
            <a:graphicFrameLocks/>
          </p:cNvGraphicFramePr>
          <p:nvPr/>
        </p:nvGraphicFramePr>
        <p:xfrm>
          <a:off x="533400" y="1752600"/>
          <a:ext cx="8229600" cy="3051303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  <a:gridCol w="990600"/>
                <a:gridCol w="53340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DSM 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First 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Speeds (Mbps)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&lt; 25-50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Single-line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 and Single-Line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 Line Stability: reduce retrains and packet errors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ITU – G.997.1, G.992.1,5 (ADSL1, ADSL2+, VDSL2)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&lt;100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Multiline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 Collect, Single-Line Control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Power control and savings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ITU – G.997.1, G.992.1,5 (ADSL1, ADSL2+, VDSL2)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100+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Multiline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and Control (VECTORED)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Cancel Noises and Crosstalk (100+ Mbps)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ITU,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G.vector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(G.993.5)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4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Standardized DSM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91400" cy="944562"/>
          </a:xfrm>
        </p:spPr>
        <p:txBody>
          <a:bodyPr/>
          <a:lstStyle/>
          <a:p>
            <a:r>
              <a:rPr lang="en-US" dirty="0" smtClean="0"/>
              <a:t>Level 1 = Stabilization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2286000"/>
          </a:xfrm>
        </p:spPr>
        <p:txBody>
          <a:bodyPr>
            <a:normAutofit fontScale="92500"/>
          </a:bodyPr>
          <a:lstStyle/>
          <a:p>
            <a:pPr lvl="0">
              <a:defRPr/>
            </a:pPr>
            <a:r>
              <a:rPr lang="en-US" sz="2600" dirty="0" smtClean="0"/>
              <a:t>Most </a:t>
            </a:r>
            <a:r>
              <a:rPr lang="en-US" sz="2600" dirty="0" smtClean="0"/>
              <a:t>networks </a:t>
            </a:r>
            <a:r>
              <a:rPr lang="en-US" sz="2600" dirty="0" smtClean="0"/>
              <a:t>see 30-60% reduction in unstable lines</a:t>
            </a:r>
          </a:p>
          <a:p>
            <a:pPr lvl="0">
              <a:defRPr/>
            </a:pPr>
            <a:r>
              <a:rPr lang="en-US" sz="2600" dirty="0" smtClean="0"/>
              <a:t>Example from US DSL operators </a:t>
            </a:r>
            <a:r>
              <a:rPr lang="en-US" sz="2600" dirty="0" smtClean="0"/>
              <a:t>(30M </a:t>
            </a:r>
            <a:r>
              <a:rPr lang="en-US" sz="2600" dirty="0" smtClean="0"/>
              <a:t>on DSM)</a:t>
            </a:r>
          </a:p>
          <a:p>
            <a:pPr marL="800100" lvl="1"/>
            <a:r>
              <a:rPr lang="en-US" sz="2400" b="1" dirty="0" smtClean="0"/>
              <a:t>Call, dispatch rates closely correlated to DSL stability</a:t>
            </a:r>
          </a:p>
          <a:p>
            <a:pPr marL="800100" lvl="1"/>
            <a:r>
              <a:rPr lang="en-US" sz="2200" b="1" dirty="0" smtClean="0"/>
              <a:t>Level 1 DSM reduces unstable lines by 60%</a:t>
            </a:r>
          </a:p>
          <a:p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95600"/>
            <a:ext cx="498348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91074" y="2971800"/>
            <a:ext cx="4352926" cy="260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Speed Increase - Europe</a:t>
            </a:r>
            <a:endParaRPr lang="en-US" sz="3600" dirty="0" smtClean="0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767263" y="1371600"/>
            <a:ext cx="4362450" cy="3351213"/>
            <a:chOff x="2265363" y="3048000"/>
            <a:chExt cx="4363224" cy="3351213"/>
          </a:xfrm>
        </p:grpSpPr>
        <p:sp>
          <p:nvSpPr>
            <p:cNvPr id="19522" name="Freeform 5"/>
            <p:cNvSpPr>
              <a:spLocks/>
            </p:cNvSpPr>
            <p:nvPr/>
          </p:nvSpPr>
          <p:spPr bwMode="auto">
            <a:xfrm>
              <a:off x="3230563" y="3571875"/>
              <a:ext cx="47625" cy="754063"/>
            </a:xfrm>
            <a:custGeom>
              <a:avLst/>
              <a:gdLst>
                <a:gd name="T0" fmla="*/ 2147483647 w 24"/>
                <a:gd name="T1" fmla="*/ 2147483647 h 375"/>
                <a:gd name="T2" fmla="*/ 2147483647 w 24"/>
                <a:gd name="T3" fmla="*/ 0 h 375"/>
                <a:gd name="T4" fmla="*/ 0 w 24"/>
                <a:gd name="T5" fmla="*/ 0 h 375"/>
                <a:gd name="T6" fmla="*/ 2147483647 w 24"/>
                <a:gd name="T7" fmla="*/ 2147483647 h 3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75"/>
                <a:gd name="T14" fmla="*/ 24 w 24"/>
                <a:gd name="T15" fmla="*/ 375 h 3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75">
                  <a:moveTo>
                    <a:pt x="24" y="3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24" y="375"/>
                  </a:lnTo>
                  <a:close/>
                </a:path>
              </a:pathLst>
            </a:custGeom>
            <a:solidFill>
              <a:srgbClr val="0000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6"/>
            <p:cNvSpPr>
              <a:spLocks/>
            </p:cNvSpPr>
            <p:nvPr/>
          </p:nvSpPr>
          <p:spPr bwMode="auto">
            <a:xfrm>
              <a:off x="3230563" y="3571875"/>
              <a:ext cx="47625" cy="754063"/>
            </a:xfrm>
            <a:custGeom>
              <a:avLst/>
              <a:gdLst>
                <a:gd name="T0" fmla="*/ 2147483647 w 24"/>
                <a:gd name="T1" fmla="*/ 2147483647 h 375"/>
                <a:gd name="T2" fmla="*/ 2147483647 w 24"/>
                <a:gd name="T3" fmla="*/ 0 h 375"/>
                <a:gd name="T4" fmla="*/ 0 w 24"/>
                <a:gd name="T5" fmla="*/ 0 h 375"/>
                <a:gd name="T6" fmla="*/ 2147483647 w 24"/>
                <a:gd name="T7" fmla="*/ 2147483647 h 375"/>
                <a:gd name="T8" fmla="*/ 2147483647 w 24"/>
                <a:gd name="T9" fmla="*/ 2147483647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75"/>
                <a:gd name="T17" fmla="*/ 24 w 2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75">
                  <a:moveTo>
                    <a:pt x="24" y="3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24" y="3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7"/>
            <p:cNvSpPr>
              <a:spLocks/>
            </p:cNvSpPr>
            <p:nvPr/>
          </p:nvSpPr>
          <p:spPr bwMode="auto">
            <a:xfrm>
              <a:off x="3192463" y="3571875"/>
              <a:ext cx="85725" cy="754063"/>
            </a:xfrm>
            <a:custGeom>
              <a:avLst/>
              <a:gdLst>
                <a:gd name="T0" fmla="*/ 2147483647 w 43"/>
                <a:gd name="T1" fmla="*/ 2147483647 h 375"/>
                <a:gd name="T2" fmla="*/ 2147483647 w 43"/>
                <a:gd name="T3" fmla="*/ 0 h 375"/>
                <a:gd name="T4" fmla="*/ 0 w 43"/>
                <a:gd name="T5" fmla="*/ 0 h 375"/>
                <a:gd name="T6" fmla="*/ 2147483647 w 43"/>
                <a:gd name="T7" fmla="*/ 2147483647 h 3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75"/>
                <a:gd name="T14" fmla="*/ 43 w 43"/>
                <a:gd name="T15" fmla="*/ 375 h 3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75">
                  <a:moveTo>
                    <a:pt x="43" y="375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43" y="375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8"/>
            <p:cNvSpPr>
              <a:spLocks/>
            </p:cNvSpPr>
            <p:nvPr/>
          </p:nvSpPr>
          <p:spPr bwMode="auto">
            <a:xfrm>
              <a:off x="3192463" y="3571875"/>
              <a:ext cx="85725" cy="754063"/>
            </a:xfrm>
            <a:custGeom>
              <a:avLst/>
              <a:gdLst>
                <a:gd name="T0" fmla="*/ 2147483647 w 43"/>
                <a:gd name="T1" fmla="*/ 2147483647 h 375"/>
                <a:gd name="T2" fmla="*/ 2147483647 w 43"/>
                <a:gd name="T3" fmla="*/ 0 h 375"/>
                <a:gd name="T4" fmla="*/ 0 w 43"/>
                <a:gd name="T5" fmla="*/ 0 h 375"/>
                <a:gd name="T6" fmla="*/ 2147483647 w 43"/>
                <a:gd name="T7" fmla="*/ 2147483647 h 375"/>
                <a:gd name="T8" fmla="*/ 2147483647 w 43"/>
                <a:gd name="T9" fmla="*/ 2147483647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75"/>
                <a:gd name="T17" fmla="*/ 43 w 43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75">
                  <a:moveTo>
                    <a:pt x="43" y="375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43" y="3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9"/>
            <p:cNvSpPr>
              <a:spLocks/>
            </p:cNvSpPr>
            <p:nvPr/>
          </p:nvSpPr>
          <p:spPr bwMode="auto">
            <a:xfrm>
              <a:off x="3036888" y="3571875"/>
              <a:ext cx="241300" cy="754063"/>
            </a:xfrm>
            <a:custGeom>
              <a:avLst/>
              <a:gdLst>
                <a:gd name="T0" fmla="*/ 2147483647 w 120"/>
                <a:gd name="T1" fmla="*/ 2147483647 h 375"/>
                <a:gd name="T2" fmla="*/ 2147483647 w 120"/>
                <a:gd name="T3" fmla="*/ 0 h 375"/>
                <a:gd name="T4" fmla="*/ 2147483647 w 120"/>
                <a:gd name="T5" fmla="*/ 2147483647 h 375"/>
                <a:gd name="T6" fmla="*/ 2147483647 w 120"/>
                <a:gd name="T7" fmla="*/ 2147483647 h 375"/>
                <a:gd name="T8" fmla="*/ 2147483647 w 120"/>
                <a:gd name="T9" fmla="*/ 2147483647 h 375"/>
                <a:gd name="T10" fmla="*/ 0 w 120"/>
                <a:gd name="T11" fmla="*/ 2147483647 h 375"/>
                <a:gd name="T12" fmla="*/ 2147483647 w 120"/>
                <a:gd name="T13" fmla="*/ 2147483647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375"/>
                <a:gd name="T23" fmla="*/ 120 w 120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375">
                  <a:moveTo>
                    <a:pt x="120" y="375"/>
                  </a:moveTo>
                  <a:lnTo>
                    <a:pt x="77" y="0"/>
                  </a:lnTo>
                  <a:lnTo>
                    <a:pt x="58" y="5"/>
                  </a:lnTo>
                  <a:lnTo>
                    <a:pt x="39" y="5"/>
                  </a:lnTo>
                  <a:lnTo>
                    <a:pt x="19" y="10"/>
                  </a:lnTo>
                  <a:lnTo>
                    <a:pt x="0" y="19"/>
                  </a:lnTo>
                  <a:lnTo>
                    <a:pt x="120" y="375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10"/>
            <p:cNvSpPr>
              <a:spLocks/>
            </p:cNvSpPr>
            <p:nvPr/>
          </p:nvSpPr>
          <p:spPr bwMode="auto">
            <a:xfrm>
              <a:off x="3036888" y="3571875"/>
              <a:ext cx="241300" cy="754063"/>
            </a:xfrm>
            <a:custGeom>
              <a:avLst/>
              <a:gdLst>
                <a:gd name="T0" fmla="*/ 2147483647 w 120"/>
                <a:gd name="T1" fmla="*/ 2147483647 h 375"/>
                <a:gd name="T2" fmla="*/ 2147483647 w 120"/>
                <a:gd name="T3" fmla="*/ 0 h 375"/>
                <a:gd name="T4" fmla="*/ 2147483647 w 120"/>
                <a:gd name="T5" fmla="*/ 2147483647 h 375"/>
                <a:gd name="T6" fmla="*/ 2147483647 w 120"/>
                <a:gd name="T7" fmla="*/ 2147483647 h 375"/>
                <a:gd name="T8" fmla="*/ 2147483647 w 120"/>
                <a:gd name="T9" fmla="*/ 2147483647 h 375"/>
                <a:gd name="T10" fmla="*/ 0 w 120"/>
                <a:gd name="T11" fmla="*/ 2147483647 h 375"/>
                <a:gd name="T12" fmla="*/ 2147483647 w 120"/>
                <a:gd name="T13" fmla="*/ 2147483647 h 375"/>
                <a:gd name="T14" fmla="*/ 2147483647 w 120"/>
                <a:gd name="T15" fmla="*/ 2147483647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375"/>
                <a:gd name="T26" fmla="*/ 120 w 120"/>
                <a:gd name="T27" fmla="*/ 375 h 3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375">
                  <a:moveTo>
                    <a:pt x="120" y="375"/>
                  </a:moveTo>
                  <a:lnTo>
                    <a:pt x="77" y="0"/>
                  </a:lnTo>
                  <a:lnTo>
                    <a:pt x="58" y="5"/>
                  </a:lnTo>
                  <a:lnTo>
                    <a:pt x="39" y="5"/>
                  </a:lnTo>
                  <a:lnTo>
                    <a:pt x="19" y="10"/>
                  </a:lnTo>
                  <a:lnTo>
                    <a:pt x="0" y="19"/>
                  </a:lnTo>
                  <a:lnTo>
                    <a:pt x="120" y="3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Rectangle 11"/>
            <p:cNvSpPr>
              <a:spLocks noChangeArrowheads="1"/>
            </p:cNvSpPr>
            <p:nvPr/>
          </p:nvSpPr>
          <p:spPr bwMode="auto">
            <a:xfrm>
              <a:off x="3035300" y="3359150"/>
              <a:ext cx="147638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3%</a:t>
              </a:r>
              <a:endParaRPr lang="en-US"/>
            </a:p>
          </p:txBody>
        </p:sp>
        <p:sp>
          <p:nvSpPr>
            <p:cNvPr id="19529" name="Freeform 12"/>
            <p:cNvSpPr>
              <a:spLocks/>
            </p:cNvSpPr>
            <p:nvPr/>
          </p:nvSpPr>
          <p:spPr bwMode="auto">
            <a:xfrm>
              <a:off x="2525713" y="3609975"/>
              <a:ext cx="839787" cy="1463675"/>
            </a:xfrm>
            <a:custGeom>
              <a:avLst/>
              <a:gdLst>
                <a:gd name="T0" fmla="*/ 2147483647 w 417"/>
                <a:gd name="T1" fmla="*/ 2147483647 h 727"/>
                <a:gd name="T2" fmla="*/ 2147483647 w 417"/>
                <a:gd name="T3" fmla="*/ 0 h 727"/>
                <a:gd name="T4" fmla="*/ 2147483647 w 417"/>
                <a:gd name="T5" fmla="*/ 2147483647 h 727"/>
                <a:gd name="T6" fmla="*/ 2147483647 w 417"/>
                <a:gd name="T7" fmla="*/ 2147483647 h 727"/>
                <a:gd name="T8" fmla="*/ 2147483647 w 417"/>
                <a:gd name="T9" fmla="*/ 2147483647 h 727"/>
                <a:gd name="T10" fmla="*/ 2147483647 w 417"/>
                <a:gd name="T11" fmla="*/ 2147483647 h 727"/>
                <a:gd name="T12" fmla="*/ 2147483647 w 417"/>
                <a:gd name="T13" fmla="*/ 2147483647 h 727"/>
                <a:gd name="T14" fmla="*/ 2147483647 w 417"/>
                <a:gd name="T15" fmla="*/ 2147483647 h 727"/>
                <a:gd name="T16" fmla="*/ 2147483647 w 417"/>
                <a:gd name="T17" fmla="*/ 2147483647 h 727"/>
                <a:gd name="T18" fmla="*/ 2147483647 w 417"/>
                <a:gd name="T19" fmla="*/ 2147483647 h 727"/>
                <a:gd name="T20" fmla="*/ 2147483647 w 417"/>
                <a:gd name="T21" fmla="*/ 2147483647 h 727"/>
                <a:gd name="T22" fmla="*/ 2147483647 w 417"/>
                <a:gd name="T23" fmla="*/ 2147483647 h 727"/>
                <a:gd name="T24" fmla="*/ 2147483647 w 417"/>
                <a:gd name="T25" fmla="*/ 2147483647 h 727"/>
                <a:gd name="T26" fmla="*/ 2147483647 w 417"/>
                <a:gd name="T27" fmla="*/ 2147483647 h 727"/>
                <a:gd name="T28" fmla="*/ 2147483647 w 417"/>
                <a:gd name="T29" fmla="*/ 2147483647 h 727"/>
                <a:gd name="T30" fmla="*/ 2147483647 w 417"/>
                <a:gd name="T31" fmla="*/ 2147483647 h 727"/>
                <a:gd name="T32" fmla="*/ 2147483647 w 417"/>
                <a:gd name="T33" fmla="*/ 2147483647 h 727"/>
                <a:gd name="T34" fmla="*/ 2147483647 w 417"/>
                <a:gd name="T35" fmla="*/ 2147483647 h 727"/>
                <a:gd name="T36" fmla="*/ 2147483647 w 417"/>
                <a:gd name="T37" fmla="*/ 2147483647 h 727"/>
                <a:gd name="T38" fmla="*/ 2147483647 w 417"/>
                <a:gd name="T39" fmla="*/ 2147483647 h 727"/>
                <a:gd name="T40" fmla="*/ 0 w 417"/>
                <a:gd name="T41" fmla="*/ 2147483647 h 727"/>
                <a:gd name="T42" fmla="*/ 0 w 417"/>
                <a:gd name="T43" fmla="*/ 2147483647 h 727"/>
                <a:gd name="T44" fmla="*/ 0 w 417"/>
                <a:gd name="T45" fmla="*/ 2147483647 h 727"/>
                <a:gd name="T46" fmla="*/ 2147483647 w 417"/>
                <a:gd name="T47" fmla="*/ 2147483647 h 727"/>
                <a:gd name="T48" fmla="*/ 2147483647 w 417"/>
                <a:gd name="T49" fmla="*/ 2147483647 h 727"/>
                <a:gd name="T50" fmla="*/ 2147483647 w 417"/>
                <a:gd name="T51" fmla="*/ 2147483647 h 727"/>
                <a:gd name="T52" fmla="*/ 2147483647 w 417"/>
                <a:gd name="T53" fmla="*/ 2147483647 h 727"/>
                <a:gd name="T54" fmla="*/ 2147483647 w 417"/>
                <a:gd name="T55" fmla="*/ 2147483647 h 727"/>
                <a:gd name="T56" fmla="*/ 2147483647 w 417"/>
                <a:gd name="T57" fmla="*/ 2147483647 h 727"/>
                <a:gd name="T58" fmla="*/ 2147483647 w 417"/>
                <a:gd name="T59" fmla="*/ 2147483647 h 727"/>
                <a:gd name="T60" fmla="*/ 2147483647 w 417"/>
                <a:gd name="T61" fmla="*/ 2147483647 h 727"/>
                <a:gd name="T62" fmla="*/ 2147483647 w 417"/>
                <a:gd name="T63" fmla="*/ 2147483647 h 727"/>
                <a:gd name="T64" fmla="*/ 2147483647 w 417"/>
                <a:gd name="T65" fmla="*/ 2147483647 h 727"/>
                <a:gd name="T66" fmla="*/ 2147483647 w 417"/>
                <a:gd name="T67" fmla="*/ 2147483647 h 727"/>
                <a:gd name="T68" fmla="*/ 2147483647 w 417"/>
                <a:gd name="T69" fmla="*/ 2147483647 h 727"/>
                <a:gd name="T70" fmla="*/ 2147483647 w 417"/>
                <a:gd name="T71" fmla="*/ 2147483647 h 727"/>
                <a:gd name="T72" fmla="*/ 2147483647 w 417"/>
                <a:gd name="T73" fmla="*/ 2147483647 h 727"/>
                <a:gd name="T74" fmla="*/ 2147483647 w 417"/>
                <a:gd name="T75" fmla="*/ 2147483647 h 727"/>
                <a:gd name="T76" fmla="*/ 2147483647 w 417"/>
                <a:gd name="T77" fmla="*/ 2147483647 h 727"/>
                <a:gd name="T78" fmla="*/ 2147483647 w 417"/>
                <a:gd name="T79" fmla="*/ 2147483647 h 727"/>
                <a:gd name="T80" fmla="*/ 2147483647 w 417"/>
                <a:gd name="T81" fmla="*/ 2147483647 h 727"/>
                <a:gd name="T82" fmla="*/ 2147483647 w 417"/>
                <a:gd name="T83" fmla="*/ 2147483647 h 727"/>
                <a:gd name="T84" fmla="*/ 2147483647 w 417"/>
                <a:gd name="T85" fmla="*/ 2147483647 h 727"/>
                <a:gd name="T86" fmla="*/ 2147483647 w 417"/>
                <a:gd name="T87" fmla="*/ 2147483647 h 727"/>
                <a:gd name="T88" fmla="*/ 2147483647 w 417"/>
                <a:gd name="T89" fmla="*/ 2147483647 h 727"/>
                <a:gd name="T90" fmla="*/ 2147483647 w 417"/>
                <a:gd name="T91" fmla="*/ 2147483647 h 727"/>
                <a:gd name="T92" fmla="*/ 2147483647 w 417"/>
                <a:gd name="T93" fmla="*/ 2147483647 h 727"/>
                <a:gd name="T94" fmla="*/ 2147483647 w 417"/>
                <a:gd name="T95" fmla="*/ 2147483647 h 727"/>
                <a:gd name="T96" fmla="*/ 2147483647 w 417"/>
                <a:gd name="T97" fmla="*/ 2147483647 h 727"/>
                <a:gd name="T98" fmla="*/ 2147483647 w 417"/>
                <a:gd name="T99" fmla="*/ 2147483647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7"/>
                <a:gd name="T151" fmla="*/ 0 h 727"/>
                <a:gd name="T152" fmla="*/ 417 w 417"/>
                <a:gd name="T153" fmla="*/ 727 h 7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7" h="727">
                  <a:moveTo>
                    <a:pt x="374" y="356"/>
                  </a:moveTo>
                  <a:lnTo>
                    <a:pt x="254" y="0"/>
                  </a:lnTo>
                  <a:lnTo>
                    <a:pt x="230" y="5"/>
                  </a:lnTo>
                  <a:lnTo>
                    <a:pt x="211" y="15"/>
                  </a:lnTo>
                  <a:lnTo>
                    <a:pt x="192" y="29"/>
                  </a:lnTo>
                  <a:lnTo>
                    <a:pt x="168" y="39"/>
                  </a:lnTo>
                  <a:lnTo>
                    <a:pt x="149" y="53"/>
                  </a:lnTo>
                  <a:lnTo>
                    <a:pt x="134" y="68"/>
                  </a:lnTo>
                  <a:lnTo>
                    <a:pt x="115" y="82"/>
                  </a:lnTo>
                  <a:lnTo>
                    <a:pt x="101" y="101"/>
                  </a:lnTo>
                  <a:lnTo>
                    <a:pt x="86" y="116"/>
                  </a:lnTo>
                  <a:lnTo>
                    <a:pt x="72" y="135"/>
                  </a:lnTo>
                  <a:lnTo>
                    <a:pt x="58" y="154"/>
                  </a:lnTo>
                  <a:lnTo>
                    <a:pt x="43" y="174"/>
                  </a:lnTo>
                  <a:lnTo>
                    <a:pt x="34" y="198"/>
                  </a:lnTo>
                  <a:lnTo>
                    <a:pt x="24" y="217"/>
                  </a:lnTo>
                  <a:lnTo>
                    <a:pt x="19" y="241"/>
                  </a:lnTo>
                  <a:lnTo>
                    <a:pt x="10" y="265"/>
                  </a:lnTo>
                  <a:lnTo>
                    <a:pt x="5" y="284"/>
                  </a:lnTo>
                  <a:lnTo>
                    <a:pt x="5" y="308"/>
                  </a:lnTo>
                  <a:lnTo>
                    <a:pt x="0" y="332"/>
                  </a:lnTo>
                  <a:lnTo>
                    <a:pt x="0" y="356"/>
                  </a:lnTo>
                  <a:lnTo>
                    <a:pt x="0" y="380"/>
                  </a:lnTo>
                  <a:lnTo>
                    <a:pt x="5" y="400"/>
                  </a:lnTo>
                  <a:lnTo>
                    <a:pt x="5" y="424"/>
                  </a:lnTo>
                  <a:lnTo>
                    <a:pt x="14" y="448"/>
                  </a:lnTo>
                  <a:lnTo>
                    <a:pt x="19" y="472"/>
                  </a:lnTo>
                  <a:lnTo>
                    <a:pt x="29" y="491"/>
                  </a:lnTo>
                  <a:lnTo>
                    <a:pt x="34" y="515"/>
                  </a:lnTo>
                  <a:lnTo>
                    <a:pt x="48" y="534"/>
                  </a:lnTo>
                  <a:lnTo>
                    <a:pt x="58" y="554"/>
                  </a:lnTo>
                  <a:lnTo>
                    <a:pt x="72" y="573"/>
                  </a:lnTo>
                  <a:lnTo>
                    <a:pt x="86" y="592"/>
                  </a:lnTo>
                  <a:lnTo>
                    <a:pt x="101" y="611"/>
                  </a:lnTo>
                  <a:lnTo>
                    <a:pt x="115" y="626"/>
                  </a:lnTo>
                  <a:lnTo>
                    <a:pt x="134" y="640"/>
                  </a:lnTo>
                  <a:lnTo>
                    <a:pt x="154" y="655"/>
                  </a:lnTo>
                  <a:lnTo>
                    <a:pt x="173" y="669"/>
                  </a:lnTo>
                  <a:lnTo>
                    <a:pt x="192" y="683"/>
                  </a:lnTo>
                  <a:lnTo>
                    <a:pt x="211" y="693"/>
                  </a:lnTo>
                  <a:lnTo>
                    <a:pt x="235" y="703"/>
                  </a:lnTo>
                  <a:lnTo>
                    <a:pt x="254" y="707"/>
                  </a:lnTo>
                  <a:lnTo>
                    <a:pt x="278" y="717"/>
                  </a:lnTo>
                  <a:lnTo>
                    <a:pt x="302" y="722"/>
                  </a:lnTo>
                  <a:lnTo>
                    <a:pt x="326" y="727"/>
                  </a:lnTo>
                  <a:lnTo>
                    <a:pt x="345" y="727"/>
                  </a:lnTo>
                  <a:lnTo>
                    <a:pt x="369" y="727"/>
                  </a:lnTo>
                  <a:lnTo>
                    <a:pt x="393" y="727"/>
                  </a:lnTo>
                  <a:lnTo>
                    <a:pt x="417" y="727"/>
                  </a:lnTo>
                  <a:lnTo>
                    <a:pt x="374" y="356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13"/>
            <p:cNvSpPr>
              <a:spLocks/>
            </p:cNvSpPr>
            <p:nvPr/>
          </p:nvSpPr>
          <p:spPr bwMode="auto">
            <a:xfrm>
              <a:off x="2525713" y="3609975"/>
              <a:ext cx="839787" cy="1463675"/>
            </a:xfrm>
            <a:custGeom>
              <a:avLst/>
              <a:gdLst>
                <a:gd name="T0" fmla="*/ 2147483647 w 417"/>
                <a:gd name="T1" fmla="*/ 2147483647 h 727"/>
                <a:gd name="T2" fmla="*/ 2147483647 w 417"/>
                <a:gd name="T3" fmla="*/ 0 h 727"/>
                <a:gd name="T4" fmla="*/ 2147483647 w 417"/>
                <a:gd name="T5" fmla="*/ 2147483647 h 727"/>
                <a:gd name="T6" fmla="*/ 2147483647 w 417"/>
                <a:gd name="T7" fmla="*/ 2147483647 h 727"/>
                <a:gd name="T8" fmla="*/ 2147483647 w 417"/>
                <a:gd name="T9" fmla="*/ 2147483647 h 727"/>
                <a:gd name="T10" fmla="*/ 2147483647 w 417"/>
                <a:gd name="T11" fmla="*/ 2147483647 h 727"/>
                <a:gd name="T12" fmla="*/ 2147483647 w 417"/>
                <a:gd name="T13" fmla="*/ 2147483647 h 727"/>
                <a:gd name="T14" fmla="*/ 2147483647 w 417"/>
                <a:gd name="T15" fmla="*/ 2147483647 h 727"/>
                <a:gd name="T16" fmla="*/ 2147483647 w 417"/>
                <a:gd name="T17" fmla="*/ 2147483647 h 727"/>
                <a:gd name="T18" fmla="*/ 2147483647 w 417"/>
                <a:gd name="T19" fmla="*/ 2147483647 h 727"/>
                <a:gd name="T20" fmla="*/ 2147483647 w 417"/>
                <a:gd name="T21" fmla="*/ 2147483647 h 727"/>
                <a:gd name="T22" fmla="*/ 2147483647 w 417"/>
                <a:gd name="T23" fmla="*/ 2147483647 h 727"/>
                <a:gd name="T24" fmla="*/ 2147483647 w 417"/>
                <a:gd name="T25" fmla="*/ 2147483647 h 727"/>
                <a:gd name="T26" fmla="*/ 2147483647 w 417"/>
                <a:gd name="T27" fmla="*/ 2147483647 h 727"/>
                <a:gd name="T28" fmla="*/ 2147483647 w 417"/>
                <a:gd name="T29" fmla="*/ 2147483647 h 727"/>
                <a:gd name="T30" fmla="*/ 2147483647 w 417"/>
                <a:gd name="T31" fmla="*/ 2147483647 h 727"/>
                <a:gd name="T32" fmla="*/ 2147483647 w 417"/>
                <a:gd name="T33" fmla="*/ 2147483647 h 727"/>
                <a:gd name="T34" fmla="*/ 2147483647 w 417"/>
                <a:gd name="T35" fmla="*/ 2147483647 h 727"/>
                <a:gd name="T36" fmla="*/ 2147483647 w 417"/>
                <a:gd name="T37" fmla="*/ 2147483647 h 727"/>
                <a:gd name="T38" fmla="*/ 2147483647 w 417"/>
                <a:gd name="T39" fmla="*/ 2147483647 h 727"/>
                <a:gd name="T40" fmla="*/ 0 w 417"/>
                <a:gd name="T41" fmla="*/ 2147483647 h 727"/>
                <a:gd name="T42" fmla="*/ 0 w 417"/>
                <a:gd name="T43" fmla="*/ 2147483647 h 727"/>
                <a:gd name="T44" fmla="*/ 0 w 417"/>
                <a:gd name="T45" fmla="*/ 2147483647 h 727"/>
                <a:gd name="T46" fmla="*/ 2147483647 w 417"/>
                <a:gd name="T47" fmla="*/ 2147483647 h 727"/>
                <a:gd name="T48" fmla="*/ 2147483647 w 417"/>
                <a:gd name="T49" fmla="*/ 2147483647 h 727"/>
                <a:gd name="T50" fmla="*/ 2147483647 w 417"/>
                <a:gd name="T51" fmla="*/ 2147483647 h 727"/>
                <a:gd name="T52" fmla="*/ 2147483647 w 417"/>
                <a:gd name="T53" fmla="*/ 2147483647 h 727"/>
                <a:gd name="T54" fmla="*/ 2147483647 w 417"/>
                <a:gd name="T55" fmla="*/ 2147483647 h 727"/>
                <a:gd name="T56" fmla="*/ 2147483647 w 417"/>
                <a:gd name="T57" fmla="*/ 2147483647 h 727"/>
                <a:gd name="T58" fmla="*/ 2147483647 w 417"/>
                <a:gd name="T59" fmla="*/ 2147483647 h 727"/>
                <a:gd name="T60" fmla="*/ 2147483647 w 417"/>
                <a:gd name="T61" fmla="*/ 2147483647 h 727"/>
                <a:gd name="T62" fmla="*/ 2147483647 w 417"/>
                <a:gd name="T63" fmla="*/ 2147483647 h 727"/>
                <a:gd name="T64" fmla="*/ 2147483647 w 417"/>
                <a:gd name="T65" fmla="*/ 2147483647 h 727"/>
                <a:gd name="T66" fmla="*/ 2147483647 w 417"/>
                <a:gd name="T67" fmla="*/ 2147483647 h 727"/>
                <a:gd name="T68" fmla="*/ 2147483647 w 417"/>
                <a:gd name="T69" fmla="*/ 2147483647 h 727"/>
                <a:gd name="T70" fmla="*/ 2147483647 w 417"/>
                <a:gd name="T71" fmla="*/ 2147483647 h 727"/>
                <a:gd name="T72" fmla="*/ 2147483647 w 417"/>
                <a:gd name="T73" fmla="*/ 2147483647 h 727"/>
                <a:gd name="T74" fmla="*/ 2147483647 w 417"/>
                <a:gd name="T75" fmla="*/ 2147483647 h 727"/>
                <a:gd name="T76" fmla="*/ 2147483647 w 417"/>
                <a:gd name="T77" fmla="*/ 2147483647 h 727"/>
                <a:gd name="T78" fmla="*/ 2147483647 w 417"/>
                <a:gd name="T79" fmla="*/ 2147483647 h 727"/>
                <a:gd name="T80" fmla="*/ 2147483647 w 417"/>
                <a:gd name="T81" fmla="*/ 2147483647 h 727"/>
                <a:gd name="T82" fmla="*/ 2147483647 w 417"/>
                <a:gd name="T83" fmla="*/ 2147483647 h 727"/>
                <a:gd name="T84" fmla="*/ 2147483647 w 417"/>
                <a:gd name="T85" fmla="*/ 2147483647 h 727"/>
                <a:gd name="T86" fmla="*/ 2147483647 w 417"/>
                <a:gd name="T87" fmla="*/ 2147483647 h 727"/>
                <a:gd name="T88" fmla="*/ 2147483647 w 417"/>
                <a:gd name="T89" fmla="*/ 2147483647 h 727"/>
                <a:gd name="T90" fmla="*/ 2147483647 w 417"/>
                <a:gd name="T91" fmla="*/ 2147483647 h 727"/>
                <a:gd name="T92" fmla="*/ 2147483647 w 417"/>
                <a:gd name="T93" fmla="*/ 2147483647 h 727"/>
                <a:gd name="T94" fmla="*/ 2147483647 w 417"/>
                <a:gd name="T95" fmla="*/ 2147483647 h 727"/>
                <a:gd name="T96" fmla="*/ 2147483647 w 417"/>
                <a:gd name="T97" fmla="*/ 2147483647 h 727"/>
                <a:gd name="T98" fmla="*/ 2147483647 w 417"/>
                <a:gd name="T99" fmla="*/ 2147483647 h 727"/>
                <a:gd name="T100" fmla="*/ 2147483647 w 417"/>
                <a:gd name="T101" fmla="*/ 2147483647 h 7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7"/>
                <a:gd name="T154" fmla="*/ 0 h 727"/>
                <a:gd name="T155" fmla="*/ 417 w 417"/>
                <a:gd name="T156" fmla="*/ 727 h 7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7" h="727">
                  <a:moveTo>
                    <a:pt x="374" y="356"/>
                  </a:moveTo>
                  <a:lnTo>
                    <a:pt x="254" y="0"/>
                  </a:lnTo>
                  <a:lnTo>
                    <a:pt x="230" y="5"/>
                  </a:lnTo>
                  <a:lnTo>
                    <a:pt x="211" y="15"/>
                  </a:lnTo>
                  <a:lnTo>
                    <a:pt x="192" y="29"/>
                  </a:lnTo>
                  <a:lnTo>
                    <a:pt x="168" y="39"/>
                  </a:lnTo>
                  <a:lnTo>
                    <a:pt x="149" y="53"/>
                  </a:lnTo>
                  <a:lnTo>
                    <a:pt x="134" y="68"/>
                  </a:lnTo>
                  <a:lnTo>
                    <a:pt x="115" y="82"/>
                  </a:lnTo>
                  <a:lnTo>
                    <a:pt x="101" y="101"/>
                  </a:lnTo>
                  <a:lnTo>
                    <a:pt x="86" y="116"/>
                  </a:lnTo>
                  <a:lnTo>
                    <a:pt x="72" y="135"/>
                  </a:lnTo>
                  <a:lnTo>
                    <a:pt x="58" y="154"/>
                  </a:lnTo>
                  <a:lnTo>
                    <a:pt x="43" y="174"/>
                  </a:lnTo>
                  <a:lnTo>
                    <a:pt x="34" y="198"/>
                  </a:lnTo>
                  <a:lnTo>
                    <a:pt x="24" y="217"/>
                  </a:lnTo>
                  <a:lnTo>
                    <a:pt x="19" y="241"/>
                  </a:lnTo>
                  <a:lnTo>
                    <a:pt x="10" y="265"/>
                  </a:lnTo>
                  <a:lnTo>
                    <a:pt x="5" y="284"/>
                  </a:lnTo>
                  <a:lnTo>
                    <a:pt x="5" y="308"/>
                  </a:lnTo>
                  <a:lnTo>
                    <a:pt x="0" y="332"/>
                  </a:lnTo>
                  <a:lnTo>
                    <a:pt x="0" y="356"/>
                  </a:lnTo>
                  <a:lnTo>
                    <a:pt x="0" y="380"/>
                  </a:lnTo>
                  <a:lnTo>
                    <a:pt x="5" y="400"/>
                  </a:lnTo>
                  <a:lnTo>
                    <a:pt x="5" y="424"/>
                  </a:lnTo>
                  <a:lnTo>
                    <a:pt x="14" y="448"/>
                  </a:lnTo>
                  <a:lnTo>
                    <a:pt x="19" y="472"/>
                  </a:lnTo>
                  <a:lnTo>
                    <a:pt x="29" y="491"/>
                  </a:lnTo>
                  <a:lnTo>
                    <a:pt x="34" y="515"/>
                  </a:lnTo>
                  <a:lnTo>
                    <a:pt x="48" y="534"/>
                  </a:lnTo>
                  <a:lnTo>
                    <a:pt x="58" y="554"/>
                  </a:lnTo>
                  <a:lnTo>
                    <a:pt x="72" y="573"/>
                  </a:lnTo>
                  <a:lnTo>
                    <a:pt x="86" y="592"/>
                  </a:lnTo>
                  <a:lnTo>
                    <a:pt x="101" y="611"/>
                  </a:lnTo>
                  <a:lnTo>
                    <a:pt x="115" y="626"/>
                  </a:lnTo>
                  <a:lnTo>
                    <a:pt x="134" y="640"/>
                  </a:lnTo>
                  <a:lnTo>
                    <a:pt x="154" y="655"/>
                  </a:lnTo>
                  <a:lnTo>
                    <a:pt x="173" y="669"/>
                  </a:lnTo>
                  <a:lnTo>
                    <a:pt x="192" y="683"/>
                  </a:lnTo>
                  <a:lnTo>
                    <a:pt x="211" y="693"/>
                  </a:lnTo>
                  <a:lnTo>
                    <a:pt x="235" y="703"/>
                  </a:lnTo>
                  <a:lnTo>
                    <a:pt x="254" y="707"/>
                  </a:lnTo>
                  <a:lnTo>
                    <a:pt x="278" y="717"/>
                  </a:lnTo>
                  <a:lnTo>
                    <a:pt x="302" y="722"/>
                  </a:lnTo>
                  <a:lnTo>
                    <a:pt x="326" y="727"/>
                  </a:lnTo>
                  <a:lnTo>
                    <a:pt x="345" y="727"/>
                  </a:lnTo>
                  <a:lnTo>
                    <a:pt x="369" y="727"/>
                  </a:lnTo>
                  <a:lnTo>
                    <a:pt x="393" y="727"/>
                  </a:lnTo>
                  <a:lnTo>
                    <a:pt x="417" y="727"/>
                  </a:lnTo>
                  <a:lnTo>
                    <a:pt x="374" y="3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Rectangle 14"/>
            <p:cNvSpPr>
              <a:spLocks noChangeArrowheads="1"/>
            </p:cNvSpPr>
            <p:nvPr/>
          </p:nvSpPr>
          <p:spPr bwMode="auto">
            <a:xfrm>
              <a:off x="2325688" y="4443413"/>
              <a:ext cx="20478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47%</a:t>
              </a:r>
              <a:endParaRPr lang="en-US"/>
            </a:p>
          </p:txBody>
        </p:sp>
        <p:sp>
          <p:nvSpPr>
            <p:cNvPr id="19532" name="Freeform 15"/>
            <p:cNvSpPr>
              <a:spLocks/>
            </p:cNvSpPr>
            <p:nvPr/>
          </p:nvSpPr>
          <p:spPr bwMode="auto">
            <a:xfrm>
              <a:off x="3278188" y="4025900"/>
              <a:ext cx="754062" cy="1047750"/>
            </a:xfrm>
            <a:custGeom>
              <a:avLst/>
              <a:gdLst>
                <a:gd name="T0" fmla="*/ 0 w 374"/>
                <a:gd name="T1" fmla="*/ 2147483647 h 520"/>
                <a:gd name="T2" fmla="*/ 2147483647 w 374"/>
                <a:gd name="T3" fmla="*/ 2147483647 h 520"/>
                <a:gd name="T4" fmla="*/ 2147483647 w 374"/>
                <a:gd name="T5" fmla="*/ 2147483647 h 520"/>
                <a:gd name="T6" fmla="*/ 2147483647 w 374"/>
                <a:gd name="T7" fmla="*/ 2147483647 h 520"/>
                <a:gd name="T8" fmla="*/ 2147483647 w 374"/>
                <a:gd name="T9" fmla="*/ 2147483647 h 520"/>
                <a:gd name="T10" fmla="*/ 2147483647 w 374"/>
                <a:gd name="T11" fmla="*/ 2147483647 h 520"/>
                <a:gd name="T12" fmla="*/ 2147483647 w 374"/>
                <a:gd name="T13" fmla="*/ 2147483647 h 520"/>
                <a:gd name="T14" fmla="*/ 2147483647 w 374"/>
                <a:gd name="T15" fmla="*/ 2147483647 h 520"/>
                <a:gd name="T16" fmla="*/ 2147483647 w 374"/>
                <a:gd name="T17" fmla="*/ 2147483647 h 520"/>
                <a:gd name="T18" fmla="*/ 2147483647 w 374"/>
                <a:gd name="T19" fmla="*/ 2147483647 h 520"/>
                <a:gd name="T20" fmla="*/ 2147483647 w 374"/>
                <a:gd name="T21" fmla="*/ 2147483647 h 520"/>
                <a:gd name="T22" fmla="*/ 2147483647 w 374"/>
                <a:gd name="T23" fmla="*/ 2147483647 h 520"/>
                <a:gd name="T24" fmla="*/ 2147483647 w 374"/>
                <a:gd name="T25" fmla="*/ 2147483647 h 520"/>
                <a:gd name="T26" fmla="*/ 2147483647 w 374"/>
                <a:gd name="T27" fmla="*/ 2147483647 h 520"/>
                <a:gd name="T28" fmla="*/ 2147483647 w 374"/>
                <a:gd name="T29" fmla="*/ 2147483647 h 520"/>
                <a:gd name="T30" fmla="*/ 2147483647 w 374"/>
                <a:gd name="T31" fmla="*/ 2147483647 h 520"/>
                <a:gd name="T32" fmla="*/ 2147483647 w 374"/>
                <a:gd name="T33" fmla="*/ 2147483647 h 520"/>
                <a:gd name="T34" fmla="*/ 2147483647 w 374"/>
                <a:gd name="T35" fmla="*/ 2147483647 h 520"/>
                <a:gd name="T36" fmla="*/ 2147483647 w 374"/>
                <a:gd name="T37" fmla="*/ 2147483647 h 520"/>
                <a:gd name="T38" fmla="*/ 2147483647 w 374"/>
                <a:gd name="T39" fmla="*/ 2147483647 h 520"/>
                <a:gd name="T40" fmla="*/ 2147483647 w 374"/>
                <a:gd name="T41" fmla="*/ 2147483647 h 520"/>
                <a:gd name="T42" fmla="*/ 2147483647 w 374"/>
                <a:gd name="T43" fmla="*/ 2147483647 h 520"/>
                <a:gd name="T44" fmla="*/ 2147483647 w 374"/>
                <a:gd name="T45" fmla="*/ 2147483647 h 520"/>
                <a:gd name="T46" fmla="*/ 2147483647 w 374"/>
                <a:gd name="T47" fmla="*/ 2147483647 h 520"/>
                <a:gd name="T48" fmla="*/ 2147483647 w 374"/>
                <a:gd name="T49" fmla="*/ 2147483647 h 520"/>
                <a:gd name="T50" fmla="*/ 2147483647 w 374"/>
                <a:gd name="T51" fmla="*/ 2147483647 h 520"/>
                <a:gd name="T52" fmla="*/ 2147483647 w 374"/>
                <a:gd name="T53" fmla="*/ 2147483647 h 520"/>
                <a:gd name="T54" fmla="*/ 2147483647 w 374"/>
                <a:gd name="T55" fmla="*/ 2147483647 h 520"/>
                <a:gd name="T56" fmla="*/ 2147483647 w 374"/>
                <a:gd name="T57" fmla="*/ 2147483647 h 520"/>
                <a:gd name="T58" fmla="*/ 2147483647 w 374"/>
                <a:gd name="T59" fmla="*/ 2147483647 h 520"/>
                <a:gd name="T60" fmla="*/ 2147483647 w 374"/>
                <a:gd name="T61" fmla="*/ 2147483647 h 520"/>
                <a:gd name="T62" fmla="*/ 2147483647 w 374"/>
                <a:gd name="T63" fmla="*/ 0 h 520"/>
                <a:gd name="T64" fmla="*/ 0 w 374"/>
                <a:gd name="T65" fmla="*/ 2147483647 h 5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4"/>
                <a:gd name="T100" fmla="*/ 0 h 520"/>
                <a:gd name="T101" fmla="*/ 374 w 374"/>
                <a:gd name="T102" fmla="*/ 520 h 5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4" h="520">
                  <a:moveTo>
                    <a:pt x="0" y="149"/>
                  </a:moveTo>
                  <a:lnTo>
                    <a:pt x="43" y="520"/>
                  </a:lnTo>
                  <a:lnTo>
                    <a:pt x="67" y="515"/>
                  </a:lnTo>
                  <a:lnTo>
                    <a:pt x="87" y="510"/>
                  </a:lnTo>
                  <a:lnTo>
                    <a:pt x="111" y="505"/>
                  </a:lnTo>
                  <a:lnTo>
                    <a:pt x="135" y="496"/>
                  </a:lnTo>
                  <a:lnTo>
                    <a:pt x="154" y="491"/>
                  </a:lnTo>
                  <a:lnTo>
                    <a:pt x="173" y="476"/>
                  </a:lnTo>
                  <a:lnTo>
                    <a:pt x="192" y="467"/>
                  </a:lnTo>
                  <a:lnTo>
                    <a:pt x="216" y="452"/>
                  </a:lnTo>
                  <a:lnTo>
                    <a:pt x="230" y="443"/>
                  </a:lnTo>
                  <a:lnTo>
                    <a:pt x="250" y="423"/>
                  </a:lnTo>
                  <a:lnTo>
                    <a:pt x="269" y="409"/>
                  </a:lnTo>
                  <a:lnTo>
                    <a:pt x="283" y="395"/>
                  </a:lnTo>
                  <a:lnTo>
                    <a:pt x="298" y="375"/>
                  </a:lnTo>
                  <a:lnTo>
                    <a:pt x="312" y="356"/>
                  </a:lnTo>
                  <a:lnTo>
                    <a:pt x="322" y="337"/>
                  </a:lnTo>
                  <a:lnTo>
                    <a:pt x="336" y="318"/>
                  </a:lnTo>
                  <a:lnTo>
                    <a:pt x="346" y="294"/>
                  </a:lnTo>
                  <a:lnTo>
                    <a:pt x="350" y="274"/>
                  </a:lnTo>
                  <a:lnTo>
                    <a:pt x="360" y="250"/>
                  </a:lnTo>
                  <a:lnTo>
                    <a:pt x="365" y="231"/>
                  </a:lnTo>
                  <a:lnTo>
                    <a:pt x="370" y="207"/>
                  </a:lnTo>
                  <a:lnTo>
                    <a:pt x="374" y="183"/>
                  </a:lnTo>
                  <a:lnTo>
                    <a:pt x="374" y="159"/>
                  </a:lnTo>
                  <a:lnTo>
                    <a:pt x="374" y="140"/>
                  </a:lnTo>
                  <a:lnTo>
                    <a:pt x="374" y="116"/>
                  </a:lnTo>
                  <a:lnTo>
                    <a:pt x="370" y="92"/>
                  </a:lnTo>
                  <a:lnTo>
                    <a:pt x="365" y="68"/>
                  </a:lnTo>
                  <a:lnTo>
                    <a:pt x="360" y="48"/>
                  </a:lnTo>
                  <a:lnTo>
                    <a:pt x="355" y="24"/>
                  </a:lnTo>
                  <a:lnTo>
                    <a:pt x="346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16"/>
            <p:cNvSpPr>
              <a:spLocks/>
            </p:cNvSpPr>
            <p:nvPr/>
          </p:nvSpPr>
          <p:spPr bwMode="auto">
            <a:xfrm>
              <a:off x="3278188" y="4025900"/>
              <a:ext cx="754062" cy="1047750"/>
            </a:xfrm>
            <a:custGeom>
              <a:avLst/>
              <a:gdLst>
                <a:gd name="T0" fmla="*/ 0 w 374"/>
                <a:gd name="T1" fmla="*/ 2147483647 h 520"/>
                <a:gd name="T2" fmla="*/ 2147483647 w 374"/>
                <a:gd name="T3" fmla="*/ 2147483647 h 520"/>
                <a:gd name="T4" fmla="*/ 2147483647 w 374"/>
                <a:gd name="T5" fmla="*/ 2147483647 h 520"/>
                <a:gd name="T6" fmla="*/ 2147483647 w 374"/>
                <a:gd name="T7" fmla="*/ 2147483647 h 520"/>
                <a:gd name="T8" fmla="*/ 2147483647 w 374"/>
                <a:gd name="T9" fmla="*/ 2147483647 h 520"/>
                <a:gd name="T10" fmla="*/ 2147483647 w 374"/>
                <a:gd name="T11" fmla="*/ 2147483647 h 520"/>
                <a:gd name="T12" fmla="*/ 2147483647 w 374"/>
                <a:gd name="T13" fmla="*/ 2147483647 h 520"/>
                <a:gd name="T14" fmla="*/ 2147483647 w 374"/>
                <a:gd name="T15" fmla="*/ 2147483647 h 520"/>
                <a:gd name="T16" fmla="*/ 2147483647 w 374"/>
                <a:gd name="T17" fmla="*/ 2147483647 h 520"/>
                <a:gd name="T18" fmla="*/ 2147483647 w 374"/>
                <a:gd name="T19" fmla="*/ 2147483647 h 520"/>
                <a:gd name="T20" fmla="*/ 2147483647 w 374"/>
                <a:gd name="T21" fmla="*/ 2147483647 h 520"/>
                <a:gd name="T22" fmla="*/ 2147483647 w 374"/>
                <a:gd name="T23" fmla="*/ 2147483647 h 520"/>
                <a:gd name="T24" fmla="*/ 2147483647 w 374"/>
                <a:gd name="T25" fmla="*/ 2147483647 h 520"/>
                <a:gd name="T26" fmla="*/ 2147483647 w 374"/>
                <a:gd name="T27" fmla="*/ 2147483647 h 520"/>
                <a:gd name="T28" fmla="*/ 2147483647 w 374"/>
                <a:gd name="T29" fmla="*/ 2147483647 h 520"/>
                <a:gd name="T30" fmla="*/ 2147483647 w 374"/>
                <a:gd name="T31" fmla="*/ 2147483647 h 520"/>
                <a:gd name="T32" fmla="*/ 2147483647 w 374"/>
                <a:gd name="T33" fmla="*/ 2147483647 h 520"/>
                <a:gd name="T34" fmla="*/ 2147483647 w 374"/>
                <a:gd name="T35" fmla="*/ 2147483647 h 520"/>
                <a:gd name="T36" fmla="*/ 2147483647 w 374"/>
                <a:gd name="T37" fmla="*/ 2147483647 h 520"/>
                <a:gd name="T38" fmla="*/ 2147483647 w 374"/>
                <a:gd name="T39" fmla="*/ 2147483647 h 520"/>
                <a:gd name="T40" fmla="*/ 2147483647 w 374"/>
                <a:gd name="T41" fmla="*/ 2147483647 h 520"/>
                <a:gd name="T42" fmla="*/ 2147483647 w 374"/>
                <a:gd name="T43" fmla="*/ 2147483647 h 520"/>
                <a:gd name="T44" fmla="*/ 2147483647 w 374"/>
                <a:gd name="T45" fmla="*/ 2147483647 h 520"/>
                <a:gd name="T46" fmla="*/ 2147483647 w 374"/>
                <a:gd name="T47" fmla="*/ 2147483647 h 520"/>
                <a:gd name="T48" fmla="*/ 2147483647 w 374"/>
                <a:gd name="T49" fmla="*/ 2147483647 h 520"/>
                <a:gd name="T50" fmla="*/ 2147483647 w 374"/>
                <a:gd name="T51" fmla="*/ 2147483647 h 520"/>
                <a:gd name="T52" fmla="*/ 2147483647 w 374"/>
                <a:gd name="T53" fmla="*/ 2147483647 h 520"/>
                <a:gd name="T54" fmla="*/ 2147483647 w 374"/>
                <a:gd name="T55" fmla="*/ 2147483647 h 520"/>
                <a:gd name="T56" fmla="*/ 2147483647 w 374"/>
                <a:gd name="T57" fmla="*/ 2147483647 h 520"/>
                <a:gd name="T58" fmla="*/ 2147483647 w 374"/>
                <a:gd name="T59" fmla="*/ 2147483647 h 520"/>
                <a:gd name="T60" fmla="*/ 2147483647 w 374"/>
                <a:gd name="T61" fmla="*/ 2147483647 h 520"/>
                <a:gd name="T62" fmla="*/ 2147483647 w 374"/>
                <a:gd name="T63" fmla="*/ 0 h 520"/>
                <a:gd name="T64" fmla="*/ 0 w 374"/>
                <a:gd name="T65" fmla="*/ 2147483647 h 520"/>
                <a:gd name="T66" fmla="*/ 0 w 374"/>
                <a:gd name="T67" fmla="*/ 2147483647 h 5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4"/>
                <a:gd name="T103" fmla="*/ 0 h 520"/>
                <a:gd name="T104" fmla="*/ 374 w 374"/>
                <a:gd name="T105" fmla="*/ 520 h 5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4" h="520">
                  <a:moveTo>
                    <a:pt x="0" y="149"/>
                  </a:moveTo>
                  <a:lnTo>
                    <a:pt x="43" y="520"/>
                  </a:lnTo>
                  <a:lnTo>
                    <a:pt x="67" y="515"/>
                  </a:lnTo>
                  <a:lnTo>
                    <a:pt x="87" y="510"/>
                  </a:lnTo>
                  <a:lnTo>
                    <a:pt x="111" y="505"/>
                  </a:lnTo>
                  <a:lnTo>
                    <a:pt x="135" y="496"/>
                  </a:lnTo>
                  <a:lnTo>
                    <a:pt x="154" y="491"/>
                  </a:lnTo>
                  <a:lnTo>
                    <a:pt x="173" y="476"/>
                  </a:lnTo>
                  <a:lnTo>
                    <a:pt x="192" y="467"/>
                  </a:lnTo>
                  <a:lnTo>
                    <a:pt x="216" y="452"/>
                  </a:lnTo>
                  <a:lnTo>
                    <a:pt x="230" y="443"/>
                  </a:lnTo>
                  <a:lnTo>
                    <a:pt x="250" y="423"/>
                  </a:lnTo>
                  <a:lnTo>
                    <a:pt x="269" y="409"/>
                  </a:lnTo>
                  <a:lnTo>
                    <a:pt x="283" y="395"/>
                  </a:lnTo>
                  <a:lnTo>
                    <a:pt x="298" y="375"/>
                  </a:lnTo>
                  <a:lnTo>
                    <a:pt x="312" y="356"/>
                  </a:lnTo>
                  <a:lnTo>
                    <a:pt x="322" y="337"/>
                  </a:lnTo>
                  <a:lnTo>
                    <a:pt x="336" y="318"/>
                  </a:lnTo>
                  <a:lnTo>
                    <a:pt x="346" y="294"/>
                  </a:lnTo>
                  <a:lnTo>
                    <a:pt x="350" y="274"/>
                  </a:lnTo>
                  <a:lnTo>
                    <a:pt x="360" y="250"/>
                  </a:lnTo>
                  <a:lnTo>
                    <a:pt x="365" y="231"/>
                  </a:lnTo>
                  <a:lnTo>
                    <a:pt x="370" y="207"/>
                  </a:lnTo>
                  <a:lnTo>
                    <a:pt x="374" y="183"/>
                  </a:lnTo>
                  <a:lnTo>
                    <a:pt x="374" y="159"/>
                  </a:lnTo>
                  <a:lnTo>
                    <a:pt x="374" y="140"/>
                  </a:lnTo>
                  <a:lnTo>
                    <a:pt x="374" y="116"/>
                  </a:lnTo>
                  <a:lnTo>
                    <a:pt x="370" y="92"/>
                  </a:lnTo>
                  <a:lnTo>
                    <a:pt x="365" y="68"/>
                  </a:lnTo>
                  <a:lnTo>
                    <a:pt x="360" y="48"/>
                  </a:lnTo>
                  <a:lnTo>
                    <a:pt x="355" y="24"/>
                  </a:lnTo>
                  <a:lnTo>
                    <a:pt x="346" y="0"/>
                  </a:lnTo>
                  <a:lnTo>
                    <a:pt x="0" y="1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Rectangle 17"/>
            <p:cNvSpPr>
              <a:spLocks noChangeArrowheads="1"/>
            </p:cNvSpPr>
            <p:nvPr/>
          </p:nvSpPr>
          <p:spPr bwMode="auto">
            <a:xfrm>
              <a:off x="3986213" y="4705350"/>
              <a:ext cx="204787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29%</a:t>
              </a:r>
              <a:endParaRPr lang="en-US"/>
            </a:p>
          </p:txBody>
        </p:sp>
        <p:sp>
          <p:nvSpPr>
            <p:cNvPr id="19535" name="Freeform 18"/>
            <p:cNvSpPr>
              <a:spLocks/>
            </p:cNvSpPr>
            <p:nvPr/>
          </p:nvSpPr>
          <p:spPr bwMode="auto">
            <a:xfrm>
              <a:off x="3278188" y="3571875"/>
              <a:ext cx="696912" cy="754063"/>
            </a:xfrm>
            <a:custGeom>
              <a:avLst/>
              <a:gdLst>
                <a:gd name="T0" fmla="*/ 0 w 346"/>
                <a:gd name="T1" fmla="*/ 2147483647 h 375"/>
                <a:gd name="T2" fmla="*/ 2147483647 w 346"/>
                <a:gd name="T3" fmla="*/ 2147483647 h 375"/>
                <a:gd name="T4" fmla="*/ 2147483647 w 346"/>
                <a:gd name="T5" fmla="*/ 2147483647 h 375"/>
                <a:gd name="T6" fmla="*/ 2147483647 w 346"/>
                <a:gd name="T7" fmla="*/ 2147483647 h 375"/>
                <a:gd name="T8" fmla="*/ 2147483647 w 346"/>
                <a:gd name="T9" fmla="*/ 2147483647 h 375"/>
                <a:gd name="T10" fmla="*/ 2147483647 w 346"/>
                <a:gd name="T11" fmla="*/ 2147483647 h 375"/>
                <a:gd name="T12" fmla="*/ 2147483647 w 346"/>
                <a:gd name="T13" fmla="*/ 2147483647 h 375"/>
                <a:gd name="T14" fmla="*/ 2147483647 w 346"/>
                <a:gd name="T15" fmla="*/ 2147483647 h 375"/>
                <a:gd name="T16" fmla="*/ 2147483647 w 346"/>
                <a:gd name="T17" fmla="*/ 2147483647 h 375"/>
                <a:gd name="T18" fmla="*/ 2147483647 w 346"/>
                <a:gd name="T19" fmla="*/ 2147483647 h 375"/>
                <a:gd name="T20" fmla="*/ 2147483647 w 346"/>
                <a:gd name="T21" fmla="*/ 2147483647 h 375"/>
                <a:gd name="T22" fmla="*/ 2147483647 w 346"/>
                <a:gd name="T23" fmla="*/ 2147483647 h 375"/>
                <a:gd name="T24" fmla="*/ 2147483647 w 346"/>
                <a:gd name="T25" fmla="*/ 2147483647 h 375"/>
                <a:gd name="T26" fmla="*/ 2147483647 w 346"/>
                <a:gd name="T27" fmla="*/ 2147483647 h 375"/>
                <a:gd name="T28" fmla="*/ 2147483647 w 346"/>
                <a:gd name="T29" fmla="*/ 2147483647 h 375"/>
                <a:gd name="T30" fmla="*/ 2147483647 w 346"/>
                <a:gd name="T31" fmla="*/ 2147483647 h 375"/>
                <a:gd name="T32" fmla="*/ 2147483647 w 346"/>
                <a:gd name="T33" fmla="*/ 2147483647 h 375"/>
                <a:gd name="T34" fmla="*/ 2147483647 w 346"/>
                <a:gd name="T35" fmla="*/ 2147483647 h 375"/>
                <a:gd name="T36" fmla="*/ 2147483647 w 346"/>
                <a:gd name="T37" fmla="*/ 0 h 375"/>
                <a:gd name="T38" fmla="*/ 2147483647 w 346"/>
                <a:gd name="T39" fmla="*/ 0 h 375"/>
                <a:gd name="T40" fmla="*/ 0 w 346"/>
                <a:gd name="T41" fmla="*/ 0 h 375"/>
                <a:gd name="T42" fmla="*/ 0 w 346"/>
                <a:gd name="T43" fmla="*/ 2147483647 h 3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6"/>
                <a:gd name="T67" fmla="*/ 0 h 375"/>
                <a:gd name="T68" fmla="*/ 346 w 346"/>
                <a:gd name="T69" fmla="*/ 375 h 3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6" h="375">
                  <a:moveTo>
                    <a:pt x="0" y="375"/>
                  </a:moveTo>
                  <a:lnTo>
                    <a:pt x="346" y="226"/>
                  </a:lnTo>
                  <a:lnTo>
                    <a:pt x="336" y="207"/>
                  </a:lnTo>
                  <a:lnTo>
                    <a:pt x="326" y="188"/>
                  </a:lnTo>
                  <a:lnTo>
                    <a:pt x="312" y="169"/>
                  </a:lnTo>
                  <a:lnTo>
                    <a:pt x="298" y="149"/>
                  </a:lnTo>
                  <a:lnTo>
                    <a:pt x="283" y="130"/>
                  </a:lnTo>
                  <a:lnTo>
                    <a:pt x="269" y="111"/>
                  </a:lnTo>
                  <a:lnTo>
                    <a:pt x="254" y="96"/>
                  </a:lnTo>
                  <a:lnTo>
                    <a:pt x="235" y="82"/>
                  </a:lnTo>
                  <a:lnTo>
                    <a:pt x="216" y="68"/>
                  </a:lnTo>
                  <a:lnTo>
                    <a:pt x="197" y="53"/>
                  </a:lnTo>
                  <a:lnTo>
                    <a:pt x="178" y="43"/>
                  </a:lnTo>
                  <a:lnTo>
                    <a:pt x="158" y="34"/>
                  </a:lnTo>
                  <a:lnTo>
                    <a:pt x="135" y="24"/>
                  </a:lnTo>
                  <a:lnTo>
                    <a:pt x="115" y="15"/>
                  </a:lnTo>
                  <a:lnTo>
                    <a:pt x="91" y="10"/>
                  </a:lnTo>
                  <a:lnTo>
                    <a:pt x="67" y="5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19"/>
            <p:cNvSpPr>
              <a:spLocks/>
            </p:cNvSpPr>
            <p:nvPr/>
          </p:nvSpPr>
          <p:spPr bwMode="auto">
            <a:xfrm>
              <a:off x="3278188" y="3571875"/>
              <a:ext cx="696912" cy="754063"/>
            </a:xfrm>
            <a:custGeom>
              <a:avLst/>
              <a:gdLst>
                <a:gd name="T0" fmla="*/ 0 w 346"/>
                <a:gd name="T1" fmla="*/ 2147483647 h 375"/>
                <a:gd name="T2" fmla="*/ 2147483647 w 346"/>
                <a:gd name="T3" fmla="*/ 2147483647 h 375"/>
                <a:gd name="T4" fmla="*/ 2147483647 w 346"/>
                <a:gd name="T5" fmla="*/ 2147483647 h 375"/>
                <a:gd name="T6" fmla="*/ 2147483647 w 346"/>
                <a:gd name="T7" fmla="*/ 2147483647 h 375"/>
                <a:gd name="T8" fmla="*/ 2147483647 w 346"/>
                <a:gd name="T9" fmla="*/ 2147483647 h 375"/>
                <a:gd name="T10" fmla="*/ 2147483647 w 346"/>
                <a:gd name="T11" fmla="*/ 2147483647 h 375"/>
                <a:gd name="T12" fmla="*/ 2147483647 w 346"/>
                <a:gd name="T13" fmla="*/ 2147483647 h 375"/>
                <a:gd name="T14" fmla="*/ 2147483647 w 346"/>
                <a:gd name="T15" fmla="*/ 2147483647 h 375"/>
                <a:gd name="T16" fmla="*/ 2147483647 w 346"/>
                <a:gd name="T17" fmla="*/ 2147483647 h 375"/>
                <a:gd name="T18" fmla="*/ 2147483647 w 346"/>
                <a:gd name="T19" fmla="*/ 2147483647 h 375"/>
                <a:gd name="T20" fmla="*/ 2147483647 w 346"/>
                <a:gd name="T21" fmla="*/ 2147483647 h 375"/>
                <a:gd name="T22" fmla="*/ 2147483647 w 346"/>
                <a:gd name="T23" fmla="*/ 2147483647 h 375"/>
                <a:gd name="T24" fmla="*/ 2147483647 w 346"/>
                <a:gd name="T25" fmla="*/ 2147483647 h 375"/>
                <a:gd name="T26" fmla="*/ 2147483647 w 346"/>
                <a:gd name="T27" fmla="*/ 2147483647 h 375"/>
                <a:gd name="T28" fmla="*/ 2147483647 w 346"/>
                <a:gd name="T29" fmla="*/ 2147483647 h 375"/>
                <a:gd name="T30" fmla="*/ 2147483647 w 346"/>
                <a:gd name="T31" fmla="*/ 2147483647 h 375"/>
                <a:gd name="T32" fmla="*/ 2147483647 w 346"/>
                <a:gd name="T33" fmla="*/ 2147483647 h 375"/>
                <a:gd name="T34" fmla="*/ 2147483647 w 346"/>
                <a:gd name="T35" fmla="*/ 2147483647 h 375"/>
                <a:gd name="T36" fmla="*/ 2147483647 w 346"/>
                <a:gd name="T37" fmla="*/ 0 h 375"/>
                <a:gd name="T38" fmla="*/ 2147483647 w 346"/>
                <a:gd name="T39" fmla="*/ 0 h 375"/>
                <a:gd name="T40" fmla="*/ 0 w 346"/>
                <a:gd name="T41" fmla="*/ 0 h 375"/>
                <a:gd name="T42" fmla="*/ 0 w 346"/>
                <a:gd name="T43" fmla="*/ 2147483647 h 375"/>
                <a:gd name="T44" fmla="*/ 0 w 346"/>
                <a:gd name="T45" fmla="*/ 2147483647 h 3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375"/>
                <a:gd name="T71" fmla="*/ 346 w 346"/>
                <a:gd name="T72" fmla="*/ 375 h 3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375">
                  <a:moveTo>
                    <a:pt x="0" y="375"/>
                  </a:moveTo>
                  <a:lnTo>
                    <a:pt x="346" y="226"/>
                  </a:lnTo>
                  <a:lnTo>
                    <a:pt x="336" y="207"/>
                  </a:lnTo>
                  <a:lnTo>
                    <a:pt x="326" y="188"/>
                  </a:lnTo>
                  <a:lnTo>
                    <a:pt x="312" y="169"/>
                  </a:lnTo>
                  <a:lnTo>
                    <a:pt x="298" y="149"/>
                  </a:lnTo>
                  <a:lnTo>
                    <a:pt x="283" y="130"/>
                  </a:lnTo>
                  <a:lnTo>
                    <a:pt x="269" y="111"/>
                  </a:lnTo>
                  <a:lnTo>
                    <a:pt x="254" y="96"/>
                  </a:lnTo>
                  <a:lnTo>
                    <a:pt x="235" y="82"/>
                  </a:lnTo>
                  <a:lnTo>
                    <a:pt x="216" y="68"/>
                  </a:lnTo>
                  <a:lnTo>
                    <a:pt x="197" y="53"/>
                  </a:lnTo>
                  <a:lnTo>
                    <a:pt x="178" y="43"/>
                  </a:lnTo>
                  <a:lnTo>
                    <a:pt x="158" y="34"/>
                  </a:lnTo>
                  <a:lnTo>
                    <a:pt x="135" y="24"/>
                  </a:lnTo>
                  <a:lnTo>
                    <a:pt x="115" y="15"/>
                  </a:lnTo>
                  <a:lnTo>
                    <a:pt x="91" y="10"/>
                  </a:lnTo>
                  <a:lnTo>
                    <a:pt x="67" y="5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Rectangle 20"/>
            <p:cNvSpPr>
              <a:spLocks noChangeArrowheads="1"/>
            </p:cNvSpPr>
            <p:nvPr/>
          </p:nvSpPr>
          <p:spPr bwMode="auto">
            <a:xfrm>
              <a:off x="3706813" y="3495675"/>
              <a:ext cx="204787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19%</a:t>
              </a:r>
              <a:endParaRPr lang="en-US"/>
            </a:p>
          </p:txBody>
        </p:sp>
        <p:sp>
          <p:nvSpPr>
            <p:cNvPr id="19538" name="Rectangle 21"/>
            <p:cNvSpPr>
              <a:spLocks noChangeArrowheads="1"/>
            </p:cNvSpPr>
            <p:nvPr/>
          </p:nvSpPr>
          <p:spPr bwMode="auto">
            <a:xfrm>
              <a:off x="2265363" y="3048000"/>
              <a:ext cx="20774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Dnstrm Rates Before TRA</a:t>
              </a:r>
              <a:endParaRPr lang="en-US" sz="1400"/>
            </a:p>
          </p:txBody>
        </p:sp>
        <p:sp>
          <p:nvSpPr>
            <p:cNvPr id="19539" name="Freeform 22"/>
            <p:cNvSpPr>
              <a:spLocks/>
            </p:cNvSpPr>
            <p:nvPr/>
          </p:nvSpPr>
          <p:spPr bwMode="auto">
            <a:xfrm>
              <a:off x="5084763" y="3562350"/>
              <a:ext cx="579437" cy="763588"/>
            </a:xfrm>
            <a:custGeom>
              <a:avLst/>
              <a:gdLst>
                <a:gd name="T0" fmla="*/ 2147483647 w 288"/>
                <a:gd name="T1" fmla="*/ 2147483647 h 380"/>
                <a:gd name="T2" fmla="*/ 2147483647 w 288"/>
                <a:gd name="T3" fmla="*/ 0 h 380"/>
                <a:gd name="T4" fmla="*/ 2147483647 w 288"/>
                <a:gd name="T5" fmla="*/ 0 h 380"/>
                <a:gd name="T6" fmla="*/ 2147483647 w 288"/>
                <a:gd name="T7" fmla="*/ 2147483647 h 380"/>
                <a:gd name="T8" fmla="*/ 2147483647 w 288"/>
                <a:gd name="T9" fmla="*/ 2147483647 h 380"/>
                <a:gd name="T10" fmla="*/ 2147483647 w 288"/>
                <a:gd name="T11" fmla="*/ 2147483647 h 380"/>
                <a:gd name="T12" fmla="*/ 2147483647 w 288"/>
                <a:gd name="T13" fmla="*/ 2147483647 h 380"/>
                <a:gd name="T14" fmla="*/ 2147483647 w 288"/>
                <a:gd name="T15" fmla="*/ 2147483647 h 380"/>
                <a:gd name="T16" fmla="*/ 2147483647 w 288"/>
                <a:gd name="T17" fmla="*/ 2147483647 h 380"/>
                <a:gd name="T18" fmla="*/ 2147483647 w 288"/>
                <a:gd name="T19" fmla="*/ 2147483647 h 380"/>
                <a:gd name="T20" fmla="*/ 2147483647 w 288"/>
                <a:gd name="T21" fmla="*/ 2147483647 h 380"/>
                <a:gd name="T22" fmla="*/ 2147483647 w 288"/>
                <a:gd name="T23" fmla="*/ 2147483647 h 380"/>
                <a:gd name="T24" fmla="*/ 2147483647 w 288"/>
                <a:gd name="T25" fmla="*/ 2147483647 h 380"/>
                <a:gd name="T26" fmla="*/ 2147483647 w 288"/>
                <a:gd name="T27" fmla="*/ 2147483647 h 380"/>
                <a:gd name="T28" fmla="*/ 2147483647 w 288"/>
                <a:gd name="T29" fmla="*/ 2147483647 h 380"/>
                <a:gd name="T30" fmla="*/ 0 w 288"/>
                <a:gd name="T31" fmla="*/ 2147483647 h 380"/>
                <a:gd name="T32" fmla="*/ 2147483647 w 288"/>
                <a:gd name="T33" fmla="*/ 2147483647 h 3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"/>
                <a:gd name="T52" fmla="*/ 0 h 380"/>
                <a:gd name="T53" fmla="*/ 288 w 288"/>
                <a:gd name="T54" fmla="*/ 380 h 3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" h="380">
                  <a:moveTo>
                    <a:pt x="288" y="380"/>
                  </a:moveTo>
                  <a:lnTo>
                    <a:pt x="288" y="0"/>
                  </a:lnTo>
                  <a:lnTo>
                    <a:pt x="264" y="0"/>
                  </a:lnTo>
                  <a:lnTo>
                    <a:pt x="240" y="5"/>
                  </a:lnTo>
                  <a:lnTo>
                    <a:pt x="216" y="10"/>
                  </a:lnTo>
                  <a:lnTo>
                    <a:pt x="192" y="15"/>
                  </a:lnTo>
                  <a:lnTo>
                    <a:pt x="173" y="20"/>
                  </a:lnTo>
                  <a:lnTo>
                    <a:pt x="149" y="29"/>
                  </a:lnTo>
                  <a:lnTo>
                    <a:pt x="125" y="34"/>
                  </a:lnTo>
                  <a:lnTo>
                    <a:pt x="106" y="48"/>
                  </a:lnTo>
                  <a:lnTo>
                    <a:pt x="86" y="58"/>
                  </a:lnTo>
                  <a:lnTo>
                    <a:pt x="67" y="73"/>
                  </a:lnTo>
                  <a:lnTo>
                    <a:pt x="48" y="87"/>
                  </a:lnTo>
                  <a:lnTo>
                    <a:pt x="29" y="101"/>
                  </a:lnTo>
                  <a:lnTo>
                    <a:pt x="15" y="116"/>
                  </a:lnTo>
                  <a:lnTo>
                    <a:pt x="0" y="135"/>
                  </a:lnTo>
                  <a:lnTo>
                    <a:pt x="288" y="380"/>
                  </a:lnTo>
                  <a:close/>
                </a:path>
              </a:pathLst>
            </a:custGeom>
            <a:solidFill>
              <a:srgbClr val="0000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3"/>
            <p:cNvSpPr>
              <a:spLocks/>
            </p:cNvSpPr>
            <p:nvPr/>
          </p:nvSpPr>
          <p:spPr bwMode="auto">
            <a:xfrm>
              <a:off x="5084763" y="3562350"/>
              <a:ext cx="579437" cy="763588"/>
            </a:xfrm>
            <a:custGeom>
              <a:avLst/>
              <a:gdLst>
                <a:gd name="T0" fmla="*/ 2147483647 w 288"/>
                <a:gd name="T1" fmla="*/ 2147483647 h 380"/>
                <a:gd name="T2" fmla="*/ 2147483647 w 288"/>
                <a:gd name="T3" fmla="*/ 0 h 380"/>
                <a:gd name="T4" fmla="*/ 2147483647 w 288"/>
                <a:gd name="T5" fmla="*/ 0 h 380"/>
                <a:gd name="T6" fmla="*/ 2147483647 w 288"/>
                <a:gd name="T7" fmla="*/ 2147483647 h 380"/>
                <a:gd name="T8" fmla="*/ 2147483647 w 288"/>
                <a:gd name="T9" fmla="*/ 2147483647 h 380"/>
                <a:gd name="T10" fmla="*/ 2147483647 w 288"/>
                <a:gd name="T11" fmla="*/ 2147483647 h 380"/>
                <a:gd name="T12" fmla="*/ 2147483647 w 288"/>
                <a:gd name="T13" fmla="*/ 2147483647 h 380"/>
                <a:gd name="T14" fmla="*/ 2147483647 w 288"/>
                <a:gd name="T15" fmla="*/ 2147483647 h 380"/>
                <a:gd name="T16" fmla="*/ 2147483647 w 288"/>
                <a:gd name="T17" fmla="*/ 2147483647 h 380"/>
                <a:gd name="T18" fmla="*/ 2147483647 w 288"/>
                <a:gd name="T19" fmla="*/ 2147483647 h 380"/>
                <a:gd name="T20" fmla="*/ 2147483647 w 288"/>
                <a:gd name="T21" fmla="*/ 2147483647 h 380"/>
                <a:gd name="T22" fmla="*/ 2147483647 w 288"/>
                <a:gd name="T23" fmla="*/ 2147483647 h 380"/>
                <a:gd name="T24" fmla="*/ 2147483647 w 288"/>
                <a:gd name="T25" fmla="*/ 2147483647 h 380"/>
                <a:gd name="T26" fmla="*/ 2147483647 w 288"/>
                <a:gd name="T27" fmla="*/ 2147483647 h 380"/>
                <a:gd name="T28" fmla="*/ 2147483647 w 288"/>
                <a:gd name="T29" fmla="*/ 2147483647 h 380"/>
                <a:gd name="T30" fmla="*/ 0 w 288"/>
                <a:gd name="T31" fmla="*/ 2147483647 h 380"/>
                <a:gd name="T32" fmla="*/ 2147483647 w 288"/>
                <a:gd name="T33" fmla="*/ 2147483647 h 380"/>
                <a:gd name="T34" fmla="*/ 2147483647 w 288"/>
                <a:gd name="T35" fmla="*/ 2147483647 h 3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8"/>
                <a:gd name="T55" fmla="*/ 0 h 380"/>
                <a:gd name="T56" fmla="*/ 288 w 288"/>
                <a:gd name="T57" fmla="*/ 380 h 3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8" h="380">
                  <a:moveTo>
                    <a:pt x="288" y="380"/>
                  </a:moveTo>
                  <a:lnTo>
                    <a:pt x="288" y="0"/>
                  </a:lnTo>
                  <a:lnTo>
                    <a:pt x="264" y="0"/>
                  </a:lnTo>
                  <a:lnTo>
                    <a:pt x="240" y="5"/>
                  </a:lnTo>
                  <a:lnTo>
                    <a:pt x="216" y="10"/>
                  </a:lnTo>
                  <a:lnTo>
                    <a:pt x="192" y="15"/>
                  </a:lnTo>
                  <a:lnTo>
                    <a:pt x="173" y="20"/>
                  </a:lnTo>
                  <a:lnTo>
                    <a:pt x="149" y="29"/>
                  </a:lnTo>
                  <a:lnTo>
                    <a:pt x="125" y="34"/>
                  </a:lnTo>
                  <a:lnTo>
                    <a:pt x="106" y="48"/>
                  </a:lnTo>
                  <a:lnTo>
                    <a:pt x="86" y="58"/>
                  </a:lnTo>
                  <a:lnTo>
                    <a:pt x="67" y="73"/>
                  </a:lnTo>
                  <a:lnTo>
                    <a:pt x="48" y="87"/>
                  </a:lnTo>
                  <a:lnTo>
                    <a:pt x="29" y="101"/>
                  </a:lnTo>
                  <a:lnTo>
                    <a:pt x="15" y="116"/>
                  </a:lnTo>
                  <a:lnTo>
                    <a:pt x="0" y="135"/>
                  </a:lnTo>
                  <a:lnTo>
                    <a:pt x="288" y="38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Rectangle 24"/>
            <p:cNvSpPr>
              <a:spLocks noChangeArrowheads="1"/>
            </p:cNvSpPr>
            <p:nvPr/>
          </p:nvSpPr>
          <p:spPr bwMode="auto">
            <a:xfrm>
              <a:off x="5203825" y="3416300"/>
              <a:ext cx="204788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14%</a:t>
              </a:r>
              <a:endParaRPr lang="en-US"/>
            </a:p>
          </p:txBody>
        </p:sp>
        <p:sp>
          <p:nvSpPr>
            <p:cNvPr id="19542" name="Freeform 25"/>
            <p:cNvSpPr>
              <a:spLocks/>
            </p:cNvSpPr>
            <p:nvPr/>
          </p:nvSpPr>
          <p:spPr bwMode="auto">
            <a:xfrm>
              <a:off x="4900613" y="3833813"/>
              <a:ext cx="763587" cy="1025525"/>
            </a:xfrm>
            <a:custGeom>
              <a:avLst/>
              <a:gdLst>
                <a:gd name="T0" fmla="*/ 2147483647 w 379"/>
                <a:gd name="T1" fmla="*/ 2147483647 h 510"/>
                <a:gd name="T2" fmla="*/ 2147483647 w 379"/>
                <a:gd name="T3" fmla="*/ 0 h 510"/>
                <a:gd name="T4" fmla="*/ 2147483647 w 379"/>
                <a:gd name="T5" fmla="*/ 2147483647 h 510"/>
                <a:gd name="T6" fmla="*/ 2147483647 w 379"/>
                <a:gd name="T7" fmla="*/ 2147483647 h 510"/>
                <a:gd name="T8" fmla="*/ 2147483647 w 379"/>
                <a:gd name="T9" fmla="*/ 2147483647 h 510"/>
                <a:gd name="T10" fmla="*/ 2147483647 w 379"/>
                <a:gd name="T11" fmla="*/ 2147483647 h 510"/>
                <a:gd name="T12" fmla="*/ 2147483647 w 379"/>
                <a:gd name="T13" fmla="*/ 2147483647 h 510"/>
                <a:gd name="T14" fmla="*/ 2147483647 w 379"/>
                <a:gd name="T15" fmla="*/ 2147483647 h 510"/>
                <a:gd name="T16" fmla="*/ 2147483647 w 379"/>
                <a:gd name="T17" fmla="*/ 2147483647 h 510"/>
                <a:gd name="T18" fmla="*/ 2147483647 w 379"/>
                <a:gd name="T19" fmla="*/ 2147483647 h 510"/>
                <a:gd name="T20" fmla="*/ 2147483647 w 379"/>
                <a:gd name="T21" fmla="*/ 2147483647 h 510"/>
                <a:gd name="T22" fmla="*/ 0 w 379"/>
                <a:gd name="T23" fmla="*/ 2147483647 h 510"/>
                <a:gd name="T24" fmla="*/ 0 w 379"/>
                <a:gd name="T25" fmla="*/ 2147483647 h 510"/>
                <a:gd name="T26" fmla="*/ 0 w 379"/>
                <a:gd name="T27" fmla="*/ 2147483647 h 510"/>
                <a:gd name="T28" fmla="*/ 2147483647 w 379"/>
                <a:gd name="T29" fmla="*/ 2147483647 h 510"/>
                <a:gd name="T30" fmla="*/ 2147483647 w 379"/>
                <a:gd name="T31" fmla="*/ 2147483647 h 510"/>
                <a:gd name="T32" fmla="*/ 2147483647 w 379"/>
                <a:gd name="T33" fmla="*/ 2147483647 h 510"/>
                <a:gd name="T34" fmla="*/ 2147483647 w 379"/>
                <a:gd name="T35" fmla="*/ 2147483647 h 510"/>
                <a:gd name="T36" fmla="*/ 2147483647 w 379"/>
                <a:gd name="T37" fmla="*/ 2147483647 h 510"/>
                <a:gd name="T38" fmla="*/ 2147483647 w 379"/>
                <a:gd name="T39" fmla="*/ 2147483647 h 510"/>
                <a:gd name="T40" fmla="*/ 2147483647 w 379"/>
                <a:gd name="T41" fmla="*/ 2147483647 h 510"/>
                <a:gd name="T42" fmla="*/ 2147483647 w 379"/>
                <a:gd name="T43" fmla="*/ 2147483647 h 510"/>
                <a:gd name="T44" fmla="*/ 2147483647 w 379"/>
                <a:gd name="T45" fmla="*/ 2147483647 h 510"/>
                <a:gd name="T46" fmla="*/ 2147483647 w 379"/>
                <a:gd name="T47" fmla="*/ 2147483647 h 510"/>
                <a:gd name="T48" fmla="*/ 2147483647 w 379"/>
                <a:gd name="T49" fmla="*/ 2147483647 h 510"/>
                <a:gd name="T50" fmla="*/ 2147483647 w 379"/>
                <a:gd name="T51" fmla="*/ 2147483647 h 510"/>
                <a:gd name="T52" fmla="*/ 2147483647 w 379"/>
                <a:gd name="T53" fmla="*/ 2147483647 h 5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9"/>
                <a:gd name="T82" fmla="*/ 0 h 510"/>
                <a:gd name="T83" fmla="*/ 379 w 379"/>
                <a:gd name="T84" fmla="*/ 510 h 5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9" h="510">
                  <a:moveTo>
                    <a:pt x="379" y="245"/>
                  </a:moveTo>
                  <a:lnTo>
                    <a:pt x="91" y="0"/>
                  </a:lnTo>
                  <a:lnTo>
                    <a:pt x="77" y="19"/>
                  </a:lnTo>
                  <a:lnTo>
                    <a:pt x="62" y="39"/>
                  </a:lnTo>
                  <a:lnTo>
                    <a:pt x="48" y="58"/>
                  </a:lnTo>
                  <a:lnTo>
                    <a:pt x="38" y="77"/>
                  </a:lnTo>
                  <a:lnTo>
                    <a:pt x="29" y="101"/>
                  </a:lnTo>
                  <a:lnTo>
                    <a:pt x="19" y="120"/>
                  </a:lnTo>
                  <a:lnTo>
                    <a:pt x="14" y="144"/>
                  </a:lnTo>
                  <a:lnTo>
                    <a:pt x="10" y="164"/>
                  </a:lnTo>
                  <a:lnTo>
                    <a:pt x="5" y="188"/>
                  </a:lnTo>
                  <a:lnTo>
                    <a:pt x="0" y="212"/>
                  </a:lnTo>
                  <a:lnTo>
                    <a:pt x="0" y="236"/>
                  </a:lnTo>
                  <a:lnTo>
                    <a:pt x="0" y="260"/>
                  </a:lnTo>
                  <a:lnTo>
                    <a:pt x="5" y="279"/>
                  </a:lnTo>
                  <a:lnTo>
                    <a:pt x="5" y="303"/>
                  </a:lnTo>
                  <a:lnTo>
                    <a:pt x="10" y="327"/>
                  </a:lnTo>
                  <a:lnTo>
                    <a:pt x="14" y="351"/>
                  </a:lnTo>
                  <a:lnTo>
                    <a:pt x="24" y="370"/>
                  </a:lnTo>
                  <a:lnTo>
                    <a:pt x="34" y="394"/>
                  </a:lnTo>
                  <a:lnTo>
                    <a:pt x="43" y="414"/>
                  </a:lnTo>
                  <a:lnTo>
                    <a:pt x="53" y="433"/>
                  </a:lnTo>
                  <a:lnTo>
                    <a:pt x="67" y="452"/>
                  </a:lnTo>
                  <a:lnTo>
                    <a:pt x="77" y="471"/>
                  </a:lnTo>
                  <a:lnTo>
                    <a:pt x="91" y="491"/>
                  </a:lnTo>
                  <a:lnTo>
                    <a:pt x="110" y="510"/>
                  </a:lnTo>
                  <a:lnTo>
                    <a:pt x="379" y="245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6"/>
            <p:cNvSpPr>
              <a:spLocks/>
            </p:cNvSpPr>
            <p:nvPr/>
          </p:nvSpPr>
          <p:spPr bwMode="auto">
            <a:xfrm>
              <a:off x="4900613" y="3833813"/>
              <a:ext cx="763587" cy="1025525"/>
            </a:xfrm>
            <a:custGeom>
              <a:avLst/>
              <a:gdLst>
                <a:gd name="T0" fmla="*/ 2147483647 w 379"/>
                <a:gd name="T1" fmla="*/ 2147483647 h 510"/>
                <a:gd name="T2" fmla="*/ 2147483647 w 379"/>
                <a:gd name="T3" fmla="*/ 0 h 510"/>
                <a:gd name="T4" fmla="*/ 2147483647 w 379"/>
                <a:gd name="T5" fmla="*/ 2147483647 h 510"/>
                <a:gd name="T6" fmla="*/ 2147483647 w 379"/>
                <a:gd name="T7" fmla="*/ 2147483647 h 510"/>
                <a:gd name="T8" fmla="*/ 2147483647 w 379"/>
                <a:gd name="T9" fmla="*/ 2147483647 h 510"/>
                <a:gd name="T10" fmla="*/ 2147483647 w 379"/>
                <a:gd name="T11" fmla="*/ 2147483647 h 510"/>
                <a:gd name="T12" fmla="*/ 2147483647 w 379"/>
                <a:gd name="T13" fmla="*/ 2147483647 h 510"/>
                <a:gd name="T14" fmla="*/ 2147483647 w 379"/>
                <a:gd name="T15" fmla="*/ 2147483647 h 510"/>
                <a:gd name="T16" fmla="*/ 2147483647 w 379"/>
                <a:gd name="T17" fmla="*/ 2147483647 h 510"/>
                <a:gd name="T18" fmla="*/ 2147483647 w 379"/>
                <a:gd name="T19" fmla="*/ 2147483647 h 510"/>
                <a:gd name="T20" fmla="*/ 2147483647 w 379"/>
                <a:gd name="T21" fmla="*/ 2147483647 h 510"/>
                <a:gd name="T22" fmla="*/ 0 w 379"/>
                <a:gd name="T23" fmla="*/ 2147483647 h 510"/>
                <a:gd name="T24" fmla="*/ 0 w 379"/>
                <a:gd name="T25" fmla="*/ 2147483647 h 510"/>
                <a:gd name="T26" fmla="*/ 0 w 379"/>
                <a:gd name="T27" fmla="*/ 2147483647 h 510"/>
                <a:gd name="T28" fmla="*/ 2147483647 w 379"/>
                <a:gd name="T29" fmla="*/ 2147483647 h 510"/>
                <a:gd name="T30" fmla="*/ 2147483647 w 379"/>
                <a:gd name="T31" fmla="*/ 2147483647 h 510"/>
                <a:gd name="T32" fmla="*/ 2147483647 w 379"/>
                <a:gd name="T33" fmla="*/ 2147483647 h 510"/>
                <a:gd name="T34" fmla="*/ 2147483647 w 379"/>
                <a:gd name="T35" fmla="*/ 2147483647 h 510"/>
                <a:gd name="T36" fmla="*/ 2147483647 w 379"/>
                <a:gd name="T37" fmla="*/ 2147483647 h 510"/>
                <a:gd name="T38" fmla="*/ 2147483647 w 379"/>
                <a:gd name="T39" fmla="*/ 2147483647 h 510"/>
                <a:gd name="T40" fmla="*/ 2147483647 w 379"/>
                <a:gd name="T41" fmla="*/ 2147483647 h 510"/>
                <a:gd name="T42" fmla="*/ 2147483647 w 379"/>
                <a:gd name="T43" fmla="*/ 2147483647 h 510"/>
                <a:gd name="T44" fmla="*/ 2147483647 w 379"/>
                <a:gd name="T45" fmla="*/ 2147483647 h 510"/>
                <a:gd name="T46" fmla="*/ 2147483647 w 379"/>
                <a:gd name="T47" fmla="*/ 2147483647 h 510"/>
                <a:gd name="T48" fmla="*/ 2147483647 w 379"/>
                <a:gd name="T49" fmla="*/ 2147483647 h 510"/>
                <a:gd name="T50" fmla="*/ 2147483647 w 379"/>
                <a:gd name="T51" fmla="*/ 2147483647 h 510"/>
                <a:gd name="T52" fmla="*/ 2147483647 w 379"/>
                <a:gd name="T53" fmla="*/ 2147483647 h 510"/>
                <a:gd name="T54" fmla="*/ 2147483647 w 379"/>
                <a:gd name="T55" fmla="*/ 2147483647 h 5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9"/>
                <a:gd name="T85" fmla="*/ 0 h 510"/>
                <a:gd name="T86" fmla="*/ 379 w 379"/>
                <a:gd name="T87" fmla="*/ 510 h 5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9" h="510">
                  <a:moveTo>
                    <a:pt x="379" y="245"/>
                  </a:moveTo>
                  <a:lnTo>
                    <a:pt x="91" y="0"/>
                  </a:lnTo>
                  <a:lnTo>
                    <a:pt x="77" y="19"/>
                  </a:lnTo>
                  <a:lnTo>
                    <a:pt x="62" y="39"/>
                  </a:lnTo>
                  <a:lnTo>
                    <a:pt x="48" y="58"/>
                  </a:lnTo>
                  <a:lnTo>
                    <a:pt x="38" y="77"/>
                  </a:lnTo>
                  <a:lnTo>
                    <a:pt x="29" y="101"/>
                  </a:lnTo>
                  <a:lnTo>
                    <a:pt x="19" y="120"/>
                  </a:lnTo>
                  <a:lnTo>
                    <a:pt x="14" y="144"/>
                  </a:lnTo>
                  <a:lnTo>
                    <a:pt x="10" y="164"/>
                  </a:lnTo>
                  <a:lnTo>
                    <a:pt x="5" y="188"/>
                  </a:lnTo>
                  <a:lnTo>
                    <a:pt x="0" y="212"/>
                  </a:lnTo>
                  <a:lnTo>
                    <a:pt x="0" y="236"/>
                  </a:lnTo>
                  <a:lnTo>
                    <a:pt x="0" y="260"/>
                  </a:lnTo>
                  <a:lnTo>
                    <a:pt x="5" y="279"/>
                  </a:lnTo>
                  <a:lnTo>
                    <a:pt x="5" y="303"/>
                  </a:lnTo>
                  <a:lnTo>
                    <a:pt x="10" y="327"/>
                  </a:lnTo>
                  <a:lnTo>
                    <a:pt x="14" y="351"/>
                  </a:lnTo>
                  <a:lnTo>
                    <a:pt x="24" y="370"/>
                  </a:lnTo>
                  <a:lnTo>
                    <a:pt x="34" y="394"/>
                  </a:lnTo>
                  <a:lnTo>
                    <a:pt x="43" y="414"/>
                  </a:lnTo>
                  <a:lnTo>
                    <a:pt x="53" y="433"/>
                  </a:lnTo>
                  <a:lnTo>
                    <a:pt x="67" y="452"/>
                  </a:lnTo>
                  <a:lnTo>
                    <a:pt x="77" y="471"/>
                  </a:lnTo>
                  <a:lnTo>
                    <a:pt x="91" y="491"/>
                  </a:lnTo>
                  <a:lnTo>
                    <a:pt x="110" y="510"/>
                  </a:lnTo>
                  <a:lnTo>
                    <a:pt x="379" y="24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Rectangle 27"/>
            <p:cNvSpPr>
              <a:spLocks noChangeArrowheads="1"/>
            </p:cNvSpPr>
            <p:nvPr/>
          </p:nvSpPr>
          <p:spPr bwMode="auto">
            <a:xfrm>
              <a:off x="4683125" y="4278313"/>
              <a:ext cx="204788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24%</a:t>
              </a:r>
              <a:endParaRPr lang="en-US"/>
            </a:p>
          </p:txBody>
        </p:sp>
        <p:sp>
          <p:nvSpPr>
            <p:cNvPr id="19545" name="Freeform 28"/>
            <p:cNvSpPr>
              <a:spLocks/>
            </p:cNvSpPr>
            <p:nvPr/>
          </p:nvSpPr>
          <p:spPr bwMode="auto">
            <a:xfrm>
              <a:off x="5122863" y="4325938"/>
              <a:ext cx="896937" cy="755650"/>
            </a:xfrm>
            <a:custGeom>
              <a:avLst/>
              <a:gdLst>
                <a:gd name="T0" fmla="*/ 2147483647 w 446"/>
                <a:gd name="T1" fmla="*/ 0 h 375"/>
                <a:gd name="T2" fmla="*/ 0 w 446"/>
                <a:gd name="T3" fmla="*/ 2147483647 h 375"/>
                <a:gd name="T4" fmla="*/ 2147483647 w 446"/>
                <a:gd name="T5" fmla="*/ 2147483647 h 375"/>
                <a:gd name="T6" fmla="*/ 2147483647 w 446"/>
                <a:gd name="T7" fmla="*/ 2147483647 h 375"/>
                <a:gd name="T8" fmla="*/ 2147483647 w 446"/>
                <a:gd name="T9" fmla="*/ 2147483647 h 375"/>
                <a:gd name="T10" fmla="*/ 2147483647 w 446"/>
                <a:gd name="T11" fmla="*/ 2147483647 h 375"/>
                <a:gd name="T12" fmla="*/ 2147483647 w 446"/>
                <a:gd name="T13" fmla="*/ 2147483647 h 375"/>
                <a:gd name="T14" fmla="*/ 2147483647 w 446"/>
                <a:gd name="T15" fmla="*/ 2147483647 h 375"/>
                <a:gd name="T16" fmla="*/ 2147483647 w 446"/>
                <a:gd name="T17" fmla="*/ 2147483647 h 375"/>
                <a:gd name="T18" fmla="*/ 2147483647 w 446"/>
                <a:gd name="T19" fmla="*/ 2147483647 h 375"/>
                <a:gd name="T20" fmla="*/ 2147483647 w 446"/>
                <a:gd name="T21" fmla="*/ 2147483647 h 375"/>
                <a:gd name="T22" fmla="*/ 2147483647 w 446"/>
                <a:gd name="T23" fmla="*/ 2147483647 h 375"/>
                <a:gd name="T24" fmla="*/ 2147483647 w 446"/>
                <a:gd name="T25" fmla="*/ 2147483647 h 375"/>
                <a:gd name="T26" fmla="*/ 2147483647 w 446"/>
                <a:gd name="T27" fmla="*/ 2147483647 h 375"/>
                <a:gd name="T28" fmla="*/ 2147483647 w 446"/>
                <a:gd name="T29" fmla="*/ 2147483647 h 375"/>
                <a:gd name="T30" fmla="*/ 2147483647 w 446"/>
                <a:gd name="T31" fmla="*/ 2147483647 h 375"/>
                <a:gd name="T32" fmla="*/ 2147483647 w 446"/>
                <a:gd name="T33" fmla="*/ 2147483647 h 375"/>
                <a:gd name="T34" fmla="*/ 2147483647 w 446"/>
                <a:gd name="T35" fmla="*/ 2147483647 h 375"/>
                <a:gd name="T36" fmla="*/ 2147483647 w 446"/>
                <a:gd name="T37" fmla="*/ 2147483647 h 375"/>
                <a:gd name="T38" fmla="*/ 2147483647 w 446"/>
                <a:gd name="T39" fmla="*/ 2147483647 h 375"/>
                <a:gd name="T40" fmla="*/ 2147483647 w 446"/>
                <a:gd name="T41" fmla="*/ 2147483647 h 375"/>
                <a:gd name="T42" fmla="*/ 2147483647 w 446"/>
                <a:gd name="T43" fmla="*/ 2147483647 h 375"/>
                <a:gd name="T44" fmla="*/ 2147483647 w 446"/>
                <a:gd name="T45" fmla="*/ 2147483647 h 375"/>
                <a:gd name="T46" fmla="*/ 2147483647 w 446"/>
                <a:gd name="T47" fmla="*/ 0 h 3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6"/>
                <a:gd name="T73" fmla="*/ 0 h 375"/>
                <a:gd name="T74" fmla="*/ 446 w 446"/>
                <a:gd name="T75" fmla="*/ 375 h 3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6" h="375">
                  <a:moveTo>
                    <a:pt x="269" y="0"/>
                  </a:moveTo>
                  <a:lnTo>
                    <a:pt x="0" y="265"/>
                  </a:lnTo>
                  <a:lnTo>
                    <a:pt x="15" y="279"/>
                  </a:lnTo>
                  <a:lnTo>
                    <a:pt x="34" y="294"/>
                  </a:lnTo>
                  <a:lnTo>
                    <a:pt x="53" y="308"/>
                  </a:lnTo>
                  <a:lnTo>
                    <a:pt x="72" y="318"/>
                  </a:lnTo>
                  <a:lnTo>
                    <a:pt x="91" y="332"/>
                  </a:lnTo>
                  <a:lnTo>
                    <a:pt x="111" y="342"/>
                  </a:lnTo>
                  <a:lnTo>
                    <a:pt x="135" y="351"/>
                  </a:lnTo>
                  <a:lnTo>
                    <a:pt x="154" y="356"/>
                  </a:lnTo>
                  <a:lnTo>
                    <a:pt x="178" y="366"/>
                  </a:lnTo>
                  <a:lnTo>
                    <a:pt x="202" y="371"/>
                  </a:lnTo>
                  <a:lnTo>
                    <a:pt x="226" y="371"/>
                  </a:lnTo>
                  <a:lnTo>
                    <a:pt x="245" y="375"/>
                  </a:lnTo>
                  <a:lnTo>
                    <a:pt x="269" y="375"/>
                  </a:lnTo>
                  <a:lnTo>
                    <a:pt x="293" y="375"/>
                  </a:lnTo>
                  <a:lnTo>
                    <a:pt x="317" y="371"/>
                  </a:lnTo>
                  <a:lnTo>
                    <a:pt x="341" y="366"/>
                  </a:lnTo>
                  <a:lnTo>
                    <a:pt x="360" y="361"/>
                  </a:lnTo>
                  <a:lnTo>
                    <a:pt x="384" y="356"/>
                  </a:lnTo>
                  <a:lnTo>
                    <a:pt x="403" y="347"/>
                  </a:lnTo>
                  <a:lnTo>
                    <a:pt x="427" y="337"/>
                  </a:lnTo>
                  <a:lnTo>
                    <a:pt x="446" y="327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"/>
            <p:cNvSpPr>
              <a:spLocks/>
            </p:cNvSpPr>
            <p:nvPr/>
          </p:nvSpPr>
          <p:spPr bwMode="auto">
            <a:xfrm>
              <a:off x="5122863" y="4325938"/>
              <a:ext cx="896937" cy="755650"/>
            </a:xfrm>
            <a:custGeom>
              <a:avLst/>
              <a:gdLst>
                <a:gd name="T0" fmla="*/ 2147483647 w 446"/>
                <a:gd name="T1" fmla="*/ 0 h 375"/>
                <a:gd name="T2" fmla="*/ 0 w 446"/>
                <a:gd name="T3" fmla="*/ 2147483647 h 375"/>
                <a:gd name="T4" fmla="*/ 2147483647 w 446"/>
                <a:gd name="T5" fmla="*/ 2147483647 h 375"/>
                <a:gd name="T6" fmla="*/ 2147483647 w 446"/>
                <a:gd name="T7" fmla="*/ 2147483647 h 375"/>
                <a:gd name="T8" fmla="*/ 2147483647 w 446"/>
                <a:gd name="T9" fmla="*/ 2147483647 h 375"/>
                <a:gd name="T10" fmla="*/ 2147483647 w 446"/>
                <a:gd name="T11" fmla="*/ 2147483647 h 375"/>
                <a:gd name="T12" fmla="*/ 2147483647 w 446"/>
                <a:gd name="T13" fmla="*/ 2147483647 h 375"/>
                <a:gd name="T14" fmla="*/ 2147483647 w 446"/>
                <a:gd name="T15" fmla="*/ 2147483647 h 375"/>
                <a:gd name="T16" fmla="*/ 2147483647 w 446"/>
                <a:gd name="T17" fmla="*/ 2147483647 h 375"/>
                <a:gd name="T18" fmla="*/ 2147483647 w 446"/>
                <a:gd name="T19" fmla="*/ 2147483647 h 375"/>
                <a:gd name="T20" fmla="*/ 2147483647 w 446"/>
                <a:gd name="T21" fmla="*/ 2147483647 h 375"/>
                <a:gd name="T22" fmla="*/ 2147483647 w 446"/>
                <a:gd name="T23" fmla="*/ 2147483647 h 375"/>
                <a:gd name="T24" fmla="*/ 2147483647 w 446"/>
                <a:gd name="T25" fmla="*/ 2147483647 h 375"/>
                <a:gd name="T26" fmla="*/ 2147483647 w 446"/>
                <a:gd name="T27" fmla="*/ 2147483647 h 375"/>
                <a:gd name="T28" fmla="*/ 2147483647 w 446"/>
                <a:gd name="T29" fmla="*/ 2147483647 h 375"/>
                <a:gd name="T30" fmla="*/ 2147483647 w 446"/>
                <a:gd name="T31" fmla="*/ 2147483647 h 375"/>
                <a:gd name="T32" fmla="*/ 2147483647 w 446"/>
                <a:gd name="T33" fmla="*/ 2147483647 h 375"/>
                <a:gd name="T34" fmla="*/ 2147483647 w 446"/>
                <a:gd name="T35" fmla="*/ 2147483647 h 375"/>
                <a:gd name="T36" fmla="*/ 2147483647 w 446"/>
                <a:gd name="T37" fmla="*/ 2147483647 h 375"/>
                <a:gd name="T38" fmla="*/ 2147483647 w 446"/>
                <a:gd name="T39" fmla="*/ 2147483647 h 375"/>
                <a:gd name="T40" fmla="*/ 2147483647 w 446"/>
                <a:gd name="T41" fmla="*/ 2147483647 h 375"/>
                <a:gd name="T42" fmla="*/ 2147483647 w 446"/>
                <a:gd name="T43" fmla="*/ 2147483647 h 375"/>
                <a:gd name="T44" fmla="*/ 2147483647 w 446"/>
                <a:gd name="T45" fmla="*/ 2147483647 h 375"/>
                <a:gd name="T46" fmla="*/ 2147483647 w 446"/>
                <a:gd name="T47" fmla="*/ 0 h 375"/>
                <a:gd name="T48" fmla="*/ 2147483647 w 446"/>
                <a:gd name="T49" fmla="*/ 0 h 3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6"/>
                <a:gd name="T76" fmla="*/ 0 h 375"/>
                <a:gd name="T77" fmla="*/ 446 w 446"/>
                <a:gd name="T78" fmla="*/ 375 h 3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6" h="375">
                  <a:moveTo>
                    <a:pt x="269" y="0"/>
                  </a:moveTo>
                  <a:lnTo>
                    <a:pt x="0" y="265"/>
                  </a:lnTo>
                  <a:lnTo>
                    <a:pt x="15" y="279"/>
                  </a:lnTo>
                  <a:lnTo>
                    <a:pt x="34" y="294"/>
                  </a:lnTo>
                  <a:lnTo>
                    <a:pt x="53" y="308"/>
                  </a:lnTo>
                  <a:lnTo>
                    <a:pt x="72" y="318"/>
                  </a:lnTo>
                  <a:lnTo>
                    <a:pt x="91" y="332"/>
                  </a:lnTo>
                  <a:lnTo>
                    <a:pt x="111" y="342"/>
                  </a:lnTo>
                  <a:lnTo>
                    <a:pt x="135" y="351"/>
                  </a:lnTo>
                  <a:lnTo>
                    <a:pt x="154" y="356"/>
                  </a:lnTo>
                  <a:lnTo>
                    <a:pt x="178" y="366"/>
                  </a:lnTo>
                  <a:lnTo>
                    <a:pt x="202" y="371"/>
                  </a:lnTo>
                  <a:lnTo>
                    <a:pt x="226" y="371"/>
                  </a:lnTo>
                  <a:lnTo>
                    <a:pt x="245" y="375"/>
                  </a:lnTo>
                  <a:lnTo>
                    <a:pt x="269" y="375"/>
                  </a:lnTo>
                  <a:lnTo>
                    <a:pt x="293" y="375"/>
                  </a:lnTo>
                  <a:lnTo>
                    <a:pt x="317" y="371"/>
                  </a:lnTo>
                  <a:lnTo>
                    <a:pt x="341" y="366"/>
                  </a:lnTo>
                  <a:lnTo>
                    <a:pt x="360" y="361"/>
                  </a:lnTo>
                  <a:lnTo>
                    <a:pt x="384" y="356"/>
                  </a:lnTo>
                  <a:lnTo>
                    <a:pt x="403" y="347"/>
                  </a:lnTo>
                  <a:lnTo>
                    <a:pt x="427" y="337"/>
                  </a:lnTo>
                  <a:lnTo>
                    <a:pt x="446" y="327"/>
                  </a:lnTo>
                  <a:lnTo>
                    <a:pt x="2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Rectangle 30"/>
            <p:cNvSpPr>
              <a:spLocks noChangeArrowheads="1"/>
            </p:cNvSpPr>
            <p:nvPr/>
          </p:nvSpPr>
          <p:spPr bwMode="auto">
            <a:xfrm>
              <a:off x="5453063" y="5149850"/>
              <a:ext cx="204787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21%</a:t>
              </a:r>
              <a:endParaRPr lang="en-US"/>
            </a:p>
          </p:txBody>
        </p:sp>
        <p:sp>
          <p:nvSpPr>
            <p:cNvPr id="19548" name="Freeform 31"/>
            <p:cNvSpPr>
              <a:spLocks/>
            </p:cNvSpPr>
            <p:nvPr/>
          </p:nvSpPr>
          <p:spPr bwMode="auto">
            <a:xfrm>
              <a:off x="5664200" y="4240213"/>
              <a:ext cx="752475" cy="744537"/>
            </a:xfrm>
            <a:custGeom>
              <a:avLst/>
              <a:gdLst>
                <a:gd name="T0" fmla="*/ 0 w 374"/>
                <a:gd name="T1" fmla="*/ 2147483647 h 370"/>
                <a:gd name="T2" fmla="*/ 2147483647 w 374"/>
                <a:gd name="T3" fmla="*/ 2147483647 h 370"/>
                <a:gd name="T4" fmla="*/ 2147483647 w 374"/>
                <a:gd name="T5" fmla="*/ 2147483647 h 370"/>
                <a:gd name="T6" fmla="*/ 2147483647 w 374"/>
                <a:gd name="T7" fmla="*/ 2147483647 h 370"/>
                <a:gd name="T8" fmla="*/ 2147483647 w 374"/>
                <a:gd name="T9" fmla="*/ 2147483647 h 370"/>
                <a:gd name="T10" fmla="*/ 2147483647 w 374"/>
                <a:gd name="T11" fmla="*/ 2147483647 h 370"/>
                <a:gd name="T12" fmla="*/ 2147483647 w 374"/>
                <a:gd name="T13" fmla="*/ 2147483647 h 370"/>
                <a:gd name="T14" fmla="*/ 2147483647 w 374"/>
                <a:gd name="T15" fmla="*/ 2147483647 h 370"/>
                <a:gd name="T16" fmla="*/ 2147483647 w 374"/>
                <a:gd name="T17" fmla="*/ 2147483647 h 370"/>
                <a:gd name="T18" fmla="*/ 2147483647 w 374"/>
                <a:gd name="T19" fmla="*/ 2147483647 h 370"/>
                <a:gd name="T20" fmla="*/ 2147483647 w 374"/>
                <a:gd name="T21" fmla="*/ 2147483647 h 370"/>
                <a:gd name="T22" fmla="*/ 2147483647 w 374"/>
                <a:gd name="T23" fmla="*/ 2147483647 h 370"/>
                <a:gd name="T24" fmla="*/ 2147483647 w 374"/>
                <a:gd name="T25" fmla="*/ 2147483647 h 370"/>
                <a:gd name="T26" fmla="*/ 2147483647 w 374"/>
                <a:gd name="T27" fmla="*/ 2147483647 h 370"/>
                <a:gd name="T28" fmla="*/ 2147483647 w 374"/>
                <a:gd name="T29" fmla="*/ 2147483647 h 370"/>
                <a:gd name="T30" fmla="*/ 2147483647 w 374"/>
                <a:gd name="T31" fmla="*/ 2147483647 h 370"/>
                <a:gd name="T32" fmla="*/ 2147483647 w 374"/>
                <a:gd name="T33" fmla="*/ 2147483647 h 370"/>
                <a:gd name="T34" fmla="*/ 2147483647 w 374"/>
                <a:gd name="T35" fmla="*/ 2147483647 h 370"/>
                <a:gd name="T36" fmla="*/ 2147483647 w 374"/>
                <a:gd name="T37" fmla="*/ 2147483647 h 370"/>
                <a:gd name="T38" fmla="*/ 2147483647 w 374"/>
                <a:gd name="T39" fmla="*/ 2147483647 h 370"/>
                <a:gd name="T40" fmla="*/ 2147483647 w 374"/>
                <a:gd name="T41" fmla="*/ 0 h 370"/>
                <a:gd name="T42" fmla="*/ 0 w 374"/>
                <a:gd name="T43" fmla="*/ 2147483647 h 3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4"/>
                <a:gd name="T67" fmla="*/ 0 h 370"/>
                <a:gd name="T68" fmla="*/ 374 w 374"/>
                <a:gd name="T69" fmla="*/ 370 h 3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4" h="370">
                  <a:moveTo>
                    <a:pt x="0" y="43"/>
                  </a:moveTo>
                  <a:lnTo>
                    <a:pt x="177" y="370"/>
                  </a:lnTo>
                  <a:lnTo>
                    <a:pt x="197" y="361"/>
                  </a:lnTo>
                  <a:lnTo>
                    <a:pt x="216" y="346"/>
                  </a:lnTo>
                  <a:lnTo>
                    <a:pt x="235" y="332"/>
                  </a:lnTo>
                  <a:lnTo>
                    <a:pt x="254" y="317"/>
                  </a:lnTo>
                  <a:lnTo>
                    <a:pt x="269" y="298"/>
                  </a:lnTo>
                  <a:lnTo>
                    <a:pt x="283" y="284"/>
                  </a:lnTo>
                  <a:lnTo>
                    <a:pt x="297" y="265"/>
                  </a:lnTo>
                  <a:lnTo>
                    <a:pt x="312" y="245"/>
                  </a:lnTo>
                  <a:lnTo>
                    <a:pt x="326" y="226"/>
                  </a:lnTo>
                  <a:lnTo>
                    <a:pt x="336" y="207"/>
                  </a:lnTo>
                  <a:lnTo>
                    <a:pt x="345" y="183"/>
                  </a:lnTo>
                  <a:lnTo>
                    <a:pt x="355" y="164"/>
                  </a:lnTo>
                  <a:lnTo>
                    <a:pt x="360" y="140"/>
                  </a:lnTo>
                  <a:lnTo>
                    <a:pt x="364" y="115"/>
                  </a:lnTo>
                  <a:lnTo>
                    <a:pt x="369" y="96"/>
                  </a:lnTo>
                  <a:lnTo>
                    <a:pt x="374" y="72"/>
                  </a:lnTo>
                  <a:lnTo>
                    <a:pt x="374" y="48"/>
                  </a:lnTo>
                  <a:lnTo>
                    <a:pt x="374" y="24"/>
                  </a:lnTo>
                  <a:lnTo>
                    <a:pt x="369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32"/>
            <p:cNvSpPr>
              <a:spLocks/>
            </p:cNvSpPr>
            <p:nvPr/>
          </p:nvSpPr>
          <p:spPr bwMode="auto">
            <a:xfrm>
              <a:off x="5664200" y="4240213"/>
              <a:ext cx="752475" cy="744537"/>
            </a:xfrm>
            <a:custGeom>
              <a:avLst/>
              <a:gdLst>
                <a:gd name="T0" fmla="*/ 0 w 374"/>
                <a:gd name="T1" fmla="*/ 2147483647 h 370"/>
                <a:gd name="T2" fmla="*/ 2147483647 w 374"/>
                <a:gd name="T3" fmla="*/ 2147483647 h 370"/>
                <a:gd name="T4" fmla="*/ 2147483647 w 374"/>
                <a:gd name="T5" fmla="*/ 2147483647 h 370"/>
                <a:gd name="T6" fmla="*/ 2147483647 w 374"/>
                <a:gd name="T7" fmla="*/ 2147483647 h 370"/>
                <a:gd name="T8" fmla="*/ 2147483647 w 374"/>
                <a:gd name="T9" fmla="*/ 2147483647 h 370"/>
                <a:gd name="T10" fmla="*/ 2147483647 w 374"/>
                <a:gd name="T11" fmla="*/ 2147483647 h 370"/>
                <a:gd name="T12" fmla="*/ 2147483647 w 374"/>
                <a:gd name="T13" fmla="*/ 2147483647 h 370"/>
                <a:gd name="T14" fmla="*/ 2147483647 w 374"/>
                <a:gd name="T15" fmla="*/ 2147483647 h 370"/>
                <a:gd name="T16" fmla="*/ 2147483647 w 374"/>
                <a:gd name="T17" fmla="*/ 2147483647 h 370"/>
                <a:gd name="T18" fmla="*/ 2147483647 w 374"/>
                <a:gd name="T19" fmla="*/ 2147483647 h 370"/>
                <a:gd name="T20" fmla="*/ 2147483647 w 374"/>
                <a:gd name="T21" fmla="*/ 2147483647 h 370"/>
                <a:gd name="T22" fmla="*/ 2147483647 w 374"/>
                <a:gd name="T23" fmla="*/ 2147483647 h 370"/>
                <a:gd name="T24" fmla="*/ 2147483647 w 374"/>
                <a:gd name="T25" fmla="*/ 2147483647 h 370"/>
                <a:gd name="T26" fmla="*/ 2147483647 w 374"/>
                <a:gd name="T27" fmla="*/ 2147483647 h 370"/>
                <a:gd name="T28" fmla="*/ 2147483647 w 374"/>
                <a:gd name="T29" fmla="*/ 2147483647 h 370"/>
                <a:gd name="T30" fmla="*/ 2147483647 w 374"/>
                <a:gd name="T31" fmla="*/ 2147483647 h 370"/>
                <a:gd name="T32" fmla="*/ 2147483647 w 374"/>
                <a:gd name="T33" fmla="*/ 2147483647 h 370"/>
                <a:gd name="T34" fmla="*/ 2147483647 w 374"/>
                <a:gd name="T35" fmla="*/ 2147483647 h 370"/>
                <a:gd name="T36" fmla="*/ 2147483647 w 374"/>
                <a:gd name="T37" fmla="*/ 2147483647 h 370"/>
                <a:gd name="T38" fmla="*/ 2147483647 w 374"/>
                <a:gd name="T39" fmla="*/ 2147483647 h 370"/>
                <a:gd name="T40" fmla="*/ 2147483647 w 374"/>
                <a:gd name="T41" fmla="*/ 0 h 370"/>
                <a:gd name="T42" fmla="*/ 0 w 374"/>
                <a:gd name="T43" fmla="*/ 2147483647 h 370"/>
                <a:gd name="T44" fmla="*/ 0 w 374"/>
                <a:gd name="T45" fmla="*/ 2147483647 h 3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4"/>
                <a:gd name="T70" fmla="*/ 0 h 370"/>
                <a:gd name="T71" fmla="*/ 374 w 374"/>
                <a:gd name="T72" fmla="*/ 370 h 3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4" h="370">
                  <a:moveTo>
                    <a:pt x="0" y="43"/>
                  </a:moveTo>
                  <a:lnTo>
                    <a:pt x="177" y="370"/>
                  </a:lnTo>
                  <a:lnTo>
                    <a:pt x="197" y="361"/>
                  </a:lnTo>
                  <a:lnTo>
                    <a:pt x="216" y="346"/>
                  </a:lnTo>
                  <a:lnTo>
                    <a:pt x="235" y="332"/>
                  </a:lnTo>
                  <a:lnTo>
                    <a:pt x="254" y="317"/>
                  </a:lnTo>
                  <a:lnTo>
                    <a:pt x="269" y="298"/>
                  </a:lnTo>
                  <a:lnTo>
                    <a:pt x="283" y="284"/>
                  </a:lnTo>
                  <a:lnTo>
                    <a:pt x="297" y="265"/>
                  </a:lnTo>
                  <a:lnTo>
                    <a:pt x="312" y="245"/>
                  </a:lnTo>
                  <a:lnTo>
                    <a:pt x="326" y="226"/>
                  </a:lnTo>
                  <a:lnTo>
                    <a:pt x="336" y="207"/>
                  </a:lnTo>
                  <a:lnTo>
                    <a:pt x="345" y="183"/>
                  </a:lnTo>
                  <a:lnTo>
                    <a:pt x="355" y="164"/>
                  </a:lnTo>
                  <a:lnTo>
                    <a:pt x="360" y="140"/>
                  </a:lnTo>
                  <a:lnTo>
                    <a:pt x="364" y="115"/>
                  </a:lnTo>
                  <a:lnTo>
                    <a:pt x="369" y="96"/>
                  </a:lnTo>
                  <a:lnTo>
                    <a:pt x="374" y="72"/>
                  </a:lnTo>
                  <a:lnTo>
                    <a:pt x="374" y="48"/>
                  </a:lnTo>
                  <a:lnTo>
                    <a:pt x="374" y="24"/>
                  </a:lnTo>
                  <a:lnTo>
                    <a:pt x="369" y="0"/>
                  </a:lnTo>
                  <a:lnTo>
                    <a:pt x="0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Rectangle 33"/>
            <p:cNvSpPr>
              <a:spLocks noChangeArrowheads="1"/>
            </p:cNvSpPr>
            <p:nvPr/>
          </p:nvSpPr>
          <p:spPr bwMode="auto">
            <a:xfrm>
              <a:off x="6391275" y="4667250"/>
              <a:ext cx="204788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19%</a:t>
              </a:r>
              <a:endParaRPr lang="en-US"/>
            </a:p>
          </p:txBody>
        </p:sp>
        <p:sp>
          <p:nvSpPr>
            <p:cNvPr id="19551" name="Freeform 34"/>
            <p:cNvSpPr>
              <a:spLocks/>
            </p:cNvSpPr>
            <p:nvPr/>
          </p:nvSpPr>
          <p:spPr bwMode="auto">
            <a:xfrm>
              <a:off x="5664200" y="3784600"/>
              <a:ext cx="742950" cy="541338"/>
            </a:xfrm>
            <a:custGeom>
              <a:avLst/>
              <a:gdLst>
                <a:gd name="T0" fmla="*/ 0 w 369"/>
                <a:gd name="T1" fmla="*/ 2147483647 h 269"/>
                <a:gd name="T2" fmla="*/ 2147483647 w 369"/>
                <a:gd name="T3" fmla="*/ 2147483647 h 269"/>
                <a:gd name="T4" fmla="*/ 2147483647 w 369"/>
                <a:gd name="T5" fmla="*/ 2147483647 h 269"/>
                <a:gd name="T6" fmla="*/ 2147483647 w 369"/>
                <a:gd name="T7" fmla="*/ 2147483647 h 269"/>
                <a:gd name="T8" fmla="*/ 2147483647 w 369"/>
                <a:gd name="T9" fmla="*/ 2147483647 h 269"/>
                <a:gd name="T10" fmla="*/ 2147483647 w 369"/>
                <a:gd name="T11" fmla="*/ 2147483647 h 269"/>
                <a:gd name="T12" fmla="*/ 2147483647 w 369"/>
                <a:gd name="T13" fmla="*/ 2147483647 h 269"/>
                <a:gd name="T14" fmla="*/ 2147483647 w 369"/>
                <a:gd name="T15" fmla="*/ 2147483647 h 269"/>
                <a:gd name="T16" fmla="*/ 2147483647 w 369"/>
                <a:gd name="T17" fmla="*/ 2147483647 h 269"/>
                <a:gd name="T18" fmla="*/ 2147483647 w 369"/>
                <a:gd name="T19" fmla="*/ 2147483647 h 269"/>
                <a:gd name="T20" fmla="*/ 2147483647 w 369"/>
                <a:gd name="T21" fmla="*/ 2147483647 h 269"/>
                <a:gd name="T22" fmla="*/ 2147483647 w 369"/>
                <a:gd name="T23" fmla="*/ 2147483647 h 269"/>
                <a:gd name="T24" fmla="*/ 2147483647 w 369"/>
                <a:gd name="T25" fmla="*/ 0 h 269"/>
                <a:gd name="T26" fmla="*/ 0 w 369"/>
                <a:gd name="T27" fmla="*/ 2147483647 h 2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269"/>
                <a:gd name="T44" fmla="*/ 369 w 369"/>
                <a:gd name="T45" fmla="*/ 269 h 2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269">
                  <a:moveTo>
                    <a:pt x="0" y="269"/>
                  </a:moveTo>
                  <a:lnTo>
                    <a:pt x="369" y="226"/>
                  </a:lnTo>
                  <a:lnTo>
                    <a:pt x="369" y="207"/>
                  </a:lnTo>
                  <a:lnTo>
                    <a:pt x="364" y="183"/>
                  </a:lnTo>
                  <a:lnTo>
                    <a:pt x="360" y="159"/>
                  </a:lnTo>
                  <a:lnTo>
                    <a:pt x="350" y="139"/>
                  </a:lnTo>
                  <a:lnTo>
                    <a:pt x="340" y="115"/>
                  </a:lnTo>
                  <a:lnTo>
                    <a:pt x="331" y="96"/>
                  </a:lnTo>
                  <a:lnTo>
                    <a:pt x="321" y="72"/>
                  </a:lnTo>
                  <a:lnTo>
                    <a:pt x="307" y="53"/>
                  </a:lnTo>
                  <a:lnTo>
                    <a:pt x="293" y="34"/>
                  </a:lnTo>
                  <a:lnTo>
                    <a:pt x="278" y="19"/>
                  </a:lnTo>
                  <a:lnTo>
                    <a:pt x="264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35"/>
            <p:cNvSpPr>
              <a:spLocks/>
            </p:cNvSpPr>
            <p:nvPr/>
          </p:nvSpPr>
          <p:spPr bwMode="auto">
            <a:xfrm>
              <a:off x="5664200" y="3784600"/>
              <a:ext cx="742950" cy="541338"/>
            </a:xfrm>
            <a:custGeom>
              <a:avLst/>
              <a:gdLst>
                <a:gd name="T0" fmla="*/ 0 w 369"/>
                <a:gd name="T1" fmla="*/ 2147483647 h 269"/>
                <a:gd name="T2" fmla="*/ 2147483647 w 369"/>
                <a:gd name="T3" fmla="*/ 2147483647 h 269"/>
                <a:gd name="T4" fmla="*/ 2147483647 w 369"/>
                <a:gd name="T5" fmla="*/ 2147483647 h 269"/>
                <a:gd name="T6" fmla="*/ 2147483647 w 369"/>
                <a:gd name="T7" fmla="*/ 2147483647 h 269"/>
                <a:gd name="T8" fmla="*/ 2147483647 w 369"/>
                <a:gd name="T9" fmla="*/ 2147483647 h 269"/>
                <a:gd name="T10" fmla="*/ 2147483647 w 369"/>
                <a:gd name="T11" fmla="*/ 2147483647 h 269"/>
                <a:gd name="T12" fmla="*/ 2147483647 w 369"/>
                <a:gd name="T13" fmla="*/ 2147483647 h 269"/>
                <a:gd name="T14" fmla="*/ 2147483647 w 369"/>
                <a:gd name="T15" fmla="*/ 2147483647 h 269"/>
                <a:gd name="T16" fmla="*/ 2147483647 w 369"/>
                <a:gd name="T17" fmla="*/ 2147483647 h 269"/>
                <a:gd name="T18" fmla="*/ 2147483647 w 369"/>
                <a:gd name="T19" fmla="*/ 2147483647 h 269"/>
                <a:gd name="T20" fmla="*/ 2147483647 w 369"/>
                <a:gd name="T21" fmla="*/ 2147483647 h 269"/>
                <a:gd name="T22" fmla="*/ 2147483647 w 369"/>
                <a:gd name="T23" fmla="*/ 2147483647 h 269"/>
                <a:gd name="T24" fmla="*/ 2147483647 w 369"/>
                <a:gd name="T25" fmla="*/ 0 h 269"/>
                <a:gd name="T26" fmla="*/ 0 w 369"/>
                <a:gd name="T27" fmla="*/ 2147483647 h 269"/>
                <a:gd name="T28" fmla="*/ 0 w 369"/>
                <a:gd name="T29" fmla="*/ 2147483647 h 2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9"/>
                <a:gd name="T46" fmla="*/ 0 h 269"/>
                <a:gd name="T47" fmla="*/ 369 w 369"/>
                <a:gd name="T48" fmla="*/ 269 h 2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9" h="269">
                  <a:moveTo>
                    <a:pt x="0" y="269"/>
                  </a:moveTo>
                  <a:lnTo>
                    <a:pt x="369" y="226"/>
                  </a:lnTo>
                  <a:lnTo>
                    <a:pt x="369" y="207"/>
                  </a:lnTo>
                  <a:lnTo>
                    <a:pt x="364" y="183"/>
                  </a:lnTo>
                  <a:lnTo>
                    <a:pt x="360" y="159"/>
                  </a:lnTo>
                  <a:lnTo>
                    <a:pt x="350" y="139"/>
                  </a:lnTo>
                  <a:lnTo>
                    <a:pt x="340" y="115"/>
                  </a:lnTo>
                  <a:lnTo>
                    <a:pt x="331" y="96"/>
                  </a:lnTo>
                  <a:lnTo>
                    <a:pt x="321" y="72"/>
                  </a:lnTo>
                  <a:lnTo>
                    <a:pt x="307" y="53"/>
                  </a:lnTo>
                  <a:lnTo>
                    <a:pt x="293" y="34"/>
                  </a:lnTo>
                  <a:lnTo>
                    <a:pt x="278" y="19"/>
                  </a:lnTo>
                  <a:lnTo>
                    <a:pt x="264" y="0"/>
                  </a:lnTo>
                  <a:lnTo>
                    <a:pt x="0" y="26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Rectangle 36"/>
            <p:cNvSpPr>
              <a:spLocks noChangeArrowheads="1"/>
            </p:cNvSpPr>
            <p:nvPr/>
          </p:nvSpPr>
          <p:spPr bwMode="auto">
            <a:xfrm>
              <a:off x="6399213" y="3852863"/>
              <a:ext cx="20478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11%</a:t>
              </a:r>
              <a:endParaRPr lang="en-US"/>
            </a:p>
          </p:txBody>
        </p:sp>
        <p:sp>
          <p:nvSpPr>
            <p:cNvPr id="19554" name="Freeform 37"/>
            <p:cNvSpPr>
              <a:spLocks/>
            </p:cNvSpPr>
            <p:nvPr/>
          </p:nvSpPr>
          <p:spPr bwMode="auto">
            <a:xfrm>
              <a:off x="5664200" y="3562350"/>
              <a:ext cx="531813" cy="763588"/>
            </a:xfrm>
            <a:custGeom>
              <a:avLst/>
              <a:gdLst>
                <a:gd name="T0" fmla="*/ 0 w 264"/>
                <a:gd name="T1" fmla="*/ 2147483647 h 380"/>
                <a:gd name="T2" fmla="*/ 2147483647 w 264"/>
                <a:gd name="T3" fmla="*/ 2147483647 h 380"/>
                <a:gd name="T4" fmla="*/ 2147483647 w 264"/>
                <a:gd name="T5" fmla="*/ 2147483647 h 380"/>
                <a:gd name="T6" fmla="*/ 2147483647 w 264"/>
                <a:gd name="T7" fmla="*/ 2147483647 h 380"/>
                <a:gd name="T8" fmla="*/ 2147483647 w 264"/>
                <a:gd name="T9" fmla="*/ 2147483647 h 380"/>
                <a:gd name="T10" fmla="*/ 2147483647 w 264"/>
                <a:gd name="T11" fmla="*/ 2147483647 h 380"/>
                <a:gd name="T12" fmla="*/ 2147483647 w 264"/>
                <a:gd name="T13" fmla="*/ 2147483647 h 380"/>
                <a:gd name="T14" fmla="*/ 2147483647 w 264"/>
                <a:gd name="T15" fmla="*/ 2147483647 h 380"/>
                <a:gd name="T16" fmla="*/ 2147483647 w 264"/>
                <a:gd name="T17" fmla="*/ 2147483647 h 380"/>
                <a:gd name="T18" fmla="*/ 2147483647 w 264"/>
                <a:gd name="T19" fmla="*/ 2147483647 h 380"/>
                <a:gd name="T20" fmla="*/ 2147483647 w 264"/>
                <a:gd name="T21" fmla="*/ 2147483647 h 380"/>
                <a:gd name="T22" fmla="*/ 2147483647 w 264"/>
                <a:gd name="T23" fmla="*/ 2147483647 h 380"/>
                <a:gd name="T24" fmla="*/ 2147483647 w 264"/>
                <a:gd name="T25" fmla="*/ 2147483647 h 380"/>
                <a:gd name="T26" fmla="*/ 2147483647 w 264"/>
                <a:gd name="T27" fmla="*/ 0 h 380"/>
                <a:gd name="T28" fmla="*/ 0 w 264"/>
                <a:gd name="T29" fmla="*/ 0 h 380"/>
                <a:gd name="T30" fmla="*/ 0 w 264"/>
                <a:gd name="T31" fmla="*/ 2147483647 h 3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"/>
                <a:gd name="T49" fmla="*/ 0 h 380"/>
                <a:gd name="T50" fmla="*/ 264 w 264"/>
                <a:gd name="T51" fmla="*/ 380 h 3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" h="380">
                  <a:moveTo>
                    <a:pt x="0" y="380"/>
                  </a:moveTo>
                  <a:lnTo>
                    <a:pt x="264" y="111"/>
                  </a:lnTo>
                  <a:lnTo>
                    <a:pt x="249" y="97"/>
                  </a:lnTo>
                  <a:lnTo>
                    <a:pt x="230" y="82"/>
                  </a:lnTo>
                  <a:lnTo>
                    <a:pt x="211" y="68"/>
                  </a:lnTo>
                  <a:lnTo>
                    <a:pt x="192" y="58"/>
                  </a:lnTo>
                  <a:lnTo>
                    <a:pt x="173" y="44"/>
                  </a:lnTo>
                  <a:lnTo>
                    <a:pt x="153" y="34"/>
                  </a:lnTo>
                  <a:lnTo>
                    <a:pt x="129" y="24"/>
                  </a:lnTo>
                  <a:lnTo>
                    <a:pt x="110" y="20"/>
                  </a:lnTo>
                  <a:lnTo>
                    <a:pt x="86" y="10"/>
                  </a:lnTo>
                  <a:lnTo>
                    <a:pt x="67" y="5"/>
                  </a:lnTo>
                  <a:lnTo>
                    <a:pt x="43" y="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38"/>
            <p:cNvSpPr>
              <a:spLocks/>
            </p:cNvSpPr>
            <p:nvPr/>
          </p:nvSpPr>
          <p:spPr bwMode="auto">
            <a:xfrm>
              <a:off x="5664200" y="3562350"/>
              <a:ext cx="531813" cy="763588"/>
            </a:xfrm>
            <a:custGeom>
              <a:avLst/>
              <a:gdLst>
                <a:gd name="T0" fmla="*/ 0 w 264"/>
                <a:gd name="T1" fmla="*/ 2147483647 h 380"/>
                <a:gd name="T2" fmla="*/ 2147483647 w 264"/>
                <a:gd name="T3" fmla="*/ 2147483647 h 380"/>
                <a:gd name="T4" fmla="*/ 2147483647 w 264"/>
                <a:gd name="T5" fmla="*/ 2147483647 h 380"/>
                <a:gd name="T6" fmla="*/ 2147483647 w 264"/>
                <a:gd name="T7" fmla="*/ 2147483647 h 380"/>
                <a:gd name="T8" fmla="*/ 2147483647 w 264"/>
                <a:gd name="T9" fmla="*/ 2147483647 h 380"/>
                <a:gd name="T10" fmla="*/ 2147483647 w 264"/>
                <a:gd name="T11" fmla="*/ 2147483647 h 380"/>
                <a:gd name="T12" fmla="*/ 2147483647 w 264"/>
                <a:gd name="T13" fmla="*/ 2147483647 h 380"/>
                <a:gd name="T14" fmla="*/ 2147483647 w 264"/>
                <a:gd name="T15" fmla="*/ 2147483647 h 380"/>
                <a:gd name="T16" fmla="*/ 2147483647 w 264"/>
                <a:gd name="T17" fmla="*/ 2147483647 h 380"/>
                <a:gd name="T18" fmla="*/ 2147483647 w 264"/>
                <a:gd name="T19" fmla="*/ 2147483647 h 380"/>
                <a:gd name="T20" fmla="*/ 2147483647 w 264"/>
                <a:gd name="T21" fmla="*/ 2147483647 h 380"/>
                <a:gd name="T22" fmla="*/ 2147483647 w 264"/>
                <a:gd name="T23" fmla="*/ 2147483647 h 380"/>
                <a:gd name="T24" fmla="*/ 2147483647 w 264"/>
                <a:gd name="T25" fmla="*/ 2147483647 h 380"/>
                <a:gd name="T26" fmla="*/ 2147483647 w 264"/>
                <a:gd name="T27" fmla="*/ 0 h 380"/>
                <a:gd name="T28" fmla="*/ 0 w 264"/>
                <a:gd name="T29" fmla="*/ 0 h 380"/>
                <a:gd name="T30" fmla="*/ 0 w 264"/>
                <a:gd name="T31" fmla="*/ 2147483647 h 380"/>
                <a:gd name="T32" fmla="*/ 0 w 264"/>
                <a:gd name="T33" fmla="*/ 2147483647 h 3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4"/>
                <a:gd name="T52" fmla="*/ 0 h 380"/>
                <a:gd name="T53" fmla="*/ 264 w 264"/>
                <a:gd name="T54" fmla="*/ 380 h 3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4" h="380">
                  <a:moveTo>
                    <a:pt x="0" y="380"/>
                  </a:moveTo>
                  <a:lnTo>
                    <a:pt x="264" y="111"/>
                  </a:lnTo>
                  <a:lnTo>
                    <a:pt x="249" y="97"/>
                  </a:lnTo>
                  <a:lnTo>
                    <a:pt x="230" y="82"/>
                  </a:lnTo>
                  <a:lnTo>
                    <a:pt x="211" y="68"/>
                  </a:lnTo>
                  <a:lnTo>
                    <a:pt x="192" y="58"/>
                  </a:lnTo>
                  <a:lnTo>
                    <a:pt x="173" y="44"/>
                  </a:lnTo>
                  <a:lnTo>
                    <a:pt x="153" y="34"/>
                  </a:lnTo>
                  <a:lnTo>
                    <a:pt x="129" y="24"/>
                  </a:lnTo>
                  <a:lnTo>
                    <a:pt x="110" y="20"/>
                  </a:lnTo>
                  <a:lnTo>
                    <a:pt x="86" y="10"/>
                  </a:lnTo>
                  <a:lnTo>
                    <a:pt x="67" y="5"/>
                  </a:lnTo>
                  <a:lnTo>
                    <a:pt x="43" y="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8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Rectangle 39"/>
            <p:cNvSpPr>
              <a:spLocks noChangeArrowheads="1"/>
            </p:cNvSpPr>
            <p:nvPr/>
          </p:nvSpPr>
          <p:spPr bwMode="auto">
            <a:xfrm>
              <a:off x="5937250" y="3406775"/>
              <a:ext cx="204788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13%</a:t>
              </a:r>
              <a:endParaRPr lang="en-US"/>
            </a:p>
          </p:txBody>
        </p:sp>
        <p:sp>
          <p:nvSpPr>
            <p:cNvPr id="19557" name="Rectangle 40"/>
            <p:cNvSpPr>
              <a:spLocks noChangeArrowheads="1"/>
            </p:cNvSpPr>
            <p:nvPr/>
          </p:nvSpPr>
          <p:spPr bwMode="auto">
            <a:xfrm>
              <a:off x="4710113" y="3048000"/>
              <a:ext cx="19184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Dnstrm Rates After TRA</a:t>
              </a:r>
              <a:endParaRPr lang="en-US" sz="1400"/>
            </a:p>
          </p:txBody>
        </p:sp>
        <p:sp>
          <p:nvSpPr>
            <p:cNvPr id="19558" name="Rectangle 41"/>
            <p:cNvSpPr>
              <a:spLocks noChangeArrowheads="1"/>
            </p:cNvSpPr>
            <p:nvPr/>
          </p:nvSpPr>
          <p:spPr bwMode="auto">
            <a:xfrm>
              <a:off x="3654425" y="5276850"/>
              <a:ext cx="1489075" cy="1122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Rectangle 42"/>
            <p:cNvSpPr>
              <a:spLocks noChangeArrowheads="1"/>
            </p:cNvSpPr>
            <p:nvPr/>
          </p:nvSpPr>
          <p:spPr bwMode="auto">
            <a:xfrm>
              <a:off x="3654425" y="5276850"/>
              <a:ext cx="1489075" cy="112236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43"/>
            <p:cNvSpPr>
              <a:spLocks noChangeShapeType="1"/>
            </p:cNvSpPr>
            <p:nvPr/>
          </p:nvSpPr>
          <p:spPr bwMode="auto">
            <a:xfrm>
              <a:off x="3654425" y="5276850"/>
              <a:ext cx="14890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44"/>
            <p:cNvSpPr>
              <a:spLocks noChangeShapeType="1"/>
            </p:cNvSpPr>
            <p:nvPr/>
          </p:nvSpPr>
          <p:spPr bwMode="auto">
            <a:xfrm>
              <a:off x="3654425" y="6399213"/>
              <a:ext cx="14890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45"/>
            <p:cNvSpPr>
              <a:spLocks noChangeShapeType="1"/>
            </p:cNvSpPr>
            <p:nvPr/>
          </p:nvSpPr>
          <p:spPr bwMode="auto">
            <a:xfrm flipV="1">
              <a:off x="5143500" y="5276850"/>
              <a:ext cx="0" cy="11223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46"/>
            <p:cNvSpPr>
              <a:spLocks noChangeShapeType="1"/>
            </p:cNvSpPr>
            <p:nvPr/>
          </p:nvSpPr>
          <p:spPr bwMode="auto">
            <a:xfrm flipV="1">
              <a:off x="3654425" y="5276850"/>
              <a:ext cx="0" cy="11223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47"/>
            <p:cNvSpPr>
              <a:spLocks noChangeShapeType="1"/>
            </p:cNvSpPr>
            <p:nvPr/>
          </p:nvSpPr>
          <p:spPr bwMode="auto">
            <a:xfrm>
              <a:off x="3654425" y="6399213"/>
              <a:ext cx="14890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48"/>
            <p:cNvSpPr>
              <a:spLocks noChangeShapeType="1"/>
            </p:cNvSpPr>
            <p:nvPr/>
          </p:nvSpPr>
          <p:spPr bwMode="auto">
            <a:xfrm flipV="1">
              <a:off x="3654425" y="5276850"/>
              <a:ext cx="0" cy="11223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49"/>
            <p:cNvSpPr>
              <a:spLocks noChangeShapeType="1"/>
            </p:cNvSpPr>
            <p:nvPr/>
          </p:nvSpPr>
          <p:spPr bwMode="auto">
            <a:xfrm>
              <a:off x="3654425" y="5276850"/>
              <a:ext cx="14890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50"/>
            <p:cNvSpPr>
              <a:spLocks noChangeShapeType="1"/>
            </p:cNvSpPr>
            <p:nvPr/>
          </p:nvSpPr>
          <p:spPr bwMode="auto">
            <a:xfrm>
              <a:off x="3654425" y="6399213"/>
              <a:ext cx="14890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51"/>
            <p:cNvSpPr>
              <a:spLocks noChangeShapeType="1"/>
            </p:cNvSpPr>
            <p:nvPr/>
          </p:nvSpPr>
          <p:spPr bwMode="auto">
            <a:xfrm flipV="1">
              <a:off x="5143500" y="5276850"/>
              <a:ext cx="0" cy="11223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52"/>
            <p:cNvSpPr>
              <a:spLocks noChangeShapeType="1"/>
            </p:cNvSpPr>
            <p:nvPr/>
          </p:nvSpPr>
          <p:spPr bwMode="auto">
            <a:xfrm flipV="1">
              <a:off x="3654425" y="5276850"/>
              <a:ext cx="0" cy="11223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Rectangle 53"/>
            <p:cNvSpPr>
              <a:spLocks noChangeArrowheads="1"/>
            </p:cNvSpPr>
            <p:nvPr/>
          </p:nvSpPr>
          <p:spPr bwMode="auto">
            <a:xfrm>
              <a:off x="4276725" y="5314950"/>
              <a:ext cx="76835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Above 14.5Mbps</a:t>
              </a:r>
              <a:endParaRPr lang="en-US"/>
            </a:p>
          </p:txBody>
        </p:sp>
        <p:sp>
          <p:nvSpPr>
            <p:cNvPr id="19571" name="Rectangle 54"/>
            <p:cNvSpPr>
              <a:spLocks noChangeArrowheads="1"/>
            </p:cNvSpPr>
            <p:nvPr/>
          </p:nvSpPr>
          <p:spPr bwMode="auto">
            <a:xfrm>
              <a:off x="3733800" y="5314950"/>
              <a:ext cx="384175" cy="134938"/>
            </a:xfrm>
            <a:prstGeom prst="rect">
              <a:avLst/>
            </a:prstGeom>
            <a:solidFill>
              <a:srgbClr val="0000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Rectangle 55"/>
            <p:cNvSpPr>
              <a:spLocks noChangeArrowheads="1"/>
            </p:cNvSpPr>
            <p:nvPr/>
          </p:nvSpPr>
          <p:spPr bwMode="auto">
            <a:xfrm>
              <a:off x="3733800" y="5314950"/>
              <a:ext cx="384175" cy="13493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Rectangle 56"/>
            <p:cNvSpPr>
              <a:spLocks noChangeArrowheads="1"/>
            </p:cNvSpPr>
            <p:nvPr/>
          </p:nvSpPr>
          <p:spPr bwMode="auto">
            <a:xfrm>
              <a:off x="4252913" y="5487988"/>
              <a:ext cx="536575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12~14Mbps</a:t>
              </a:r>
              <a:endParaRPr lang="en-US"/>
            </a:p>
          </p:txBody>
        </p:sp>
        <p:sp>
          <p:nvSpPr>
            <p:cNvPr id="19574" name="Rectangle 57"/>
            <p:cNvSpPr>
              <a:spLocks noChangeArrowheads="1"/>
            </p:cNvSpPr>
            <p:nvPr/>
          </p:nvSpPr>
          <p:spPr bwMode="auto">
            <a:xfrm>
              <a:off x="3733800" y="5497513"/>
              <a:ext cx="384175" cy="127000"/>
            </a:xfrm>
            <a:prstGeom prst="rect">
              <a:avLst/>
            </a:prstGeom>
            <a:solidFill>
              <a:srgbClr val="005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Rectangle 58"/>
            <p:cNvSpPr>
              <a:spLocks noChangeArrowheads="1"/>
            </p:cNvSpPr>
            <p:nvPr/>
          </p:nvSpPr>
          <p:spPr bwMode="auto">
            <a:xfrm>
              <a:off x="3733800" y="5497513"/>
              <a:ext cx="384175" cy="1270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Rectangle 59"/>
            <p:cNvSpPr>
              <a:spLocks noChangeArrowheads="1"/>
            </p:cNvSpPr>
            <p:nvPr/>
          </p:nvSpPr>
          <p:spPr bwMode="auto">
            <a:xfrm>
              <a:off x="4252913" y="5673725"/>
              <a:ext cx="53657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10~12Mbps</a:t>
              </a:r>
              <a:endParaRPr lang="en-US"/>
            </a:p>
          </p:txBody>
        </p:sp>
        <p:sp>
          <p:nvSpPr>
            <p:cNvPr id="19577" name="Rectangle 60"/>
            <p:cNvSpPr>
              <a:spLocks noChangeArrowheads="1"/>
            </p:cNvSpPr>
            <p:nvPr/>
          </p:nvSpPr>
          <p:spPr bwMode="auto">
            <a:xfrm>
              <a:off x="3733800" y="5673725"/>
              <a:ext cx="384175" cy="134938"/>
            </a:xfrm>
            <a:prstGeom prst="rect">
              <a:avLst/>
            </a:prstGeom>
            <a:solidFill>
              <a:srgbClr val="20FF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Rectangle 61"/>
            <p:cNvSpPr>
              <a:spLocks noChangeArrowheads="1"/>
            </p:cNvSpPr>
            <p:nvPr/>
          </p:nvSpPr>
          <p:spPr bwMode="auto">
            <a:xfrm>
              <a:off x="3733800" y="5673725"/>
              <a:ext cx="384175" cy="13493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Rectangle 62"/>
            <p:cNvSpPr>
              <a:spLocks noChangeArrowheads="1"/>
            </p:cNvSpPr>
            <p:nvPr/>
          </p:nvSpPr>
          <p:spPr bwMode="auto">
            <a:xfrm>
              <a:off x="4241800" y="5856288"/>
              <a:ext cx="479425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7~10Mbps</a:t>
              </a:r>
              <a:endParaRPr lang="en-US"/>
            </a:p>
          </p:txBody>
        </p:sp>
        <p:sp>
          <p:nvSpPr>
            <p:cNvPr id="19580" name="Rectangle 63"/>
            <p:cNvSpPr>
              <a:spLocks noChangeArrowheads="1"/>
            </p:cNvSpPr>
            <p:nvPr/>
          </p:nvSpPr>
          <p:spPr bwMode="auto">
            <a:xfrm>
              <a:off x="3733800" y="5856288"/>
              <a:ext cx="384175" cy="136525"/>
            </a:xfrm>
            <a:prstGeom prst="rect">
              <a:avLst/>
            </a:prstGeom>
            <a:solidFill>
              <a:srgbClr val="EFFF1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Rectangle 64"/>
            <p:cNvSpPr>
              <a:spLocks noChangeArrowheads="1"/>
            </p:cNvSpPr>
            <p:nvPr/>
          </p:nvSpPr>
          <p:spPr bwMode="auto">
            <a:xfrm>
              <a:off x="3733800" y="5856288"/>
              <a:ext cx="384175" cy="1365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Rectangle 65"/>
            <p:cNvSpPr>
              <a:spLocks noChangeArrowheads="1"/>
            </p:cNvSpPr>
            <p:nvPr/>
          </p:nvSpPr>
          <p:spPr bwMode="auto">
            <a:xfrm>
              <a:off x="4248150" y="6042025"/>
              <a:ext cx="5080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5.7~7Mbps</a:t>
              </a:r>
              <a:endParaRPr lang="en-US"/>
            </a:p>
          </p:txBody>
        </p:sp>
        <p:sp>
          <p:nvSpPr>
            <p:cNvPr id="19583" name="Rectangle 66"/>
            <p:cNvSpPr>
              <a:spLocks noChangeArrowheads="1"/>
            </p:cNvSpPr>
            <p:nvPr/>
          </p:nvSpPr>
          <p:spPr bwMode="auto">
            <a:xfrm>
              <a:off x="3733800" y="6042025"/>
              <a:ext cx="384175" cy="123825"/>
            </a:xfrm>
            <a:prstGeom prst="rect">
              <a:avLst/>
            </a:prstGeom>
            <a:solidFill>
              <a:srgbClr val="FF4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Rectangle 67"/>
            <p:cNvSpPr>
              <a:spLocks noChangeArrowheads="1"/>
            </p:cNvSpPr>
            <p:nvPr/>
          </p:nvSpPr>
          <p:spPr bwMode="auto">
            <a:xfrm>
              <a:off x="3733800" y="6042025"/>
              <a:ext cx="384175" cy="1238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Rectangle 68"/>
            <p:cNvSpPr>
              <a:spLocks noChangeArrowheads="1"/>
            </p:cNvSpPr>
            <p:nvPr/>
          </p:nvSpPr>
          <p:spPr bwMode="auto">
            <a:xfrm>
              <a:off x="4268788" y="6215063"/>
              <a:ext cx="6985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Below 5.7Mbps</a:t>
              </a:r>
              <a:endParaRPr lang="en-US"/>
            </a:p>
          </p:txBody>
        </p:sp>
        <p:sp>
          <p:nvSpPr>
            <p:cNvPr id="19586" name="Rectangle 69"/>
            <p:cNvSpPr>
              <a:spLocks noChangeArrowheads="1"/>
            </p:cNvSpPr>
            <p:nvPr/>
          </p:nvSpPr>
          <p:spPr bwMode="auto">
            <a:xfrm>
              <a:off x="3733800" y="6215063"/>
              <a:ext cx="384175" cy="136525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Rectangle 70"/>
            <p:cNvSpPr>
              <a:spLocks noChangeArrowheads="1"/>
            </p:cNvSpPr>
            <p:nvPr/>
          </p:nvSpPr>
          <p:spPr bwMode="auto">
            <a:xfrm>
              <a:off x="3733800" y="6215063"/>
              <a:ext cx="384175" cy="1365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228600" y="1371600"/>
            <a:ext cx="4394200" cy="3351213"/>
            <a:chOff x="2322513" y="2590800"/>
            <a:chExt cx="4394200" cy="3351213"/>
          </a:xfrm>
        </p:grpSpPr>
        <p:sp>
          <p:nvSpPr>
            <p:cNvPr id="19463" name="Freeform 5"/>
            <p:cNvSpPr>
              <a:spLocks/>
            </p:cNvSpPr>
            <p:nvPr/>
          </p:nvSpPr>
          <p:spPr bwMode="auto">
            <a:xfrm>
              <a:off x="2525713" y="3114675"/>
              <a:ext cx="754062" cy="1365250"/>
            </a:xfrm>
            <a:custGeom>
              <a:avLst/>
              <a:gdLst>
                <a:gd name="T0" fmla="*/ 2147483647 w 475"/>
                <a:gd name="T1" fmla="*/ 2147483647 h 860"/>
                <a:gd name="T2" fmla="*/ 2147483647 w 475"/>
                <a:gd name="T3" fmla="*/ 0 h 860"/>
                <a:gd name="T4" fmla="*/ 2147483647 w 475"/>
                <a:gd name="T5" fmla="*/ 0 h 860"/>
                <a:gd name="T6" fmla="*/ 2147483647 w 475"/>
                <a:gd name="T7" fmla="*/ 0 h 860"/>
                <a:gd name="T8" fmla="*/ 2147483647 w 475"/>
                <a:gd name="T9" fmla="*/ 2147483647 h 860"/>
                <a:gd name="T10" fmla="*/ 2147483647 w 475"/>
                <a:gd name="T11" fmla="*/ 2147483647 h 860"/>
                <a:gd name="T12" fmla="*/ 2147483647 w 475"/>
                <a:gd name="T13" fmla="*/ 2147483647 h 860"/>
                <a:gd name="T14" fmla="*/ 2147483647 w 475"/>
                <a:gd name="T15" fmla="*/ 2147483647 h 860"/>
                <a:gd name="T16" fmla="*/ 2147483647 w 475"/>
                <a:gd name="T17" fmla="*/ 2147483647 h 860"/>
                <a:gd name="T18" fmla="*/ 2147483647 w 475"/>
                <a:gd name="T19" fmla="*/ 2147483647 h 860"/>
                <a:gd name="T20" fmla="*/ 2147483647 w 475"/>
                <a:gd name="T21" fmla="*/ 2147483647 h 860"/>
                <a:gd name="T22" fmla="*/ 2147483647 w 475"/>
                <a:gd name="T23" fmla="*/ 2147483647 h 860"/>
                <a:gd name="T24" fmla="*/ 2147483647 w 475"/>
                <a:gd name="T25" fmla="*/ 2147483647 h 860"/>
                <a:gd name="T26" fmla="*/ 2147483647 w 475"/>
                <a:gd name="T27" fmla="*/ 2147483647 h 860"/>
                <a:gd name="T28" fmla="*/ 2147483647 w 475"/>
                <a:gd name="T29" fmla="*/ 2147483647 h 860"/>
                <a:gd name="T30" fmla="*/ 2147483647 w 475"/>
                <a:gd name="T31" fmla="*/ 2147483647 h 860"/>
                <a:gd name="T32" fmla="*/ 2147483647 w 475"/>
                <a:gd name="T33" fmla="*/ 2147483647 h 860"/>
                <a:gd name="T34" fmla="*/ 2147483647 w 475"/>
                <a:gd name="T35" fmla="*/ 2147483647 h 860"/>
                <a:gd name="T36" fmla="*/ 2147483647 w 475"/>
                <a:gd name="T37" fmla="*/ 2147483647 h 860"/>
                <a:gd name="T38" fmla="*/ 2147483647 w 475"/>
                <a:gd name="T39" fmla="*/ 2147483647 h 860"/>
                <a:gd name="T40" fmla="*/ 2147483647 w 475"/>
                <a:gd name="T41" fmla="*/ 2147483647 h 860"/>
                <a:gd name="T42" fmla="*/ 2147483647 w 475"/>
                <a:gd name="T43" fmla="*/ 2147483647 h 860"/>
                <a:gd name="T44" fmla="*/ 2147483647 w 475"/>
                <a:gd name="T45" fmla="*/ 2147483647 h 860"/>
                <a:gd name="T46" fmla="*/ 2147483647 w 475"/>
                <a:gd name="T47" fmla="*/ 2147483647 h 860"/>
                <a:gd name="T48" fmla="*/ 2147483647 w 475"/>
                <a:gd name="T49" fmla="*/ 2147483647 h 860"/>
                <a:gd name="T50" fmla="*/ 0 w 475"/>
                <a:gd name="T51" fmla="*/ 2147483647 h 860"/>
                <a:gd name="T52" fmla="*/ 0 w 475"/>
                <a:gd name="T53" fmla="*/ 2147483647 h 860"/>
                <a:gd name="T54" fmla="*/ 0 w 475"/>
                <a:gd name="T55" fmla="*/ 2147483647 h 860"/>
                <a:gd name="T56" fmla="*/ 2147483647 w 475"/>
                <a:gd name="T57" fmla="*/ 2147483647 h 860"/>
                <a:gd name="T58" fmla="*/ 2147483647 w 475"/>
                <a:gd name="T59" fmla="*/ 2147483647 h 860"/>
                <a:gd name="T60" fmla="*/ 2147483647 w 475"/>
                <a:gd name="T61" fmla="*/ 2147483647 h 860"/>
                <a:gd name="T62" fmla="*/ 2147483647 w 475"/>
                <a:gd name="T63" fmla="*/ 2147483647 h 860"/>
                <a:gd name="T64" fmla="*/ 2147483647 w 475"/>
                <a:gd name="T65" fmla="*/ 2147483647 h 860"/>
                <a:gd name="T66" fmla="*/ 2147483647 w 475"/>
                <a:gd name="T67" fmla="*/ 2147483647 h 860"/>
                <a:gd name="T68" fmla="*/ 2147483647 w 475"/>
                <a:gd name="T69" fmla="*/ 2147483647 h 860"/>
                <a:gd name="T70" fmla="*/ 2147483647 w 475"/>
                <a:gd name="T71" fmla="*/ 2147483647 h 860"/>
                <a:gd name="T72" fmla="*/ 2147483647 w 475"/>
                <a:gd name="T73" fmla="*/ 2147483647 h 860"/>
                <a:gd name="T74" fmla="*/ 2147483647 w 475"/>
                <a:gd name="T75" fmla="*/ 2147483647 h 860"/>
                <a:gd name="T76" fmla="*/ 2147483647 w 475"/>
                <a:gd name="T77" fmla="*/ 2147483647 h 860"/>
                <a:gd name="T78" fmla="*/ 2147483647 w 475"/>
                <a:gd name="T79" fmla="*/ 2147483647 h 860"/>
                <a:gd name="T80" fmla="*/ 2147483647 w 475"/>
                <a:gd name="T81" fmla="*/ 2147483647 h 860"/>
                <a:gd name="T82" fmla="*/ 2147483647 w 475"/>
                <a:gd name="T83" fmla="*/ 2147483647 h 860"/>
                <a:gd name="T84" fmla="*/ 2147483647 w 475"/>
                <a:gd name="T85" fmla="*/ 2147483647 h 8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860"/>
                <a:gd name="T131" fmla="*/ 475 w 475"/>
                <a:gd name="T132" fmla="*/ 860 h 8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860">
                  <a:moveTo>
                    <a:pt x="475" y="476"/>
                  </a:moveTo>
                  <a:lnTo>
                    <a:pt x="475" y="0"/>
                  </a:lnTo>
                  <a:lnTo>
                    <a:pt x="444" y="0"/>
                  </a:lnTo>
                  <a:lnTo>
                    <a:pt x="414" y="0"/>
                  </a:lnTo>
                  <a:lnTo>
                    <a:pt x="383" y="6"/>
                  </a:lnTo>
                  <a:lnTo>
                    <a:pt x="359" y="12"/>
                  </a:lnTo>
                  <a:lnTo>
                    <a:pt x="329" y="18"/>
                  </a:lnTo>
                  <a:lnTo>
                    <a:pt x="298" y="31"/>
                  </a:lnTo>
                  <a:lnTo>
                    <a:pt x="274" y="43"/>
                  </a:lnTo>
                  <a:lnTo>
                    <a:pt x="244" y="55"/>
                  </a:lnTo>
                  <a:lnTo>
                    <a:pt x="219" y="73"/>
                  </a:lnTo>
                  <a:lnTo>
                    <a:pt x="195" y="86"/>
                  </a:lnTo>
                  <a:lnTo>
                    <a:pt x="171" y="104"/>
                  </a:lnTo>
                  <a:lnTo>
                    <a:pt x="152" y="128"/>
                  </a:lnTo>
                  <a:lnTo>
                    <a:pt x="128" y="147"/>
                  </a:lnTo>
                  <a:lnTo>
                    <a:pt x="110" y="171"/>
                  </a:lnTo>
                  <a:lnTo>
                    <a:pt x="91" y="195"/>
                  </a:lnTo>
                  <a:lnTo>
                    <a:pt x="73" y="220"/>
                  </a:lnTo>
                  <a:lnTo>
                    <a:pt x="61" y="244"/>
                  </a:lnTo>
                  <a:lnTo>
                    <a:pt x="43" y="268"/>
                  </a:lnTo>
                  <a:lnTo>
                    <a:pt x="37" y="299"/>
                  </a:lnTo>
                  <a:lnTo>
                    <a:pt x="25" y="323"/>
                  </a:lnTo>
                  <a:lnTo>
                    <a:pt x="18" y="354"/>
                  </a:lnTo>
                  <a:lnTo>
                    <a:pt x="6" y="384"/>
                  </a:lnTo>
                  <a:lnTo>
                    <a:pt x="6" y="415"/>
                  </a:lnTo>
                  <a:lnTo>
                    <a:pt x="0" y="445"/>
                  </a:lnTo>
                  <a:lnTo>
                    <a:pt x="0" y="470"/>
                  </a:lnTo>
                  <a:lnTo>
                    <a:pt x="0" y="500"/>
                  </a:lnTo>
                  <a:lnTo>
                    <a:pt x="6" y="531"/>
                  </a:lnTo>
                  <a:lnTo>
                    <a:pt x="6" y="561"/>
                  </a:lnTo>
                  <a:lnTo>
                    <a:pt x="18" y="592"/>
                  </a:lnTo>
                  <a:lnTo>
                    <a:pt x="25" y="622"/>
                  </a:lnTo>
                  <a:lnTo>
                    <a:pt x="37" y="647"/>
                  </a:lnTo>
                  <a:lnTo>
                    <a:pt x="43" y="677"/>
                  </a:lnTo>
                  <a:lnTo>
                    <a:pt x="61" y="701"/>
                  </a:lnTo>
                  <a:lnTo>
                    <a:pt x="73" y="726"/>
                  </a:lnTo>
                  <a:lnTo>
                    <a:pt x="91" y="750"/>
                  </a:lnTo>
                  <a:lnTo>
                    <a:pt x="110" y="775"/>
                  </a:lnTo>
                  <a:lnTo>
                    <a:pt x="128" y="799"/>
                  </a:lnTo>
                  <a:lnTo>
                    <a:pt x="152" y="817"/>
                  </a:lnTo>
                  <a:lnTo>
                    <a:pt x="171" y="842"/>
                  </a:lnTo>
                  <a:lnTo>
                    <a:pt x="195" y="860"/>
                  </a:lnTo>
                  <a:lnTo>
                    <a:pt x="475" y="476"/>
                  </a:lnTo>
                  <a:close/>
                </a:path>
              </a:pathLst>
            </a:custGeom>
            <a:solidFill>
              <a:srgbClr val="0000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6"/>
            <p:cNvSpPr>
              <a:spLocks/>
            </p:cNvSpPr>
            <p:nvPr/>
          </p:nvSpPr>
          <p:spPr bwMode="auto">
            <a:xfrm>
              <a:off x="2525713" y="3114675"/>
              <a:ext cx="754062" cy="1365250"/>
            </a:xfrm>
            <a:custGeom>
              <a:avLst/>
              <a:gdLst>
                <a:gd name="T0" fmla="*/ 2147483647 w 475"/>
                <a:gd name="T1" fmla="*/ 2147483647 h 860"/>
                <a:gd name="T2" fmla="*/ 2147483647 w 475"/>
                <a:gd name="T3" fmla="*/ 0 h 860"/>
                <a:gd name="T4" fmla="*/ 2147483647 w 475"/>
                <a:gd name="T5" fmla="*/ 0 h 860"/>
                <a:gd name="T6" fmla="*/ 2147483647 w 475"/>
                <a:gd name="T7" fmla="*/ 0 h 860"/>
                <a:gd name="T8" fmla="*/ 2147483647 w 475"/>
                <a:gd name="T9" fmla="*/ 2147483647 h 860"/>
                <a:gd name="T10" fmla="*/ 2147483647 w 475"/>
                <a:gd name="T11" fmla="*/ 2147483647 h 860"/>
                <a:gd name="T12" fmla="*/ 2147483647 w 475"/>
                <a:gd name="T13" fmla="*/ 2147483647 h 860"/>
                <a:gd name="T14" fmla="*/ 2147483647 w 475"/>
                <a:gd name="T15" fmla="*/ 2147483647 h 860"/>
                <a:gd name="T16" fmla="*/ 2147483647 w 475"/>
                <a:gd name="T17" fmla="*/ 2147483647 h 860"/>
                <a:gd name="T18" fmla="*/ 2147483647 w 475"/>
                <a:gd name="T19" fmla="*/ 2147483647 h 860"/>
                <a:gd name="T20" fmla="*/ 2147483647 w 475"/>
                <a:gd name="T21" fmla="*/ 2147483647 h 860"/>
                <a:gd name="T22" fmla="*/ 2147483647 w 475"/>
                <a:gd name="T23" fmla="*/ 2147483647 h 860"/>
                <a:gd name="T24" fmla="*/ 2147483647 w 475"/>
                <a:gd name="T25" fmla="*/ 2147483647 h 860"/>
                <a:gd name="T26" fmla="*/ 2147483647 w 475"/>
                <a:gd name="T27" fmla="*/ 2147483647 h 860"/>
                <a:gd name="T28" fmla="*/ 2147483647 w 475"/>
                <a:gd name="T29" fmla="*/ 2147483647 h 860"/>
                <a:gd name="T30" fmla="*/ 2147483647 w 475"/>
                <a:gd name="T31" fmla="*/ 2147483647 h 860"/>
                <a:gd name="T32" fmla="*/ 2147483647 w 475"/>
                <a:gd name="T33" fmla="*/ 2147483647 h 860"/>
                <a:gd name="T34" fmla="*/ 2147483647 w 475"/>
                <a:gd name="T35" fmla="*/ 2147483647 h 860"/>
                <a:gd name="T36" fmla="*/ 2147483647 w 475"/>
                <a:gd name="T37" fmla="*/ 2147483647 h 860"/>
                <a:gd name="T38" fmla="*/ 2147483647 w 475"/>
                <a:gd name="T39" fmla="*/ 2147483647 h 860"/>
                <a:gd name="T40" fmla="*/ 2147483647 w 475"/>
                <a:gd name="T41" fmla="*/ 2147483647 h 860"/>
                <a:gd name="T42" fmla="*/ 2147483647 w 475"/>
                <a:gd name="T43" fmla="*/ 2147483647 h 860"/>
                <a:gd name="T44" fmla="*/ 2147483647 w 475"/>
                <a:gd name="T45" fmla="*/ 2147483647 h 860"/>
                <a:gd name="T46" fmla="*/ 2147483647 w 475"/>
                <a:gd name="T47" fmla="*/ 2147483647 h 860"/>
                <a:gd name="T48" fmla="*/ 2147483647 w 475"/>
                <a:gd name="T49" fmla="*/ 2147483647 h 860"/>
                <a:gd name="T50" fmla="*/ 0 w 475"/>
                <a:gd name="T51" fmla="*/ 2147483647 h 860"/>
                <a:gd name="T52" fmla="*/ 0 w 475"/>
                <a:gd name="T53" fmla="*/ 2147483647 h 860"/>
                <a:gd name="T54" fmla="*/ 0 w 475"/>
                <a:gd name="T55" fmla="*/ 2147483647 h 860"/>
                <a:gd name="T56" fmla="*/ 2147483647 w 475"/>
                <a:gd name="T57" fmla="*/ 2147483647 h 860"/>
                <a:gd name="T58" fmla="*/ 2147483647 w 475"/>
                <a:gd name="T59" fmla="*/ 2147483647 h 860"/>
                <a:gd name="T60" fmla="*/ 2147483647 w 475"/>
                <a:gd name="T61" fmla="*/ 2147483647 h 860"/>
                <a:gd name="T62" fmla="*/ 2147483647 w 475"/>
                <a:gd name="T63" fmla="*/ 2147483647 h 860"/>
                <a:gd name="T64" fmla="*/ 2147483647 w 475"/>
                <a:gd name="T65" fmla="*/ 2147483647 h 860"/>
                <a:gd name="T66" fmla="*/ 2147483647 w 475"/>
                <a:gd name="T67" fmla="*/ 2147483647 h 860"/>
                <a:gd name="T68" fmla="*/ 2147483647 w 475"/>
                <a:gd name="T69" fmla="*/ 2147483647 h 860"/>
                <a:gd name="T70" fmla="*/ 2147483647 w 475"/>
                <a:gd name="T71" fmla="*/ 2147483647 h 860"/>
                <a:gd name="T72" fmla="*/ 2147483647 w 475"/>
                <a:gd name="T73" fmla="*/ 2147483647 h 860"/>
                <a:gd name="T74" fmla="*/ 2147483647 w 475"/>
                <a:gd name="T75" fmla="*/ 2147483647 h 860"/>
                <a:gd name="T76" fmla="*/ 2147483647 w 475"/>
                <a:gd name="T77" fmla="*/ 2147483647 h 860"/>
                <a:gd name="T78" fmla="*/ 2147483647 w 475"/>
                <a:gd name="T79" fmla="*/ 2147483647 h 860"/>
                <a:gd name="T80" fmla="*/ 2147483647 w 475"/>
                <a:gd name="T81" fmla="*/ 2147483647 h 860"/>
                <a:gd name="T82" fmla="*/ 2147483647 w 475"/>
                <a:gd name="T83" fmla="*/ 2147483647 h 860"/>
                <a:gd name="T84" fmla="*/ 2147483647 w 475"/>
                <a:gd name="T85" fmla="*/ 2147483647 h 860"/>
                <a:gd name="T86" fmla="*/ 2147483647 w 475"/>
                <a:gd name="T87" fmla="*/ 2147483647 h 8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5"/>
                <a:gd name="T133" fmla="*/ 0 h 860"/>
                <a:gd name="T134" fmla="*/ 475 w 475"/>
                <a:gd name="T135" fmla="*/ 860 h 8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5" h="860">
                  <a:moveTo>
                    <a:pt x="475" y="476"/>
                  </a:moveTo>
                  <a:lnTo>
                    <a:pt x="475" y="0"/>
                  </a:lnTo>
                  <a:lnTo>
                    <a:pt x="444" y="0"/>
                  </a:lnTo>
                  <a:lnTo>
                    <a:pt x="414" y="0"/>
                  </a:lnTo>
                  <a:lnTo>
                    <a:pt x="383" y="6"/>
                  </a:lnTo>
                  <a:lnTo>
                    <a:pt x="359" y="12"/>
                  </a:lnTo>
                  <a:lnTo>
                    <a:pt x="329" y="18"/>
                  </a:lnTo>
                  <a:lnTo>
                    <a:pt x="298" y="31"/>
                  </a:lnTo>
                  <a:lnTo>
                    <a:pt x="274" y="43"/>
                  </a:lnTo>
                  <a:lnTo>
                    <a:pt x="244" y="55"/>
                  </a:lnTo>
                  <a:lnTo>
                    <a:pt x="219" y="73"/>
                  </a:lnTo>
                  <a:lnTo>
                    <a:pt x="195" y="86"/>
                  </a:lnTo>
                  <a:lnTo>
                    <a:pt x="171" y="104"/>
                  </a:lnTo>
                  <a:lnTo>
                    <a:pt x="152" y="128"/>
                  </a:lnTo>
                  <a:lnTo>
                    <a:pt x="128" y="147"/>
                  </a:lnTo>
                  <a:lnTo>
                    <a:pt x="110" y="171"/>
                  </a:lnTo>
                  <a:lnTo>
                    <a:pt x="91" y="195"/>
                  </a:lnTo>
                  <a:lnTo>
                    <a:pt x="73" y="220"/>
                  </a:lnTo>
                  <a:lnTo>
                    <a:pt x="61" y="244"/>
                  </a:lnTo>
                  <a:lnTo>
                    <a:pt x="43" y="268"/>
                  </a:lnTo>
                  <a:lnTo>
                    <a:pt x="37" y="299"/>
                  </a:lnTo>
                  <a:lnTo>
                    <a:pt x="25" y="323"/>
                  </a:lnTo>
                  <a:lnTo>
                    <a:pt x="18" y="354"/>
                  </a:lnTo>
                  <a:lnTo>
                    <a:pt x="6" y="384"/>
                  </a:lnTo>
                  <a:lnTo>
                    <a:pt x="6" y="415"/>
                  </a:lnTo>
                  <a:lnTo>
                    <a:pt x="0" y="445"/>
                  </a:lnTo>
                  <a:lnTo>
                    <a:pt x="0" y="470"/>
                  </a:lnTo>
                  <a:lnTo>
                    <a:pt x="0" y="500"/>
                  </a:lnTo>
                  <a:lnTo>
                    <a:pt x="6" y="531"/>
                  </a:lnTo>
                  <a:lnTo>
                    <a:pt x="6" y="561"/>
                  </a:lnTo>
                  <a:lnTo>
                    <a:pt x="18" y="592"/>
                  </a:lnTo>
                  <a:lnTo>
                    <a:pt x="25" y="622"/>
                  </a:lnTo>
                  <a:lnTo>
                    <a:pt x="37" y="647"/>
                  </a:lnTo>
                  <a:lnTo>
                    <a:pt x="43" y="677"/>
                  </a:lnTo>
                  <a:lnTo>
                    <a:pt x="61" y="701"/>
                  </a:lnTo>
                  <a:lnTo>
                    <a:pt x="73" y="726"/>
                  </a:lnTo>
                  <a:lnTo>
                    <a:pt x="91" y="750"/>
                  </a:lnTo>
                  <a:lnTo>
                    <a:pt x="110" y="775"/>
                  </a:lnTo>
                  <a:lnTo>
                    <a:pt x="128" y="799"/>
                  </a:lnTo>
                  <a:lnTo>
                    <a:pt x="152" y="817"/>
                  </a:lnTo>
                  <a:lnTo>
                    <a:pt x="171" y="842"/>
                  </a:lnTo>
                  <a:lnTo>
                    <a:pt x="195" y="860"/>
                  </a:lnTo>
                  <a:lnTo>
                    <a:pt x="475" y="4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2322513" y="3511550"/>
              <a:ext cx="2524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40%</a:t>
              </a:r>
              <a:endParaRPr lang="en-US"/>
            </a:p>
          </p:txBody>
        </p:sp>
        <p:sp>
          <p:nvSpPr>
            <p:cNvPr id="19466" name="Freeform 8"/>
            <p:cNvSpPr>
              <a:spLocks/>
            </p:cNvSpPr>
            <p:nvPr/>
          </p:nvSpPr>
          <p:spPr bwMode="auto">
            <a:xfrm>
              <a:off x="2835275" y="3870325"/>
              <a:ext cx="984250" cy="744538"/>
            </a:xfrm>
            <a:custGeom>
              <a:avLst/>
              <a:gdLst>
                <a:gd name="T0" fmla="*/ 2147483647 w 620"/>
                <a:gd name="T1" fmla="*/ 0 h 469"/>
                <a:gd name="T2" fmla="*/ 0 w 620"/>
                <a:gd name="T3" fmla="*/ 2147483647 h 469"/>
                <a:gd name="T4" fmla="*/ 2147483647 w 620"/>
                <a:gd name="T5" fmla="*/ 2147483647 h 469"/>
                <a:gd name="T6" fmla="*/ 2147483647 w 620"/>
                <a:gd name="T7" fmla="*/ 2147483647 h 469"/>
                <a:gd name="T8" fmla="*/ 2147483647 w 620"/>
                <a:gd name="T9" fmla="*/ 2147483647 h 469"/>
                <a:gd name="T10" fmla="*/ 2147483647 w 620"/>
                <a:gd name="T11" fmla="*/ 2147483647 h 469"/>
                <a:gd name="T12" fmla="*/ 2147483647 w 620"/>
                <a:gd name="T13" fmla="*/ 2147483647 h 469"/>
                <a:gd name="T14" fmla="*/ 2147483647 w 620"/>
                <a:gd name="T15" fmla="*/ 2147483647 h 469"/>
                <a:gd name="T16" fmla="*/ 2147483647 w 620"/>
                <a:gd name="T17" fmla="*/ 2147483647 h 469"/>
                <a:gd name="T18" fmla="*/ 2147483647 w 620"/>
                <a:gd name="T19" fmla="*/ 2147483647 h 469"/>
                <a:gd name="T20" fmla="*/ 2147483647 w 620"/>
                <a:gd name="T21" fmla="*/ 2147483647 h 469"/>
                <a:gd name="T22" fmla="*/ 2147483647 w 620"/>
                <a:gd name="T23" fmla="*/ 2147483647 h 469"/>
                <a:gd name="T24" fmla="*/ 2147483647 w 620"/>
                <a:gd name="T25" fmla="*/ 2147483647 h 469"/>
                <a:gd name="T26" fmla="*/ 2147483647 w 620"/>
                <a:gd name="T27" fmla="*/ 2147483647 h 469"/>
                <a:gd name="T28" fmla="*/ 2147483647 w 620"/>
                <a:gd name="T29" fmla="*/ 2147483647 h 469"/>
                <a:gd name="T30" fmla="*/ 2147483647 w 620"/>
                <a:gd name="T31" fmla="*/ 2147483647 h 469"/>
                <a:gd name="T32" fmla="*/ 2147483647 w 620"/>
                <a:gd name="T33" fmla="*/ 2147483647 h 469"/>
                <a:gd name="T34" fmla="*/ 2147483647 w 620"/>
                <a:gd name="T35" fmla="*/ 2147483647 h 469"/>
                <a:gd name="T36" fmla="*/ 2147483647 w 620"/>
                <a:gd name="T37" fmla="*/ 2147483647 h 469"/>
                <a:gd name="T38" fmla="*/ 2147483647 w 620"/>
                <a:gd name="T39" fmla="*/ 2147483647 h 469"/>
                <a:gd name="T40" fmla="*/ 2147483647 w 620"/>
                <a:gd name="T41" fmla="*/ 2147483647 h 469"/>
                <a:gd name="T42" fmla="*/ 2147483647 w 620"/>
                <a:gd name="T43" fmla="*/ 2147483647 h 469"/>
                <a:gd name="T44" fmla="*/ 2147483647 w 620"/>
                <a:gd name="T45" fmla="*/ 2147483647 h 469"/>
                <a:gd name="T46" fmla="*/ 2147483647 w 620"/>
                <a:gd name="T47" fmla="*/ 2147483647 h 469"/>
                <a:gd name="T48" fmla="*/ 2147483647 w 620"/>
                <a:gd name="T49" fmla="*/ 2147483647 h 469"/>
                <a:gd name="T50" fmla="*/ 2147483647 w 620"/>
                <a:gd name="T51" fmla="*/ 0 h 4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0"/>
                <a:gd name="T79" fmla="*/ 0 h 469"/>
                <a:gd name="T80" fmla="*/ 620 w 620"/>
                <a:gd name="T81" fmla="*/ 469 h 4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0" h="469">
                  <a:moveTo>
                    <a:pt x="280" y="0"/>
                  </a:moveTo>
                  <a:lnTo>
                    <a:pt x="0" y="384"/>
                  </a:lnTo>
                  <a:lnTo>
                    <a:pt x="24" y="396"/>
                  </a:lnTo>
                  <a:lnTo>
                    <a:pt x="49" y="414"/>
                  </a:lnTo>
                  <a:lnTo>
                    <a:pt x="79" y="427"/>
                  </a:lnTo>
                  <a:lnTo>
                    <a:pt x="103" y="439"/>
                  </a:lnTo>
                  <a:lnTo>
                    <a:pt x="134" y="445"/>
                  </a:lnTo>
                  <a:lnTo>
                    <a:pt x="158" y="457"/>
                  </a:lnTo>
                  <a:lnTo>
                    <a:pt x="188" y="463"/>
                  </a:lnTo>
                  <a:lnTo>
                    <a:pt x="219" y="469"/>
                  </a:lnTo>
                  <a:lnTo>
                    <a:pt x="243" y="469"/>
                  </a:lnTo>
                  <a:lnTo>
                    <a:pt x="274" y="469"/>
                  </a:lnTo>
                  <a:lnTo>
                    <a:pt x="304" y="469"/>
                  </a:lnTo>
                  <a:lnTo>
                    <a:pt x="334" y="469"/>
                  </a:lnTo>
                  <a:lnTo>
                    <a:pt x="365" y="463"/>
                  </a:lnTo>
                  <a:lnTo>
                    <a:pt x="389" y="457"/>
                  </a:lnTo>
                  <a:lnTo>
                    <a:pt x="420" y="451"/>
                  </a:lnTo>
                  <a:lnTo>
                    <a:pt x="450" y="439"/>
                  </a:lnTo>
                  <a:lnTo>
                    <a:pt x="474" y="433"/>
                  </a:lnTo>
                  <a:lnTo>
                    <a:pt x="499" y="414"/>
                  </a:lnTo>
                  <a:lnTo>
                    <a:pt x="529" y="402"/>
                  </a:lnTo>
                  <a:lnTo>
                    <a:pt x="553" y="384"/>
                  </a:lnTo>
                  <a:lnTo>
                    <a:pt x="578" y="366"/>
                  </a:lnTo>
                  <a:lnTo>
                    <a:pt x="596" y="347"/>
                  </a:lnTo>
                  <a:lnTo>
                    <a:pt x="620" y="329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008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9"/>
            <p:cNvSpPr>
              <a:spLocks/>
            </p:cNvSpPr>
            <p:nvPr/>
          </p:nvSpPr>
          <p:spPr bwMode="auto">
            <a:xfrm>
              <a:off x="2835275" y="3870325"/>
              <a:ext cx="984250" cy="744538"/>
            </a:xfrm>
            <a:custGeom>
              <a:avLst/>
              <a:gdLst>
                <a:gd name="T0" fmla="*/ 2147483647 w 620"/>
                <a:gd name="T1" fmla="*/ 0 h 469"/>
                <a:gd name="T2" fmla="*/ 0 w 620"/>
                <a:gd name="T3" fmla="*/ 2147483647 h 469"/>
                <a:gd name="T4" fmla="*/ 2147483647 w 620"/>
                <a:gd name="T5" fmla="*/ 2147483647 h 469"/>
                <a:gd name="T6" fmla="*/ 2147483647 w 620"/>
                <a:gd name="T7" fmla="*/ 2147483647 h 469"/>
                <a:gd name="T8" fmla="*/ 2147483647 w 620"/>
                <a:gd name="T9" fmla="*/ 2147483647 h 469"/>
                <a:gd name="T10" fmla="*/ 2147483647 w 620"/>
                <a:gd name="T11" fmla="*/ 2147483647 h 469"/>
                <a:gd name="T12" fmla="*/ 2147483647 w 620"/>
                <a:gd name="T13" fmla="*/ 2147483647 h 469"/>
                <a:gd name="T14" fmla="*/ 2147483647 w 620"/>
                <a:gd name="T15" fmla="*/ 2147483647 h 469"/>
                <a:gd name="T16" fmla="*/ 2147483647 w 620"/>
                <a:gd name="T17" fmla="*/ 2147483647 h 469"/>
                <a:gd name="T18" fmla="*/ 2147483647 w 620"/>
                <a:gd name="T19" fmla="*/ 2147483647 h 469"/>
                <a:gd name="T20" fmla="*/ 2147483647 w 620"/>
                <a:gd name="T21" fmla="*/ 2147483647 h 469"/>
                <a:gd name="T22" fmla="*/ 2147483647 w 620"/>
                <a:gd name="T23" fmla="*/ 2147483647 h 469"/>
                <a:gd name="T24" fmla="*/ 2147483647 w 620"/>
                <a:gd name="T25" fmla="*/ 2147483647 h 469"/>
                <a:gd name="T26" fmla="*/ 2147483647 w 620"/>
                <a:gd name="T27" fmla="*/ 2147483647 h 469"/>
                <a:gd name="T28" fmla="*/ 2147483647 w 620"/>
                <a:gd name="T29" fmla="*/ 2147483647 h 469"/>
                <a:gd name="T30" fmla="*/ 2147483647 w 620"/>
                <a:gd name="T31" fmla="*/ 2147483647 h 469"/>
                <a:gd name="T32" fmla="*/ 2147483647 w 620"/>
                <a:gd name="T33" fmla="*/ 2147483647 h 469"/>
                <a:gd name="T34" fmla="*/ 2147483647 w 620"/>
                <a:gd name="T35" fmla="*/ 2147483647 h 469"/>
                <a:gd name="T36" fmla="*/ 2147483647 w 620"/>
                <a:gd name="T37" fmla="*/ 2147483647 h 469"/>
                <a:gd name="T38" fmla="*/ 2147483647 w 620"/>
                <a:gd name="T39" fmla="*/ 2147483647 h 469"/>
                <a:gd name="T40" fmla="*/ 2147483647 w 620"/>
                <a:gd name="T41" fmla="*/ 2147483647 h 469"/>
                <a:gd name="T42" fmla="*/ 2147483647 w 620"/>
                <a:gd name="T43" fmla="*/ 2147483647 h 469"/>
                <a:gd name="T44" fmla="*/ 2147483647 w 620"/>
                <a:gd name="T45" fmla="*/ 2147483647 h 469"/>
                <a:gd name="T46" fmla="*/ 2147483647 w 620"/>
                <a:gd name="T47" fmla="*/ 2147483647 h 469"/>
                <a:gd name="T48" fmla="*/ 2147483647 w 620"/>
                <a:gd name="T49" fmla="*/ 2147483647 h 469"/>
                <a:gd name="T50" fmla="*/ 2147483647 w 620"/>
                <a:gd name="T51" fmla="*/ 0 h 469"/>
                <a:gd name="T52" fmla="*/ 2147483647 w 620"/>
                <a:gd name="T53" fmla="*/ 0 h 46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0"/>
                <a:gd name="T82" fmla="*/ 0 h 469"/>
                <a:gd name="T83" fmla="*/ 620 w 620"/>
                <a:gd name="T84" fmla="*/ 469 h 46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0" h="469">
                  <a:moveTo>
                    <a:pt x="280" y="0"/>
                  </a:moveTo>
                  <a:lnTo>
                    <a:pt x="0" y="384"/>
                  </a:lnTo>
                  <a:lnTo>
                    <a:pt x="24" y="396"/>
                  </a:lnTo>
                  <a:lnTo>
                    <a:pt x="49" y="414"/>
                  </a:lnTo>
                  <a:lnTo>
                    <a:pt x="79" y="427"/>
                  </a:lnTo>
                  <a:lnTo>
                    <a:pt x="103" y="439"/>
                  </a:lnTo>
                  <a:lnTo>
                    <a:pt x="134" y="445"/>
                  </a:lnTo>
                  <a:lnTo>
                    <a:pt x="158" y="457"/>
                  </a:lnTo>
                  <a:lnTo>
                    <a:pt x="188" y="463"/>
                  </a:lnTo>
                  <a:lnTo>
                    <a:pt x="219" y="469"/>
                  </a:lnTo>
                  <a:lnTo>
                    <a:pt x="243" y="469"/>
                  </a:lnTo>
                  <a:lnTo>
                    <a:pt x="274" y="469"/>
                  </a:lnTo>
                  <a:lnTo>
                    <a:pt x="304" y="469"/>
                  </a:lnTo>
                  <a:lnTo>
                    <a:pt x="334" y="469"/>
                  </a:lnTo>
                  <a:lnTo>
                    <a:pt x="365" y="463"/>
                  </a:lnTo>
                  <a:lnTo>
                    <a:pt x="389" y="457"/>
                  </a:lnTo>
                  <a:lnTo>
                    <a:pt x="420" y="451"/>
                  </a:lnTo>
                  <a:lnTo>
                    <a:pt x="450" y="439"/>
                  </a:lnTo>
                  <a:lnTo>
                    <a:pt x="474" y="433"/>
                  </a:lnTo>
                  <a:lnTo>
                    <a:pt x="499" y="414"/>
                  </a:lnTo>
                  <a:lnTo>
                    <a:pt x="529" y="402"/>
                  </a:lnTo>
                  <a:lnTo>
                    <a:pt x="553" y="384"/>
                  </a:lnTo>
                  <a:lnTo>
                    <a:pt x="578" y="366"/>
                  </a:lnTo>
                  <a:lnTo>
                    <a:pt x="596" y="347"/>
                  </a:lnTo>
                  <a:lnTo>
                    <a:pt x="620" y="329"/>
                  </a:lnTo>
                  <a:lnTo>
                    <a:pt x="28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3259138" y="4692650"/>
              <a:ext cx="2524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23%</a:t>
              </a:r>
              <a:endParaRPr lang="en-US"/>
            </a:p>
          </p:txBody>
        </p:sp>
        <p:sp>
          <p:nvSpPr>
            <p:cNvPr id="19469" name="Freeform 11"/>
            <p:cNvSpPr>
              <a:spLocks/>
            </p:cNvSpPr>
            <p:nvPr/>
          </p:nvSpPr>
          <p:spPr bwMode="auto">
            <a:xfrm>
              <a:off x="3279775" y="3695700"/>
              <a:ext cx="752475" cy="696913"/>
            </a:xfrm>
            <a:custGeom>
              <a:avLst/>
              <a:gdLst>
                <a:gd name="T0" fmla="*/ 0 w 474"/>
                <a:gd name="T1" fmla="*/ 2147483647 h 439"/>
                <a:gd name="T2" fmla="*/ 2147483647 w 474"/>
                <a:gd name="T3" fmla="*/ 2147483647 h 439"/>
                <a:gd name="T4" fmla="*/ 2147483647 w 474"/>
                <a:gd name="T5" fmla="*/ 2147483647 h 439"/>
                <a:gd name="T6" fmla="*/ 2147483647 w 474"/>
                <a:gd name="T7" fmla="*/ 2147483647 h 439"/>
                <a:gd name="T8" fmla="*/ 2147483647 w 474"/>
                <a:gd name="T9" fmla="*/ 2147483647 h 439"/>
                <a:gd name="T10" fmla="*/ 2147483647 w 474"/>
                <a:gd name="T11" fmla="*/ 2147483647 h 439"/>
                <a:gd name="T12" fmla="*/ 2147483647 w 474"/>
                <a:gd name="T13" fmla="*/ 2147483647 h 439"/>
                <a:gd name="T14" fmla="*/ 2147483647 w 474"/>
                <a:gd name="T15" fmla="*/ 2147483647 h 439"/>
                <a:gd name="T16" fmla="*/ 2147483647 w 474"/>
                <a:gd name="T17" fmla="*/ 2147483647 h 439"/>
                <a:gd name="T18" fmla="*/ 2147483647 w 474"/>
                <a:gd name="T19" fmla="*/ 2147483647 h 439"/>
                <a:gd name="T20" fmla="*/ 2147483647 w 474"/>
                <a:gd name="T21" fmla="*/ 2147483647 h 439"/>
                <a:gd name="T22" fmla="*/ 2147483647 w 474"/>
                <a:gd name="T23" fmla="*/ 2147483647 h 439"/>
                <a:gd name="T24" fmla="*/ 2147483647 w 474"/>
                <a:gd name="T25" fmla="*/ 2147483647 h 439"/>
                <a:gd name="T26" fmla="*/ 2147483647 w 474"/>
                <a:gd name="T27" fmla="*/ 2147483647 h 439"/>
                <a:gd name="T28" fmla="*/ 2147483647 w 474"/>
                <a:gd name="T29" fmla="*/ 2147483647 h 439"/>
                <a:gd name="T30" fmla="*/ 2147483647 w 474"/>
                <a:gd name="T31" fmla="*/ 2147483647 h 439"/>
                <a:gd name="T32" fmla="*/ 2147483647 w 474"/>
                <a:gd name="T33" fmla="*/ 2147483647 h 439"/>
                <a:gd name="T34" fmla="*/ 2147483647 w 474"/>
                <a:gd name="T35" fmla="*/ 2147483647 h 439"/>
                <a:gd name="T36" fmla="*/ 2147483647 w 474"/>
                <a:gd name="T37" fmla="*/ 0 h 439"/>
                <a:gd name="T38" fmla="*/ 0 w 474"/>
                <a:gd name="T39" fmla="*/ 2147483647 h 4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4"/>
                <a:gd name="T61" fmla="*/ 0 h 439"/>
                <a:gd name="T62" fmla="*/ 474 w 474"/>
                <a:gd name="T63" fmla="*/ 439 h 4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4" h="439">
                  <a:moveTo>
                    <a:pt x="0" y="110"/>
                  </a:moveTo>
                  <a:lnTo>
                    <a:pt x="340" y="439"/>
                  </a:lnTo>
                  <a:lnTo>
                    <a:pt x="358" y="421"/>
                  </a:lnTo>
                  <a:lnTo>
                    <a:pt x="377" y="396"/>
                  </a:lnTo>
                  <a:lnTo>
                    <a:pt x="389" y="372"/>
                  </a:lnTo>
                  <a:lnTo>
                    <a:pt x="407" y="348"/>
                  </a:lnTo>
                  <a:lnTo>
                    <a:pt x="419" y="323"/>
                  </a:lnTo>
                  <a:lnTo>
                    <a:pt x="431" y="299"/>
                  </a:lnTo>
                  <a:lnTo>
                    <a:pt x="444" y="274"/>
                  </a:lnTo>
                  <a:lnTo>
                    <a:pt x="450" y="250"/>
                  </a:lnTo>
                  <a:lnTo>
                    <a:pt x="462" y="220"/>
                  </a:lnTo>
                  <a:lnTo>
                    <a:pt x="468" y="195"/>
                  </a:lnTo>
                  <a:lnTo>
                    <a:pt x="468" y="165"/>
                  </a:lnTo>
                  <a:lnTo>
                    <a:pt x="474" y="140"/>
                  </a:lnTo>
                  <a:lnTo>
                    <a:pt x="474" y="110"/>
                  </a:lnTo>
                  <a:lnTo>
                    <a:pt x="474" y="79"/>
                  </a:lnTo>
                  <a:lnTo>
                    <a:pt x="468" y="55"/>
                  </a:lnTo>
                  <a:lnTo>
                    <a:pt x="468" y="24"/>
                  </a:lnTo>
                  <a:lnTo>
                    <a:pt x="462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2"/>
            <p:cNvSpPr>
              <a:spLocks/>
            </p:cNvSpPr>
            <p:nvPr/>
          </p:nvSpPr>
          <p:spPr bwMode="auto">
            <a:xfrm>
              <a:off x="3279775" y="3695700"/>
              <a:ext cx="752475" cy="696913"/>
            </a:xfrm>
            <a:custGeom>
              <a:avLst/>
              <a:gdLst>
                <a:gd name="T0" fmla="*/ 0 w 474"/>
                <a:gd name="T1" fmla="*/ 2147483647 h 439"/>
                <a:gd name="T2" fmla="*/ 2147483647 w 474"/>
                <a:gd name="T3" fmla="*/ 2147483647 h 439"/>
                <a:gd name="T4" fmla="*/ 2147483647 w 474"/>
                <a:gd name="T5" fmla="*/ 2147483647 h 439"/>
                <a:gd name="T6" fmla="*/ 2147483647 w 474"/>
                <a:gd name="T7" fmla="*/ 2147483647 h 439"/>
                <a:gd name="T8" fmla="*/ 2147483647 w 474"/>
                <a:gd name="T9" fmla="*/ 2147483647 h 439"/>
                <a:gd name="T10" fmla="*/ 2147483647 w 474"/>
                <a:gd name="T11" fmla="*/ 2147483647 h 439"/>
                <a:gd name="T12" fmla="*/ 2147483647 w 474"/>
                <a:gd name="T13" fmla="*/ 2147483647 h 439"/>
                <a:gd name="T14" fmla="*/ 2147483647 w 474"/>
                <a:gd name="T15" fmla="*/ 2147483647 h 439"/>
                <a:gd name="T16" fmla="*/ 2147483647 w 474"/>
                <a:gd name="T17" fmla="*/ 2147483647 h 439"/>
                <a:gd name="T18" fmla="*/ 2147483647 w 474"/>
                <a:gd name="T19" fmla="*/ 2147483647 h 439"/>
                <a:gd name="T20" fmla="*/ 2147483647 w 474"/>
                <a:gd name="T21" fmla="*/ 2147483647 h 439"/>
                <a:gd name="T22" fmla="*/ 2147483647 w 474"/>
                <a:gd name="T23" fmla="*/ 2147483647 h 439"/>
                <a:gd name="T24" fmla="*/ 2147483647 w 474"/>
                <a:gd name="T25" fmla="*/ 2147483647 h 439"/>
                <a:gd name="T26" fmla="*/ 2147483647 w 474"/>
                <a:gd name="T27" fmla="*/ 2147483647 h 439"/>
                <a:gd name="T28" fmla="*/ 2147483647 w 474"/>
                <a:gd name="T29" fmla="*/ 2147483647 h 439"/>
                <a:gd name="T30" fmla="*/ 2147483647 w 474"/>
                <a:gd name="T31" fmla="*/ 2147483647 h 439"/>
                <a:gd name="T32" fmla="*/ 2147483647 w 474"/>
                <a:gd name="T33" fmla="*/ 2147483647 h 439"/>
                <a:gd name="T34" fmla="*/ 2147483647 w 474"/>
                <a:gd name="T35" fmla="*/ 2147483647 h 439"/>
                <a:gd name="T36" fmla="*/ 2147483647 w 474"/>
                <a:gd name="T37" fmla="*/ 0 h 439"/>
                <a:gd name="T38" fmla="*/ 0 w 474"/>
                <a:gd name="T39" fmla="*/ 2147483647 h 439"/>
                <a:gd name="T40" fmla="*/ 0 w 474"/>
                <a:gd name="T41" fmla="*/ 2147483647 h 4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4"/>
                <a:gd name="T64" fmla="*/ 0 h 439"/>
                <a:gd name="T65" fmla="*/ 474 w 474"/>
                <a:gd name="T66" fmla="*/ 439 h 4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4" h="439">
                  <a:moveTo>
                    <a:pt x="0" y="110"/>
                  </a:moveTo>
                  <a:lnTo>
                    <a:pt x="340" y="439"/>
                  </a:lnTo>
                  <a:lnTo>
                    <a:pt x="358" y="421"/>
                  </a:lnTo>
                  <a:lnTo>
                    <a:pt x="377" y="396"/>
                  </a:lnTo>
                  <a:lnTo>
                    <a:pt x="389" y="372"/>
                  </a:lnTo>
                  <a:lnTo>
                    <a:pt x="407" y="348"/>
                  </a:lnTo>
                  <a:lnTo>
                    <a:pt x="419" y="323"/>
                  </a:lnTo>
                  <a:lnTo>
                    <a:pt x="431" y="299"/>
                  </a:lnTo>
                  <a:lnTo>
                    <a:pt x="444" y="274"/>
                  </a:lnTo>
                  <a:lnTo>
                    <a:pt x="450" y="250"/>
                  </a:lnTo>
                  <a:lnTo>
                    <a:pt x="462" y="220"/>
                  </a:lnTo>
                  <a:lnTo>
                    <a:pt x="468" y="195"/>
                  </a:lnTo>
                  <a:lnTo>
                    <a:pt x="468" y="165"/>
                  </a:lnTo>
                  <a:lnTo>
                    <a:pt x="474" y="140"/>
                  </a:lnTo>
                  <a:lnTo>
                    <a:pt x="474" y="110"/>
                  </a:lnTo>
                  <a:lnTo>
                    <a:pt x="474" y="79"/>
                  </a:lnTo>
                  <a:lnTo>
                    <a:pt x="468" y="55"/>
                  </a:lnTo>
                  <a:lnTo>
                    <a:pt x="468" y="24"/>
                  </a:lnTo>
                  <a:lnTo>
                    <a:pt x="462" y="0"/>
                  </a:lnTo>
                  <a:lnTo>
                    <a:pt x="0" y="1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Rectangle 13"/>
            <p:cNvSpPr>
              <a:spLocks noChangeArrowheads="1"/>
            </p:cNvSpPr>
            <p:nvPr/>
          </p:nvSpPr>
          <p:spPr bwMode="auto">
            <a:xfrm>
              <a:off x="4051300" y="4033838"/>
              <a:ext cx="2524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16%</a:t>
              </a:r>
              <a:endParaRPr lang="en-US"/>
            </a:p>
          </p:txBody>
        </p:sp>
        <p:sp>
          <p:nvSpPr>
            <p:cNvPr id="19472" name="Freeform 14"/>
            <p:cNvSpPr>
              <a:spLocks/>
            </p:cNvSpPr>
            <p:nvPr/>
          </p:nvSpPr>
          <p:spPr bwMode="auto">
            <a:xfrm>
              <a:off x="3279775" y="3201988"/>
              <a:ext cx="733425" cy="668337"/>
            </a:xfrm>
            <a:custGeom>
              <a:avLst/>
              <a:gdLst>
                <a:gd name="T0" fmla="*/ 0 w 462"/>
                <a:gd name="T1" fmla="*/ 2147483647 h 421"/>
                <a:gd name="T2" fmla="*/ 2147483647 w 462"/>
                <a:gd name="T3" fmla="*/ 2147483647 h 421"/>
                <a:gd name="T4" fmla="*/ 2147483647 w 462"/>
                <a:gd name="T5" fmla="*/ 2147483647 h 421"/>
                <a:gd name="T6" fmla="*/ 2147483647 w 462"/>
                <a:gd name="T7" fmla="*/ 2147483647 h 421"/>
                <a:gd name="T8" fmla="*/ 2147483647 w 462"/>
                <a:gd name="T9" fmla="*/ 2147483647 h 421"/>
                <a:gd name="T10" fmla="*/ 2147483647 w 462"/>
                <a:gd name="T11" fmla="*/ 2147483647 h 421"/>
                <a:gd name="T12" fmla="*/ 2147483647 w 462"/>
                <a:gd name="T13" fmla="*/ 2147483647 h 421"/>
                <a:gd name="T14" fmla="*/ 2147483647 w 462"/>
                <a:gd name="T15" fmla="*/ 2147483647 h 421"/>
                <a:gd name="T16" fmla="*/ 2147483647 w 462"/>
                <a:gd name="T17" fmla="*/ 2147483647 h 421"/>
                <a:gd name="T18" fmla="*/ 2147483647 w 462"/>
                <a:gd name="T19" fmla="*/ 2147483647 h 421"/>
                <a:gd name="T20" fmla="*/ 2147483647 w 462"/>
                <a:gd name="T21" fmla="*/ 2147483647 h 421"/>
                <a:gd name="T22" fmla="*/ 2147483647 w 462"/>
                <a:gd name="T23" fmla="*/ 2147483647 h 421"/>
                <a:gd name="T24" fmla="*/ 2147483647 w 462"/>
                <a:gd name="T25" fmla="*/ 2147483647 h 421"/>
                <a:gd name="T26" fmla="*/ 2147483647 w 462"/>
                <a:gd name="T27" fmla="*/ 2147483647 h 421"/>
                <a:gd name="T28" fmla="*/ 2147483647 w 462"/>
                <a:gd name="T29" fmla="*/ 2147483647 h 421"/>
                <a:gd name="T30" fmla="*/ 2147483647 w 462"/>
                <a:gd name="T31" fmla="*/ 0 h 421"/>
                <a:gd name="T32" fmla="*/ 0 w 462"/>
                <a:gd name="T33" fmla="*/ 2147483647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2"/>
                <a:gd name="T52" fmla="*/ 0 h 421"/>
                <a:gd name="T53" fmla="*/ 462 w 462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2" h="421">
                  <a:moveTo>
                    <a:pt x="0" y="421"/>
                  </a:moveTo>
                  <a:lnTo>
                    <a:pt x="462" y="311"/>
                  </a:lnTo>
                  <a:lnTo>
                    <a:pt x="456" y="281"/>
                  </a:lnTo>
                  <a:lnTo>
                    <a:pt x="444" y="256"/>
                  </a:lnTo>
                  <a:lnTo>
                    <a:pt x="431" y="226"/>
                  </a:lnTo>
                  <a:lnTo>
                    <a:pt x="419" y="201"/>
                  </a:lnTo>
                  <a:lnTo>
                    <a:pt x="407" y="177"/>
                  </a:lnTo>
                  <a:lnTo>
                    <a:pt x="395" y="153"/>
                  </a:lnTo>
                  <a:lnTo>
                    <a:pt x="377" y="128"/>
                  </a:lnTo>
                  <a:lnTo>
                    <a:pt x="358" y="110"/>
                  </a:lnTo>
                  <a:lnTo>
                    <a:pt x="340" y="85"/>
                  </a:lnTo>
                  <a:lnTo>
                    <a:pt x="322" y="67"/>
                  </a:lnTo>
                  <a:lnTo>
                    <a:pt x="298" y="49"/>
                  </a:lnTo>
                  <a:lnTo>
                    <a:pt x="273" y="31"/>
                  </a:lnTo>
                  <a:lnTo>
                    <a:pt x="255" y="18"/>
                  </a:lnTo>
                  <a:lnTo>
                    <a:pt x="231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5"/>
            <p:cNvSpPr>
              <a:spLocks/>
            </p:cNvSpPr>
            <p:nvPr/>
          </p:nvSpPr>
          <p:spPr bwMode="auto">
            <a:xfrm>
              <a:off x="3279775" y="3201988"/>
              <a:ext cx="733425" cy="668337"/>
            </a:xfrm>
            <a:custGeom>
              <a:avLst/>
              <a:gdLst>
                <a:gd name="T0" fmla="*/ 0 w 462"/>
                <a:gd name="T1" fmla="*/ 2147483647 h 421"/>
                <a:gd name="T2" fmla="*/ 2147483647 w 462"/>
                <a:gd name="T3" fmla="*/ 2147483647 h 421"/>
                <a:gd name="T4" fmla="*/ 2147483647 w 462"/>
                <a:gd name="T5" fmla="*/ 2147483647 h 421"/>
                <a:gd name="T6" fmla="*/ 2147483647 w 462"/>
                <a:gd name="T7" fmla="*/ 2147483647 h 421"/>
                <a:gd name="T8" fmla="*/ 2147483647 w 462"/>
                <a:gd name="T9" fmla="*/ 2147483647 h 421"/>
                <a:gd name="T10" fmla="*/ 2147483647 w 462"/>
                <a:gd name="T11" fmla="*/ 2147483647 h 421"/>
                <a:gd name="T12" fmla="*/ 2147483647 w 462"/>
                <a:gd name="T13" fmla="*/ 2147483647 h 421"/>
                <a:gd name="T14" fmla="*/ 2147483647 w 462"/>
                <a:gd name="T15" fmla="*/ 2147483647 h 421"/>
                <a:gd name="T16" fmla="*/ 2147483647 w 462"/>
                <a:gd name="T17" fmla="*/ 2147483647 h 421"/>
                <a:gd name="T18" fmla="*/ 2147483647 w 462"/>
                <a:gd name="T19" fmla="*/ 2147483647 h 421"/>
                <a:gd name="T20" fmla="*/ 2147483647 w 462"/>
                <a:gd name="T21" fmla="*/ 2147483647 h 421"/>
                <a:gd name="T22" fmla="*/ 2147483647 w 462"/>
                <a:gd name="T23" fmla="*/ 2147483647 h 421"/>
                <a:gd name="T24" fmla="*/ 2147483647 w 462"/>
                <a:gd name="T25" fmla="*/ 2147483647 h 421"/>
                <a:gd name="T26" fmla="*/ 2147483647 w 462"/>
                <a:gd name="T27" fmla="*/ 2147483647 h 421"/>
                <a:gd name="T28" fmla="*/ 2147483647 w 462"/>
                <a:gd name="T29" fmla="*/ 2147483647 h 421"/>
                <a:gd name="T30" fmla="*/ 2147483647 w 462"/>
                <a:gd name="T31" fmla="*/ 0 h 421"/>
                <a:gd name="T32" fmla="*/ 0 w 462"/>
                <a:gd name="T33" fmla="*/ 2147483647 h 421"/>
                <a:gd name="T34" fmla="*/ 0 w 462"/>
                <a:gd name="T35" fmla="*/ 2147483647 h 4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2"/>
                <a:gd name="T55" fmla="*/ 0 h 421"/>
                <a:gd name="T56" fmla="*/ 462 w 462"/>
                <a:gd name="T57" fmla="*/ 421 h 4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2" h="421">
                  <a:moveTo>
                    <a:pt x="0" y="421"/>
                  </a:moveTo>
                  <a:lnTo>
                    <a:pt x="462" y="311"/>
                  </a:lnTo>
                  <a:lnTo>
                    <a:pt x="456" y="281"/>
                  </a:lnTo>
                  <a:lnTo>
                    <a:pt x="444" y="256"/>
                  </a:lnTo>
                  <a:lnTo>
                    <a:pt x="431" y="226"/>
                  </a:lnTo>
                  <a:lnTo>
                    <a:pt x="419" y="201"/>
                  </a:lnTo>
                  <a:lnTo>
                    <a:pt x="407" y="177"/>
                  </a:lnTo>
                  <a:lnTo>
                    <a:pt x="395" y="153"/>
                  </a:lnTo>
                  <a:lnTo>
                    <a:pt x="377" y="128"/>
                  </a:lnTo>
                  <a:lnTo>
                    <a:pt x="358" y="110"/>
                  </a:lnTo>
                  <a:lnTo>
                    <a:pt x="340" y="85"/>
                  </a:lnTo>
                  <a:lnTo>
                    <a:pt x="322" y="67"/>
                  </a:lnTo>
                  <a:lnTo>
                    <a:pt x="298" y="49"/>
                  </a:lnTo>
                  <a:lnTo>
                    <a:pt x="273" y="31"/>
                  </a:lnTo>
                  <a:lnTo>
                    <a:pt x="255" y="18"/>
                  </a:lnTo>
                  <a:lnTo>
                    <a:pt x="231" y="0"/>
                  </a:lnTo>
                  <a:lnTo>
                    <a:pt x="0" y="4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Rectangle 16"/>
            <p:cNvSpPr>
              <a:spLocks noChangeArrowheads="1"/>
            </p:cNvSpPr>
            <p:nvPr/>
          </p:nvSpPr>
          <p:spPr bwMode="auto">
            <a:xfrm>
              <a:off x="3897313" y="3240088"/>
              <a:ext cx="2524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13%</a:t>
              </a:r>
              <a:endParaRPr lang="en-US"/>
            </a:p>
          </p:txBody>
        </p:sp>
        <p:sp>
          <p:nvSpPr>
            <p:cNvPr id="19475" name="Freeform 17"/>
            <p:cNvSpPr>
              <a:spLocks/>
            </p:cNvSpPr>
            <p:nvPr/>
          </p:nvSpPr>
          <p:spPr bwMode="auto">
            <a:xfrm>
              <a:off x="3279775" y="3114675"/>
              <a:ext cx="366713" cy="755650"/>
            </a:xfrm>
            <a:custGeom>
              <a:avLst/>
              <a:gdLst>
                <a:gd name="T0" fmla="*/ 0 w 231"/>
                <a:gd name="T1" fmla="*/ 2147483647 h 476"/>
                <a:gd name="T2" fmla="*/ 2147483647 w 231"/>
                <a:gd name="T3" fmla="*/ 2147483647 h 476"/>
                <a:gd name="T4" fmla="*/ 2147483647 w 231"/>
                <a:gd name="T5" fmla="*/ 2147483647 h 476"/>
                <a:gd name="T6" fmla="*/ 2147483647 w 231"/>
                <a:gd name="T7" fmla="*/ 2147483647 h 476"/>
                <a:gd name="T8" fmla="*/ 2147483647 w 231"/>
                <a:gd name="T9" fmla="*/ 2147483647 h 476"/>
                <a:gd name="T10" fmla="*/ 2147483647 w 231"/>
                <a:gd name="T11" fmla="*/ 2147483647 h 476"/>
                <a:gd name="T12" fmla="*/ 2147483647 w 231"/>
                <a:gd name="T13" fmla="*/ 2147483647 h 476"/>
                <a:gd name="T14" fmla="*/ 2147483647 w 231"/>
                <a:gd name="T15" fmla="*/ 2147483647 h 476"/>
                <a:gd name="T16" fmla="*/ 2147483647 w 231"/>
                <a:gd name="T17" fmla="*/ 0 h 476"/>
                <a:gd name="T18" fmla="*/ 2147483647 w 231"/>
                <a:gd name="T19" fmla="*/ 0 h 476"/>
                <a:gd name="T20" fmla="*/ 0 w 231"/>
                <a:gd name="T21" fmla="*/ 0 h 476"/>
                <a:gd name="T22" fmla="*/ 0 w 231"/>
                <a:gd name="T23" fmla="*/ 2147483647 h 4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1"/>
                <a:gd name="T37" fmla="*/ 0 h 476"/>
                <a:gd name="T38" fmla="*/ 231 w 231"/>
                <a:gd name="T39" fmla="*/ 476 h 4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1" h="476">
                  <a:moveTo>
                    <a:pt x="0" y="476"/>
                  </a:moveTo>
                  <a:lnTo>
                    <a:pt x="231" y="55"/>
                  </a:lnTo>
                  <a:lnTo>
                    <a:pt x="206" y="43"/>
                  </a:lnTo>
                  <a:lnTo>
                    <a:pt x="182" y="31"/>
                  </a:lnTo>
                  <a:lnTo>
                    <a:pt x="158" y="25"/>
                  </a:lnTo>
                  <a:lnTo>
                    <a:pt x="127" y="18"/>
                  </a:lnTo>
                  <a:lnTo>
                    <a:pt x="103" y="12"/>
                  </a:lnTo>
                  <a:lnTo>
                    <a:pt x="79" y="6"/>
                  </a:lnTo>
                  <a:lnTo>
                    <a:pt x="5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18"/>
            <p:cNvSpPr>
              <a:spLocks/>
            </p:cNvSpPr>
            <p:nvPr/>
          </p:nvSpPr>
          <p:spPr bwMode="auto">
            <a:xfrm>
              <a:off x="3279775" y="3114675"/>
              <a:ext cx="366713" cy="755650"/>
            </a:xfrm>
            <a:custGeom>
              <a:avLst/>
              <a:gdLst>
                <a:gd name="T0" fmla="*/ 0 w 231"/>
                <a:gd name="T1" fmla="*/ 2147483647 h 476"/>
                <a:gd name="T2" fmla="*/ 2147483647 w 231"/>
                <a:gd name="T3" fmla="*/ 2147483647 h 476"/>
                <a:gd name="T4" fmla="*/ 2147483647 w 231"/>
                <a:gd name="T5" fmla="*/ 2147483647 h 476"/>
                <a:gd name="T6" fmla="*/ 2147483647 w 231"/>
                <a:gd name="T7" fmla="*/ 2147483647 h 476"/>
                <a:gd name="T8" fmla="*/ 2147483647 w 231"/>
                <a:gd name="T9" fmla="*/ 2147483647 h 476"/>
                <a:gd name="T10" fmla="*/ 2147483647 w 231"/>
                <a:gd name="T11" fmla="*/ 2147483647 h 476"/>
                <a:gd name="T12" fmla="*/ 2147483647 w 231"/>
                <a:gd name="T13" fmla="*/ 2147483647 h 476"/>
                <a:gd name="T14" fmla="*/ 2147483647 w 231"/>
                <a:gd name="T15" fmla="*/ 2147483647 h 476"/>
                <a:gd name="T16" fmla="*/ 2147483647 w 231"/>
                <a:gd name="T17" fmla="*/ 0 h 476"/>
                <a:gd name="T18" fmla="*/ 2147483647 w 231"/>
                <a:gd name="T19" fmla="*/ 0 h 476"/>
                <a:gd name="T20" fmla="*/ 0 w 231"/>
                <a:gd name="T21" fmla="*/ 0 h 476"/>
                <a:gd name="T22" fmla="*/ 0 w 231"/>
                <a:gd name="T23" fmla="*/ 2147483647 h 476"/>
                <a:gd name="T24" fmla="*/ 0 w 231"/>
                <a:gd name="T25" fmla="*/ 2147483647 h 4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1"/>
                <a:gd name="T40" fmla="*/ 0 h 476"/>
                <a:gd name="T41" fmla="*/ 231 w 231"/>
                <a:gd name="T42" fmla="*/ 476 h 4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1" h="476">
                  <a:moveTo>
                    <a:pt x="0" y="476"/>
                  </a:moveTo>
                  <a:lnTo>
                    <a:pt x="231" y="55"/>
                  </a:lnTo>
                  <a:lnTo>
                    <a:pt x="206" y="43"/>
                  </a:lnTo>
                  <a:lnTo>
                    <a:pt x="182" y="31"/>
                  </a:lnTo>
                  <a:lnTo>
                    <a:pt x="158" y="25"/>
                  </a:lnTo>
                  <a:lnTo>
                    <a:pt x="127" y="18"/>
                  </a:lnTo>
                  <a:lnTo>
                    <a:pt x="103" y="12"/>
                  </a:lnTo>
                  <a:lnTo>
                    <a:pt x="79" y="6"/>
                  </a:lnTo>
                  <a:lnTo>
                    <a:pt x="5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4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Rectangle 19"/>
            <p:cNvSpPr>
              <a:spLocks noChangeArrowheads="1"/>
            </p:cNvSpPr>
            <p:nvPr/>
          </p:nvSpPr>
          <p:spPr bwMode="auto">
            <a:xfrm>
              <a:off x="3433763" y="2911475"/>
              <a:ext cx="18256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8%</a:t>
              </a:r>
              <a:endParaRPr lang="en-US"/>
            </a:p>
          </p:txBody>
        </p:sp>
        <p:sp>
          <p:nvSpPr>
            <p:cNvPr id="19478" name="Rectangle 20"/>
            <p:cNvSpPr>
              <a:spLocks noChangeArrowheads="1"/>
            </p:cNvSpPr>
            <p:nvPr/>
          </p:nvSpPr>
          <p:spPr bwMode="auto">
            <a:xfrm>
              <a:off x="2324100" y="2590800"/>
              <a:ext cx="16109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Stability Before TRA</a:t>
              </a:r>
              <a:endParaRPr lang="en-US" sz="1400"/>
            </a:p>
          </p:txBody>
        </p:sp>
        <p:sp>
          <p:nvSpPr>
            <p:cNvPr id="19479" name="Freeform 21"/>
            <p:cNvSpPr>
              <a:spLocks/>
            </p:cNvSpPr>
            <p:nvPr/>
          </p:nvSpPr>
          <p:spPr bwMode="auto">
            <a:xfrm>
              <a:off x="4900613" y="3105150"/>
              <a:ext cx="1255712" cy="1519238"/>
            </a:xfrm>
            <a:custGeom>
              <a:avLst/>
              <a:gdLst>
                <a:gd name="T0" fmla="*/ 2147483647 w 791"/>
                <a:gd name="T1" fmla="*/ 0 h 957"/>
                <a:gd name="T2" fmla="*/ 2147483647 w 791"/>
                <a:gd name="T3" fmla="*/ 2147483647 h 957"/>
                <a:gd name="T4" fmla="*/ 2147483647 w 791"/>
                <a:gd name="T5" fmla="*/ 2147483647 h 957"/>
                <a:gd name="T6" fmla="*/ 2147483647 w 791"/>
                <a:gd name="T7" fmla="*/ 2147483647 h 957"/>
                <a:gd name="T8" fmla="*/ 2147483647 w 791"/>
                <a:gd name="T9" fmla="*/ 2147483647 h 957"/>
                <a:gd name="T10" fmla="*/ 2147483647 w 791"/>
                <a:gd name="T11" fmla="*/ 2147483647 h 957"/>
                <a:gd name="T12" fmla="*/ 2147483647 w 791"/>
                <a:gd name="T13" fmla="*/ 2147483647 h 957"/>
                <a:gd name="T14" fmla="*/ 2147483647 w 791"/>
                <a:gd name="T15" fmla="*/ 2147483647 h 957"/>
                <a:gd name="T16" fmla="*/ 2147483647 w 791"/>
                <a:gd name="T17" fmla="*/ 2147483647 h 957"/>
                <a:gd name="T18" fmla="*/ 2147483647 w 791"/>
                <a:gd name="T19" fmla="*/ 2147483647 h 957"/>
                <a:gd name="T20" fmla="*/ 2147483647 w 791"/>
                <a:gd name="T21" fmla="*/ 2147483647 h 957"/>
                <a:gd name="T22" fmla="*/ 2147483647 w 791"/>
                <a:gd name="T23" fmla="*/ 2147483647 h 957"/>
                <a:gd name="T24" fmla="*/ 0 w 791"/>
                <a:gd name="T25" fmla="*/ 2147483647 h 957"/>
                <a:gd name="T26" fmla="*/ 0 w 791"/>
                <a:gd name="T27" fmla="*/ 2147483647 h 957"/>
                <a:gd name="T28" fmla="*/ 2147483647 w 791"/>
                <a:gd name="T29" fmla="*/ 2147483647 h 957"/>
                <a:gd name="T30" fmla="*/ 2147483647 w 791"/>
                <a:gd name="T31" fmla="*/ 2147483647 h 957"/>
                <a:gd name="T32" fmla="*/ 2147483647 w 791"/>
                <a:gd name="T33" fmla="*/ 2147483647 h 957"/>
                <a:gd name="T34" fmla="*/ 2147483647 w 791"/>
                <a:gd name="T35" fmla="*/ 2147483647 h 957"/>
                <a:gd name="T36" fmla="*/ 2147483647 w 791"/>
                <a:gd name="T37" fmla="*/ 2147483647 h 957"/>
                <a:gd name="T38" fmla="*/ 2147483647 w 791"/>
                <a:gd name="T39" fmla="*/ 2147483647 h 957"/>
                <a:gd name="T40" fmla="*/ 2147483647 w 791"/>
                <a:gd name="T41" fmla="*/ 2147483647 h 957"/>
                <a:gd name="T42" fmla="*/ 2147483647 w 791"/>
                <a:gd name="T43" fmla="*/ 2147483647 h 957"/>
                <a:gd name="T44" fmla="*/ 2147483647 w 791"/>
                <a:gd name="T45" fmla="*/ 2147483647 h 957"/>
                <a:gd name="T46" fmla="*/ 2147483647 w 791"/>
                <a:gd name="T47" fmla="*/ 2147483647 h 957"/>
                <a:gd name="T48" fmla="*/ 2147483647 w 791"/>
                <a:gd name="T49" fmla="*/ 2147483647 h 957"/>
                <a:gd name="T50" fmla="*/ 2147483647 w 791"/>
                <a:gd name="T51" fmla="*/ 2147483647 h 957"/>
                <a:gd name="T52" fmla="*/ 2147483647 w 791"/>
                <a:gd name="T53" fmla="*/ 2147483647 h 957"/>
                <a:gd name="T54" fmla="*/ 2147483647 w 791"/>
                <a:gd name="T55" fmla="*/ 2147483647 h 957"/>
                <a:gd name="T56" fmla="*/ 2147483647 w 791"/>
                <a:gd name="T57" fmla="*/ 2147483647 h 957"/>
                <a:gd name="T58" fmla="*/ 2147483647 w 791"/>
                <a:gd name="T59" fmla="*/ 2147483647 h 957"/>
                <a:gd name="T60" fmla="*/ 2147483647 w 791"/>
                <a:gd name="T61" fmla="*/ 2147483647 h 957"/>
                <a:gd name="T62" fmla="*/ 2147483647 w 791"/>
                <a:gd name="T63" fmla="*/ 2147483647 h 9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1"/>
                <a:gd name="T97" fmla="*/ 0 h 957"/>
                <a:gd name="T98" fmla="*/ 791 w 791"/>
                <a:gd name="T99" fmla="*/ 957 h 9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1" h="957">
                  <a:moveTo>
                    <a:pt x="481" y="482"/>
                  </a:moveTo>
                  <a:lnTo>
                    <a:pt x="481" y="0"/>
                  </a:lnTo>
                  <a:lnTo>
                    <a:pt x="451" y="0"/>
                  </a:lnTo>
                  <a:lnTo>
                    <a:pt x="420" y="6"/>
                  </a:lnTo>
                  <a:lnTo>
                    <a:pt x="390" y="12"/>
                  </a:lnTo>
                  <a:lnTo>
                    <a:pt x="359" y="18"/>
                  </a:lnTo>
                  <a:lnTo>
                    <a:pt x="335" y="24"/>
                  </a:lnTo>
                  <a:lnTo>
                    <a:pt x="305" y="37"/>
                  </a:lnTo>
                  <a:lnTo>
                    <a:pt x="274" y="43"/>
                  </a:lnTo>
                  <a:lnTo>
                    <a:pt x="250" y="61"/>
                  </a:lnTo>
                  <a:lnTo>
                    <a:pt x="225" y="73"/>
                  </a:lnTo>
                  <a:lnTo>
                    <a:pt x="201" y="92"/>
                  </a:lnTo>
                  <a:lnTo>
                    <a:pt x="177" y="110"/>
                  </a:lnTo>
                  <a:lnTo>
                    <a:pt x="152" y="128"/>
                  </a:lnTo>
                  <a:lnTo>
                    <a:pt x="134" y="146"/>
                  </a:lnTo>
                  <a:lnTo>
                    <a:pt x="116" y="171"/>
                  </a:lnTo>
                  <a:lnTo>
                    <a:pt x="98" y="195"/>
                  </a:lnTo>
                  <a:lnTo>
                    <a:pt x="80" y="220"/>
                  </a:lnTo>
                  <a:lnTo>
                    <a:pt x="61" y="244"/>
                  </a:lnTo>
                  <a:lnTo>
                    <a:pt x="49" y="268"/>
                  </a:lnTo>
                  <a:lnTo>
                    <a:pt x="37" y="299"/>
                  </a:lnTo>
                  <a:lnTo>
                    <a:pt x="25" y="323"/>
                  </a:lnTo>
                  <a:lnTo>
                    <a:pt x="19" y="354"/>
                  </a:lnTo>
                  <a:lnTo>
                    <a:pt x="13" y="384"/>
                  </a:lnTo>
                  <a:lnTo>
                    <a:pt x="7" y="409"/>
                  </a:lnTo>
                  <a:lnTo>
                    <a:pt x="0" y="439"/>
                  </a:lnTo>
                  <a:lnTo>
                    <a:pt x="0" y="470"/>
                  </a:lnTo>
                  <a:lnTo>
                    <a:pt x="0" y="500"/>
                  </a:lnTo>
                  <a:lnTo>
                    <a:pt x="7" y="531"/>
                  </a:lnTo>
                  <a:lnTo>
                    <a:pt x="7" y="561"/>
                  </a:lnTo>
                  <a:lnTo>
                    <a:pt x="13" y="585"/>
                  </a:lnTo>
                  <a:lnTo>
                    <a:pt x="25" y="616"/>
                  </a:lnTo>
                  <a:lnTo>
                    <a:pt x="31" y="646"/>
                  </a:lnTo>
                  <a:lnTo>
                    <a:pt x="43" y="671"/>
                  </a:lnTo>
                  <a:lnTo>
                    <a:pt x="55" y="701"/>
                  </a:lnTo>
                  <a:lnTo>
                    <a:pt x="67" y="726"/>
                  </a:lnTo>
                  <a:lnTo>
                    <a:pt x="86" y="750"/>
                  </a:lnTo>
                  <a:lnTo>
                    <a:pt x="104" y="775"/>
                  </a:lnTo>
                  <a:lnTo>
                    <a:pt x="122" y="799"/>
                  </a:lnTo>
                  <a:lnTo>
                    <a:pt x="140" y="817"/>
                  </a:lnTo>
                  <a:lnTo>
                    <a:pt x="165" y="842"/>
                  </a:lnTo>
                  <a:lnTo>
                    <a:pt x="189" y="860"/>
                  </a:lnTo>
                  <a:lnTo>
                    <a:pt x="213" y="872"/>
                  </a:lnTo>
                  <a:lnTo>
                    <a:pt x="238" y="890"/>
                  </a:lnTo>
                  <a:lnTo>
                    <a:pt x="262" y="903"/>
                  </a:lnTo>
                  <a:lnTo>
                    <a:pt x="292" y="915"/>
                  </a:lnTo>
                  <a:lnTo>
                    <a:pt x="317" y="927"/>
                  </a:lnTo>
                  <a:lnTo>
                    <a:pt x="347" y="939"/>
                  </a:lnTo>
                  <a:lnTo>
                    <a:pt x="371" y="945"/>
                  </a:lnTo>
                  <a:lnTo>
                    <a:pt x="402" y="951"/>
                  </a:lnTo>
                  <a:lnTo>
                    <a:pt x="432" y="951"/>
                  </a:lnTo>
                  <a:lnTo>
                    <a:pt x="463" y="957"/>
                  </a:lnTo>
                  <a:lnTo>
                    <a:pt x="493" y="957"/>
                  </a:lnTo>
                  <a:lnTo>
                    <a:pt x="523" y="957"/>
                  </a:lnTo>
                  <a:lnTo>
                    <a:pt x="548" y="951"/>
                  </a:lnTo>
                  <a:lnTo>
                    <a:pt x="578" y="945"/>
                  </a:lnTo>
                  <a:lnTo>
                    <a:pt x="609" y="939"/>
                  </a:lnTo>
                  <a:lnTo>
                    <a:pt x="639" y="927"/>
                  </a:lnTo>
                  <a:lnTo>
                    <a:pt x="663" y="921"/>
                  </a:lnTo>
                  <a:lnTo>
                    <a:pt x="694" y="909"/>
                  </a:lnTo>
                  <a:lnTo>
                    <a:pt x="718" y="890"/>
                  </a:lnTo>
                  <a:lnTo>
                    <a:pt x="742" y="878"/>
                  </a:lnTo>
                  <a:lnTo>
                    <a:pt x="767" y="860"/>
                  </a:lnTo>
                  <a:lnTo>
                    <a:pt x="791" y="842"/>
                  </a:lnTo>
                  <a:lnTo>
                    <a:pt x="481" y="482"/>
                  </a:lnTo>
                  <a:close/>
                </a:path>
              </a:pathLst>
            </a:custGeom>
            <a:solidFill>
              <a:srgbClr val="0000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2"/>
            <p:cNvSpPr>
              <a:spLocks/>
            </p:cNvSpPr>
            <p:nvPr/>
          </p:nvSpPr>
          <p:spPr bwMode="auto">
            <a:xfrm>
              <a:off x="4900613" y="3105150"/>
              <a:ext cx="1255712" cy="1519238"/>
            </a:xfrm>
            <a:custGeom>
              <a:avLst/>
              <a:gdLst>
                <a:gd name="T0" fmla="*/ 2147483647 w 791"/>
                <a:gd name="T1" fmla="*/ 0 h 957"/>
                <a:gd name="T2" fmla="*/ 2147483647 w 791"/>
                <a:gd name="T3" fmla="*/ 2147483647 h 957"/>
                <a:gd name="T4" fmla="*/ 2147483647 w 791"/>
                <a:gd name="T5" fmla="*/ 2147483647 h 957"/>
                <a:gd name="T6" fmla="*/ 2147483647 w 791"/>
                <a:gd name="T7" fmla="*/ 2147483647 h 957"/>
                <a:gd name="T8" fmla="*/ 2147483647 w 791"/>
                <a:gd name="T9" fmla="*/ 2147483647 h 957"/>
                <a:gd name="T10" fmla="*/ 2147483647 w 791"/>
                <a:gd name="T11" fmla="*/ 2147483647 h 957"/>
                <a:gd name="T12" fmla="*/ 2147483647 w 791"/>
                <a:gd name="T13" fmla="*/ 2147483647 h 957"/>
                <a:gd name="T14" fmla="*/ 2147483647 w 791"/>
                <a:gd name="T15" fmla="*/ 2147483647 h 957"/>
                <a:gd name="T16" fmla="*/ 2147483647 w 791"/>
                <a:gd name="T17" fmla="*/ 2147483647 h 957"/>
                <a:gd name="T18" fmla="*/ 2147483647 w 791"/>
                <a:gd name="T19" fmla="*/ 2147483647 h 957"/>
                <a:gd name="T20" fmla="*/ 2147483647 w 791"/>
                <a:gd name="T21" fmla="*/ 2147483647 h 957"/>
                <a:gd name="T22" fmla="*/ 2147483647 w 791"/>
                <a:gd name="T23" fmla="*/ 2147483647 h 957"/>
                <a:gd name="T24" fmla="*/ 0 w 791"/>
                <a:gd name="T25" fmla="*/ 2147483647 h 957"/>
                <a:gd name="T26" fmla="*/ 0 w 791"/>
                <a:gd name="T27" fmla="*/ 2147483647 h 957"/>
                <a:gd name="T28" fmla="*/ 2147483647 w 791"/>
                <a:gd name="T29" fmla="*/ 2147483647 h 957"/>
                <a:gd name="T30" fmla="*/ 2147483647 w 791"/>
                <a:gd name="T31" fmla="*/ 2147483647 h 957"/>
                <a:gd name="T32" fmla="*/ 2147483647 w 791"/>
                <a:gd name="T33" fmla="*/ 2147483647 h 957"/>
                <a:gd name="T34" fmla="*/ 2147483647 w 791"/>
                <a:gd name="T35" fmla="*/ 2147483647 h 957"/>
                <a:gd name="T36" fmla="*/ 2147483647 w 791"/>
                <a:gd name="T37" fmla="*/ 2147483647 h 957"/>
                <a:gd name="T38" fmla="*/ 2147483647 w 791"/>
                <a:gd name="T39" fmla="*/ 2147483647 h 957"/>
                <a:gd name="T40" fmla="*/ 2147483647 w 791"/>
                <a:gd name="T41" fmla="*/ 2147483647 h 957"/>
                <a:gd name="T42" fmla="*/ 2147483647 w 791"/>
                <a:gd name="T43" fmla="*/ 2147483647 h 957"/>
                <a:gd name="T44" fmla="*/ 2147483647 w 791"/>
                <a:gd name="T45" fmla="*/ 2147483647 h 957"/>
                <a:gd name="T46" fmla="*/ 2147483647 w 791"/>
                <a:gd name="T47" fmla="*/ 2147483647 h 957"/>
                <a:gd name="T48" fmla="*/ 2147483647 w 791"/>
                <a:gd name="T49" fmla="*/ 2147483647 h 957"/>
                <a:gd name="T50" fmla="*/ 2147483647 w 791"/>
                <a:gd name="T51" fmla="*/ 2147483647 h 957"/>
                <a:gd name="T52" fmla="*/ 2147483647 w 791"/>
                <a:gd name="T53" fmla="*/ 2147483647 h 957"/>
                <a:gd name="T54" fmla="*/ 2147483647 w 791"/>
                <a:gd name="T55" fmla="*/ 2147483647 h 957"/>
                <a:gd name="T56" fmla="*/ 2147483647 w 791"/>
                <a:gd name="T57" fmla="*/ 2147483647 h 957"/>
                <a:gd name="T58" fmla="*/ 2147483647 w 791"/>
                <a:gd name="T59" fmla="*/ 2147483647 h 957"/>
                <a:gd name="T60" fmla="*/ 2147483647 w 791"/>
                <a:gd name="T61" fmla="*/ 2147483647 h 957"/>
                <a:gd name="T62" fmla="*/ 2147483647 w 791"/>
                <a:gd name="T63" fmla="*/ 2147483647 h 957"/>
                <a:gd name="T64" fmla="*/ 2147483647 w 791"/>
                <a:gd name="T65" fmla="*/ 2147483647 h 9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1"/>
                <a:gd name="T100" fmla="*/ 0 h 957"/>
                <a:gd name="T101" fmla="*/ 791 w 791"/>
                <a:gd name="T102" fmla="*/ 957 h 9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1" h="957">
                  <a:moveTo>
                    <a:pt x="481" y="482"/>
                  </a:moveTo>
                  <a:lnTo>
                    <a:pt x="481" y="0"/>
                  </a:lnTo>
                  <a:lnTo>
                    <a:pt x="451" y="0"/>
                  </a:lnTo>
                  <a:lnTo>
                    <a:pt x="420" y="6"/>
                  </a:lnTo>
                  <a:lnTo>
                    <a:pt x="390" y="12"/>
                  </a:lnTo>
                  <a:lnTo>
                    <a:pt x="359" y="18"/>
                  </a:lnTo>
                  <a:lnTo>
                    <a:pt x="335" y="24"/>
                  </a:lnTo>
                  <a:lnTo>
                    <a:pt x="305" y="37"/>
                  </a:lnTo>
                  <a:lnTo>
                    <a:pt x="274" y="43"/>
                  </a:lnTo>
                  <a:lnTo>
                    <a:pt x="250" y="61"/>
                  </a:lnTo>
                  <a:lnTo>
                    <a:pt x="225" y="73"/>
                  </a:lnTo>
                  <a:lnTo>
                    <a:pt x="201" y="92"/>
                  </a:lnTo>
                  <a:lnTo>
                    <a:pt x="177" y="110"/>
                  </a:lnTo>
                  <a:lnTo>
                    <a:pt x="152" y="128"/>
                  </a:lnTo>
                  <a:lnTo>
                    <a:pt x="134" y="146"/>
                  </a:lnTo>
                  <a:lnTo>
                    <a:pt x="116" y="171"/>
                  </a:lnTo>
                  <a:lnTo>
                    <a:pt x="98" y="195"/>
                  </a:lnTo>
                  <a:lnTo>
                    <a:pt x="80" y="220"/>
                  </a:lnTo>
                  <a:lnTo>
                    <a:pt x="61" y="244"/>
                  </a:lnTo>
                  <a:lnTo>
                    <a:pt x="49" y="268"/>
                  </a:lnTo>
                  <a:lnTo>
                    <a:pt x="37" y="299"/>
                  </a:lnTo>
                  <a:lnTo>
                    <a:pt x="25" y="323"/>
                  </a:lnTo>
                  <a:lnTo>
                    <a:pt x="19" y="354"/>
                  </a:lnTo>
                  <a:lnTo>
                    <a:pt x="13" y="384"/>
                  </a:lnTo>
                  <a:lnTo>
                    <a:pt x="7" y="409"/>
                  </a:lnTo>
                  <a:lnTo>
                    <a:pt x="0" y="439"/>
                  </a:lnTo>
                  <a:lnTo>
                    <a:pt x="0" y="470"/>
                  </a:lnTo>
                  <a:lnTo>
                    <a:pt x="0" y="500"/>
                  </a:lnTo>
                  <a:lnTo>
                    <a:pt x="7" y="531"/>
                  </a:lnTo>
                  <a:lnTo>
                    <a:pt x="7" y="561"/>
                  </a:lnTo>
                  <a:lnTo>
                    <a:pt x="13" y="585"/>
                  </a:lnTo>
                  <a:lnTo>
                    <a:pt x="25" y="616"/>
                  </a:lnTo>
                  <a:lnTo>
                    <a:pt x="31" y="646"/>
                  </a:lnTo>
                  <a:lnTo>
                    <a:pt x="43" y="671"/>
                  </a:lnTo>
                  <a:lnTo>
                    <a:pt x="55" y="701"/>
                  </a:lnTo>
                  <a:lnTo>
                    <a:pt x="67" y="726"/>
                  </a:lnTo>
                  <a:lnTo>
                    <a:pt x="86" y="750"/>
                  </a:lnTo>
                  <a:lnTo>
                    <a:pt x="104" y="775"/>
                  </a:lnTo>
                  <a:lnTo>
                    <a:pt x="122" y="799"/>
                  </a:lnTo>
                  <a:lnTo>
                    <a:pt x="140" y="817"/>
                  </a:lnTo>
                  <a:lnTo>
                    <a:pt x="165" y="842"/>
                  </a:lnTo>
                  <a:lnTo>
                    <a:pt x="189" y="860"/>
                  </a:lnTo>
                  <a:lnTo>
                    <a:pt x="213" y="872"/>
                  </a:lnTo>
                  <a:lnTo>
                    <a:pt x="238" y="890"/>
                  </a:lnTo>
                  <a:lnTo>
                    <a:pt x="262" y="903"/>
                  </a:lnTo>
                  <a:lnTo>
                    <a:pt x="292" y="915"/>
                  </a:lnTo>
                  <a:lnTo>
                    <a:pt x="317" y="927"/>
                  </a:lnTo>
                  <a:lnTo>
                    <a:pt x="347" y="939"/>
                  </a:lnTo>
                  <a:lnTo>
                    <a:pt x="371" y="945"/>
                  </a:lnTo>
                  <a:lnTo>
                    <a:pt x="402" y="951"/>
                  </a:lnTo>
                  <a:lnTo>
                    <a:pt x="432" y="951"/>
                  </a:lnTo>
                  <a:lnTo>
                    <a:pt x="463" y="957"/>
                  </a:lnTo>
                  <a:lnTo>
                    <a:pt x="493" y="957"/>
                  </a:lnTo>
                  <a:lnTo>
                    <a:pt x="523" y="957"/>
                  </a:lnTo>
                  <a:lnTo>
                    <a:pt x="548" y="951"/>
                  </a:lnTo>
                  <a:lnTo>
                    <a:pt x="578" y="945"/>
                  </a:lnTo>
                  <a:lnTo>
                    <a:pt x="609" y="939"/>
                  </a:lnTo>
                  <a:lnTo>
                    <a:pt x="639" y="927"/>
                  </a:lnTo>
                  <a:lnTo>
                    <a:pt x="663" y="921"/>
                  </a:lnTo>
                  <a:lnTo>
                    <a:pt x="694" y="909"/>
                  </a:lnTo>
                  <a:lnTo>
                    <a:pt x="718" y="890"/>
                  </a:lnTo>
                  <a:lnTo>
                    <a:pt x="742" y="878"/>
                  </a:lnTo>
                  <a:lnTo>
                    <a:pt x="767" y="860"/>
                  </a:lnTo>
                  <a:lnTo>
                    <a:pt x="791" y="842"/>
                  </a:lnTo>
                  <a:lnTo>
                    <a:pt x="481" y="4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Rectangle 23"/>
            <p:cNvSpPr>
              <a:spLocks noChangeArrowheads="1"/>
            </p:cNvSpPr>
            <p:nvPr/>
          </p:nvSpPr>
          <p:spPr bwMode="auto">
            <a:xfrm>
              <a:off x="4708525" y="4102100"/>
              <a:ext cx="2524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61%</a:t>
              </a:r>
              <a:endParaRPr lang="en-US"/>
            </a:p>
          </p:txBody>
        </p:sp>
        <p:sp>
          <p:nvSpPr>
            <p:cNvPr id="19482" name="Freeform 24"/>
            <p:cNvSpPr>
              <a:spLocks/>
            </p:cNvSpPr>
            <p:nvPr/>
          </p:nvSpPr>
          <p:spPr bwMode="auto">
            <a:xfrm>
              <a:off x="5664200" y="3230563"/>
              <a:ext cx="752475" cy="1211262"/>
            </a:xfrm>
            <a:custGeom>
              <a:avLst/>
              <a:gdLst>
                <a:gd name="T0" fmla="*/ 0 w 474"/>
                <a:gd name="T1" fmla="*/ 2147483647 h 763"/>
                <a:gd name="T2" fmla="*/ 2147483647 w 474"/>
                <a:gd name="T3" fmla="*/ 2147483647 h 763"/>
                <a:gd name="T4" fmla="*/ 2147483647 w 474"/>
                <a:gd name="T5" fmla="*/ 2147483647 h 763"/>
                <a:gd name="T6" fmla="*/ 2147483647 w 474"/>
                <a:gd name="T7" fmla="*/ 2147483647 h 763"/>
                <a:gd name="T8" fmla="*/ 2147483647 w 474"/>
                <a:gd name="T9" fmla="*/ 2147483647 h 763"/>
                <a:gd name="T10" fmla="*/ 2147483647 w 474"/>
                <a:gd name="T11" fmla="*/ 2147483647 h 763"/>
                <a:gd name="T12" fmla="*/ 2147483647 w 474"/>
                <a:gd name="T13" fmla="*/ 2147483647 h 763"/>
                <a:gd name="T14" fmla="*/ 2147483647 w 474"/>
                <a:gd name="T15" fmla="*/ 2147483647 h 763"/>
                <a:gd name="T16" fmla="*/ 2147483647 w 474"/>
                <a:gd name="T17" fmla="*/ 2147483647 h 763"/>
                <a:gd name="T18" fmla="*/ 2147483647 w 474"/>
                <a:gd name="T19" fmla="*/ 2147483647 h 763"/>
                <a:gd name="T20" fmla="*/ 2147483647 w 474"/>
                <a:gd name="T21" fmla="*/ 2147483647 h 763"/>
                <a:gd name="T22" fmla="*/ 2147483647 w 474"/>
                <a:gd name="T23" fmla="*/ 2147483647 h 763"/>
                <a:gd name="T24" fmla="*/ 2147483647 w 474"/>
                <a:gd name="T25" fmla="*/ 2147483647 h 763"/>
                <a:gd name="T26" fmla="*/ 2147483647 w 474"/>
                <a:gd name="T27" fmla="*/ 2147483647 h 763"/>
                <a:gd name="T28" fmla="*/ 2147483647 w 474"/>
                <a:gd name="T29" fmla="*/ 2147483647 h 763"/>
                <a:gd name="T30" fmla="*/ 2147483647 w 474"/>
                <a:gd name="T31" fmla="*/ 2147483647 h 763"/>
                <a:gd name="T32" fmla="*/ 2147483647 w 474"/>
                <a:gd name="T33" fmla="*/ 2147483647 h 763"/>
                <a:gd name="T34" fmla="*/ 2147483647 w 474"/>
                <a:gd name="T35" fmla="*/ 2147483647 h 763"/>
                <a:gd name="T36" fmla="*/ 2147483647 w 474"/>
                <a:gd name="T37" fmla="*/ 2147483647 h 763"/>
                <a:gd name="T38" fmla="*/ 2147483647 w 474"/>
                <a:gd name="T39" fmla="*/ 2147483647 h 763"/>
                <a:gd name="T40" fmla="*/ 2147483647 w 474"/>
                <a:gd name="T41" fmla="*/ 2147483647 h 763"/>
                <a:gd name="T42" fmla="*/ 2147483647 w 474"/>
                <a:gd name="T43" fmla="*/ 2147483647 h 763"/>
                <a:gd name="T44" fmla="*/ 2147483647 w 474"/>
                <a:gd name="T45" fmla="*/ 2147483647 h 763"/>
                <a:gd name="T46" fmla="*/ 2147483647 w 474"/>
                <a:gd name="T47" fmla="*/ 2147483647 h 763"/>
                <a:gd name="T48" fmla="*/ 2147483647 w 474"/>
                <a:gd name="T49" fmla="*/ 2147483647 h 763"/>
                <a:gd name="T50" fmla="*/ 2147483647 w 474"/>
                <a:gd name="T51" fmla="*/ 2147483647 h 763"/>
                <a:gd name="T52" fmla="*/ 2147483647 w 474"/>
                <a:gd name="T53" fmla="*/ 2147483647 h 763"/>
                <a:gd name="T54" fmla="*/ 2147483647 w 474"/>
                <a:gd name="T55" fmla="*/ 2147483647 h 763"/>
                <a:gd name="T56" fmla="*/ 2147483647 w 474"/>
                <a:gd name="T57" fmla="*/ 2147483647 h 763"/>
                <a:gd name="T58" fmla="*/ 2147483647 w 474"/>
                <a:gd name="T59" fmla="*/ 2147483647 h 763"/>
                <a:gd name="T60" fmla="*/ 2147483647 w 474"/>
                <a:gd name="T61" fmla="*/ 2147483647 h 763"/>
                <a:gd name="T62" fmla="*/ 2147483647 w 474"/>
                <a:gd name="T63" fmla="*/ 0 h 763"/>
                <a:gd name="T64" fmla="*/ 0 w 474"/>
                <a:gd name="T65" fmla="*/ 2147483647 h 7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4"/>
                <a:gd name="T100" fmla="*/ 0 h 763"/>
                <a:gd name="T101" fmla="*/ 474 w 474"/>
                <a:gd name="T102" fmla="*/ 763 h 7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4" h="763">
                  <a:moveTo>
                    <a:pt x="0" y="403"/>
                  </a:moveTo>
                  <a:lnTo>
                    <a:pt x="310" y="763"/>
                  </a:lnTo>
                  <a:lnTo>
                    <a:pt x="328" y="744"/>
                  </a:lnTo>
                  <a:lnTo>
                    <a:pt x="353" y="720"/>
                  </a:lnTo>
                  <a:lnTo>
                    <a:pt x="371" y="696"/>
                  </a:lnTo>
                  <a:lnTo>
                    <a:pt x="389" y="677"/>
                  </a:lnTo>
                  <a:lnTo>
                    <a:pt x="401" y="653"/>
                  </a:lnTo>
                  <a:lnTo>
                    <a:pt x="420" y="622"/>
                  </a:lnTo>
                  <a:lnTo>
                    <a:pt x="432" y="598"/>
                  </a:lnTo>
                  <a:lnTo>
                    <a:pt x="444" y="574"/>
                  </a:lnTo>
                  <a:lnTo>
                    <a:pt x="450" y="543"/>
                  </a:lnTo>
                  <a:lnTo>
                    <a:pt x="462" y="513"/>
                  </a:lnTo>
                  <a:lnTo>
                    <a:pt x="468" y="488"/>
                  </a:lnTo>
                  <a:lnTo>
                    <a:pt x="468" y="458"/>
                  </a:lnTo>
                  <a:lnTo>
                    <a:pt x="474" y="427"/>
                  </a:lnTo>
                  <a:lnTo>
                    <a:pt x="474" y="397"/>
                  </a:lnTo>
                  <a:lnTo>
                    <a:pt x="474" y="372"/>
                  </a:lnTo>
                  <a:lnTo>
                    <a:pt x="468" y="342"/>
                  </a:lnTo>
                  <a:lnTo>
                    <a:pt x="462" y="311"/>
                  </a:lnTo>
                  <a:lnTo>
                    <a:pt x="456" y="281"/>
                  </a:lnTo>
                  <a:lnTo>
                    <a:pt x="450" y="256"/>
                  </a:lnTo>
                  <a:lnTo>
                    <a:pt x="444" y="226"/>
                  </a:lnTo>
                  <a:lnTo>
                    <a:pt x="432" y="202"/>
                  </a:lnTo>
                  <a:lnTo>
                    <a:pt x="420" y="171"/>
                  </a:lnTo>
                  <a:lnTo>
                    <a:pt x="401" y="147"/>
                  </a:lnTo>
                  <a:lnTo>
                    <a:pt x="383" y="122"/>
                  </a:lnTo>
                  <a:lnTo>
                    <a:pt x="371" y="98"/>
                  </a:lnTo>
                  <a:lnTo>
                    <a:pt x="347" y="80"/>
                  </a:lnTo>
                  <a:lnTo>
                    <a:pt x="328" y="55"/>
                  </a:lnTo>
                  <a:lnTo>
                    <a:pt x="310" y="37"/>
                  </a:lnTo>
                  <a:lnTo>
                    <a:pt x="286" y="19"/>
                  </a:lnTo>
                  <a:lnTo>
                    <a:pt x="261" y="0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008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5"/>
            <p:cNvSpPr>
              <a:spLocks/>
            </p:cNvSpPr>
            <p:nvPr/>
          </p:nvSpPr>
          <p:spPr bwMode="auto">
            <a:xfrm>
              <a:off x="5664200" y="3230563"/>
              <a:ext cx="752475" cy="1211262"/>
            </a:xfrm>
            <a:custGeom>
              <a:avLst/>
              <a:gdLst>
                <a:gd name="T0" fmla="*/ 0 w 474"/>
                <a:gd name="T1" fmla="*/ 2147483647 h 763"/>
                <a:gd name="T2" fmla="*/ 2147483647 w 474"/>
                <a:gd name="T3" fmla="*/ 2147483647 h 763"/>
                <a:gd name="T4" fmla="*/ 2147483647 w 474"/>
                <a:gd name="T5" fmla="*/ 2147483647 h 763"/>
                <a:gd name="T6" fmla="*/ 2147483647 w 474"/>
                <a:gd name="T7" fmla="*/ 2147483647 h 763"/>
                <a:gd name="T8" fmla="*/ 2147483647 w 474"/>
                <a:gd name="T9" fmla="*/ 2147483647 h 763"/>
                <a:gd name="T10" fmla="*/ 2147483647 w 474"/>
                <a:gd name="T11" fmla="*/ 2147483647 h 763"/>
                <a:gd name="T12" fmla="*/ 2147483647 w 474"/>
                <a:gd name="T13" fmla="*/ 2147483647 h 763"/>
                <a:gd name="T14" fmla="*/ 2147483647 w 474"/>
                <a:gd name="T15" fmla="*/ 2147483647 h 763"/>
                <a:gd name="T16" fmla="*/ 2147483647 w 474"/>
                <a:gd name="T17" fmla="*/ 2147483647 h 763"/>
                <a:gd name="T18" fmla="*/ 2147483647 w 474"/>
                <a:gd name="T19" fmla="*/ 2147483647 h 763"/>
                <a:gd name="T20" fmla="*/ 2147483647 w 474"/>
                <a:gd name="T21" fmla="*/ 2147483647 h 763"/>
                <a:gd name="T22" fmla="*/ 2147483647 w 474"/>
                <a:gd name="T23" fmla="*/ 2147483647 h 763"/>
                <a:gd name="T24" fmla="*/ 2147483647 w 474"/>
                <a:gd name="T25" fmla="*/ 2147483647 h 763"/>
                <a:gd name="T26" fmla="*/ 2147483647 w 474"/>
                <a:gd name="T27" fmla="*/ 2147483647 h 763"/>
                <a:gd name="T28" fmla="*/ 2147483647 w 474"/>
                <a:gd name="T29" fmla="*/ 2147483647 h 763"/>
                <a:gd name="T30" fmla="*/ 2147483647 w 474"/>
                <a:gd name="T31" fmla="*/ 2147483647 h 763"/>
                <a:gd name="T32" fmla="*/ 2147483647 w 474"/>
                <a:gd name="T33" fmla="*/ 2147483647 h 763"/>
                <a:gd name="T34" fmla="*/ 2147483647 w 474"/>
                <a:gd name="T35" fmla="*/ 2147483647 h 763"/>
                <a:gd name="T36" fmla="*/ 2147483647 w 474"/>
                <a:gd name="T37" fmla="*/ 2147483647 h 763"/>
                <a:gd name="T38" fmla="*/ 2147483647 w 474"/>
                <a:gd name="T39" fmla="*/ 2147483647 h 763"/>
                <a:gd name="T40" fmla="*/ 2147483647 w 474"/>
                <a:gd name="T41" fmla="*/ 2147483647 h 763"/>
                <a:gd name="T42" fmla="*/ 2147483647 w 474"/>
                <a:gd name="T43" fmla="*/ 2147483647 h 763"/>
                <a:gd name="T44" fmla="*/ 2147483647 w 474"/>
                <a:gd name="T45" fmla="*/ 2147483647 h 763"/>
                <a:gd name="T46" fmla="*/ 2147483647 w 474"/>
                <a:gd name="T47" fmla="*/ 2147483647 h 763"/>
                <a:gd name="T48" fmla="*/ 2147483647 w 474"/>
                <a:gd name="T49" fmla="*/ 2147483647 h 763"/>
                <a:gd name="T50" fmla="*/ 2147483647 w 474"/>
                <a:gd name="T51" fmla="*/ 2147483647 h 763"/>
                <a:gd name="T52" fmla="*/ 2147483647 w 474"/>
                <a:gd name="T53" fmla="*/ 2147483647 h 763"/>
                <a:gd name="T54" fmla="*/ 2147483647 w 474"/>
                <a:gd name="T55" fmla="*/ 2147483647 h 763"/>
                <a:gd name="T56" fmla="*/ 2147483647 w 474"/>
                <a:gd name="T57" fmla="*/ 2147483647 h 763"/>
                <a:gd name="T58" fmla="*/ 2147483647 w 474"/>
                <a:gd name="T59" fmla="*/ 2147483647 h 763"/>
                <a:gd name="T60" fmla="*/ 2147483647 w 474"/>
                <a:gd name="T61" fmla="*/ 2147483647 h 763"/>
                <a:gd name="T62" fmla="*/ 2147483647 w 474"/>
                <a:gd name="T63" fmla="*/ 0 h 763"/>
                <a:gd name="T64" fmla="*/ 0 w 474"/>
                <a:gd name="T65" fmla="*/ 2147483647 h 763"/>
                <a:gd name="T66" fmla="*/ 0 w 474"/>
                <a:gd name="T67" fmla="*/ 2147483647 h 7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4"/>
                <a:gd name="T103" fmla="*/ 0 h 763"/>
                <a:gd name="T104" fmla="*/ 474 w 474"/>
                <a:gd name="T105" fmla="*/ 763 h 7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4" h="763">
                  <a:moveTo>
                    <a:pt x="0" y="403"/>
                  </a:moveTo>
                  <a:lnTo>
                    <a:pt x="310" y="763"/>
                  </a:lnTo>
                  <a:lnTo>
                    <a:pt x="328" y="744"/>
                  </a:lnTo>
                  <a:lnTo>
                    <a:pt x="353" y="720"/>
                  </a:lnTo>
                  <a:lnTo>
                    <a:pt x="371" y="696"/>
                  </a:lnTo>
                  <a:lnTo>
                    <a:pt x="389" y="677"/>
                  </a:lnTo>
                  <a:lnTo>
                    <a:pt x="401" y="653"/>
                  </a:lnTo>
                  <a:lnTo>
                    <a:pt x="420" y="622"/>
                  </a:lnTo>
                  <a:lnTo>
                    <a:pt x="432" y="598"/>
                  </a:lnTo>
                  <a:lnTo>
                    <a:pt x="444" y="574"/>
                  </a:lnTo>
                  <a:lnTo>
                    <a:pt x="450" y="543"/>
                  </a:lnTo>
                  <a:lnTo>
                    <a:pt x="462" y="513"/>
                  </a:lnTo>
                  <a:lnTo>
                    <a:pt x="468" y="488"/>
                  </a:lnTo>
                  <a:lnTo>
                    <a:pt x="468" y="458"/>
                  </a:lnTo>
                  <a:lnTo>
                    <a:pt x="474" y="427"/>
                  </a:lnTo>
                  <a:lnTo>
                    <a:pt x="474" y="397"/>
                  </a:lnTo>
                  <a:lnTo>
                    <a:pt x="474" y="372"/>
                  </a:lnTo>
                  <a:lnTo>
                    <a:pt x="468" y="342"/>
                  </a:lnTo>
                  <a:lnTo>
                    <a:pt x="462" y="311"/>
                  </a:lnTo>
                  <a:lnTo>
                    <a:pt x="456" y="281"/>
                  </a:lnTo>
                  <a:lnTo>
                    <a:pt x="450" y="256"/>
                  </a:lnTo>
                  <a:lnTo>
                    <a:pt x="444" y="226"/>
                  </a:lnTo>
                  <a:lnTo>
                    <a:pt x="432" y="202"/>
                  </a:lnTo>
                  <a:lnTo>
                    <a:pt x="420" y="171"/>
                  </a:lnTo>
                  <a:lnTo>
                    <a:pt x="401" y="147"/>
                  </a:lnTo>
                  <a:lnTo>
                    <a:pt x="383" y="122"/>
                  </a:lnTo>
                  <a:lnTo>
                    <a:pt x="371" y="98"/>
                  </a:lnTo>
                  <a:lnTo>
                    <a:pt x="347" y="80"/>
                  </a:lnTo>
                  <a:lnTo>
                    <a:pt x="328" y="55"/>
                  </a:lnTo>
                  <a:lnTo>
                    <a:pt x="310" y="37"/>
                  </a:lnTo>
                  <a:lnTo>
                    <a:pt x="286" y="19"/>
                  </a:lnTo>
                  <a:lnTo>
                    <a:pt x="261" y="0"/>
                  </a:lnTo>
                  <a:lnTo>
                    <a:pt x="0" y="40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Rectangle 26"/>
            <p:cNvSpPr>
              <a:spLocks noChangeArrowheads="1"/>
            </p:cNvSpPr>
            <p:nvPr/>
          </p:nvSpPr>
          <p:spPr bwMode="auto">
            <a:xfrm>
              <a:off x="6464300" y="3733800"/>
              <a:ext cx="2524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29%</a:t>
              </a:r>
              <a:endParaRPr lang="en-US"/>
            </a:p>
          </p:txBody>
        </p:sp>
        <p:sp>
          <p:nvSpPr>
            <p:cNvPr id="19485" name="Freeform 27"/>
            <p:cNvSpPr>
              <a:spLocks/>
            </p:cNvSpPr>
            <p:nvPr/>
          </p:nvSpPr>
          <p:spPr bwMode="auto">
            <a:xfrm>
              <a:off x="5664200" y="3173413"/>
              <a:ext cx="414338" cy="696912"/>
            </a:xfrm>
            <a:custGeom>
              <a:avLst/>
              <a:gdLst>
                <a:gd name="T0" fmla="*/ 0 w 261"/>
                <a:gd name="T1" fmla="*/ 2147483647 h 439"/>
                <a:gd name="T2" fmla="*/ 2147483647 w 261"/>
                <a:gd name="T3" fmla="*/ 2147483647 h 439"/>
                <a:gd name="T4" fmla="*/ 2147483647 w 261"/>
                <a:gd name="T5" fmla="*/ 2147483647 h 439"/>
                <a:gd name="T6" fmla="*/ 2147483647 w 261"/>
                <a:gd name="T7" fmla="*/ 2147483647 h 439"/>
                <a:gd name="T8" fmla="*/ 2147483647 w 261"/>
                <a:gd name="T9" fmla="*/ 0 h 439"/>
                <a:gd name="T10" fmla="*/ 0 w 261"/>
                <a:gd name="T11" fmla="*/ 2147483647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439"/>
                <a:gd name="T20" fmla="*/ 261 w 261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439">
                  <a:moveTo>
                    <a:pt x="0" y="439"/>
                  </a:moveTo>
                  <a:lnTo>
                    <a:pt x="261" y="36"/>
                  </a:lnTo>
                  <a:lnTo>
                    <a:pt x="237" y="24"/>
                  </a:lnTo>
                  <a:lnTo>
                    <a:pt x="213" y="12"/>
                  </a:lnTo>
                  <a:lnTo>
                    <a:pt x="188" y="0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28"/>
            <p:cNvSpPr>
              <a:spLocks/>
            </p:cNvSpPr>
            <p:nvPr/>
          </p:nvSpPr>
          <p:spPr bwMode="auto">
            <a:xfrm>
              <a:off x="5664200" y="3173413"/>
              <a:ext cx="414338" cy="696912"/>
            </a:xfrm>
            <a:custGeom>
              <a:avLst/>
              <a:gdLst>
                <a:gd name="T0" fmla="*/ 0 w 261"/>
                <a:gd name="T1" fmla="*/ 2147483647 h 439"/>
                <a:gd name="T2" fmla="*/ 2147483647 w 261"/>
                <a:gd name="T3" fmla="*/ 2147483647 h 439"/>
                <a:gd name="T4" fmla="*/ 2147483647 w 261"/>
                <a:gd name="T5" fmla="*/ 2147483647 h 439"/>
                <a:gd name="T6" fmla="*/ 2147483647 w 261"/>
                <a:gd name="T7" fmla="*/ 2147483647 h 439"/>
                <a:gd name="T8" fmla="*/ 2147483647 w 261"/>
                <a:gd name="T9" fmla="*/ 0 h 439"/>
                <a:gd name="T10" fmla="*/ 0 w 261"/>
                <a:gd name="T11" fmla="*/ 2147483647 h 439"/>
                <a:gd name="T12" fmla="*/ 0 w 261"/>
                <a:gd name="T13" fmla="*/ 2147483647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1"/>
                <a:gd name="T22" fmla="*/ 0 h 439"/>
                <a:gd name="T23" fmla="*/ 261 w 261"/>
                <a:gd name="T24" fmla="*/ 439 h 4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1" h="439">
                  <a:moveTo>
                    <a:pt x="0" y="439"/>
                  </a:moveTo>
                  <a:lnTo>
                    <a:pt x="261" y="36"/>
                  </a:lnTo>
                  <a:lnTo>
                    <a:pt x="237" y="24"/>
                  </a:lnTo>
                  <a:lnTo>
                    <a:pt x="213" y="12"/>
                  </a:lnTo>
                  <a:lnTo>
                    <a:pt x="188" y="0"/>
                  </a:lnTo>
                  <a:lnTo>
                    <a:pt x="0" y="4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Rectangle 29"/>
            <p:cNvSpPr>
              <a:spLocks noChangeArrowheads="1"/>
            </p:cNvSpPr>
            <p:nvPr/>
          </p:nvSpPr>
          <p:spPr bwMode="auto">
            <a:xfrm>
              <a:off x="6107113" y="3057525"/>
              <a:ext cx="18256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3%</a:t>
              </a:r>
              <a:endParaRPr lang="en-US"/>
            </a:p>
          </p:txBody>
        </p:sp>
        <p:sp>
          <p:nvSpPr>
            <p:cNvPr id="19488" name="Freeform 30"/>
            <p:cNvSpPr>
              <a:spLocks/>
            </p:cNvSpPr>
            <p:nvPr/>
          </p:nvSpPr>
          <p:spPr bwMode="auto">
            <a:xfrm>
              <a:off x="5664200" y="3154363"/>
              <a:ext cx="298450" cy="715962"/>
            </a:xfrm>
            <a:custGeom>
              <a:avLst/>
              <a:gdLst>
                <a:gd name="T0" fmla="*/ 0 w 188"/>
                <a:gd name="T1" fmla="*/ 2147483647 h 451"/>
                <a:gd name="T2" fmla="*/ 2147483647 w 188"/>
                <a:gd name="T3" fmla="*/ 2147483647 h 451"/>
                <a:gd name="T4" fmla="*/ 2147483647 w 188"/>
                <a:gd name="T5" fmla="*/ 2147483647 h 451"/>
                <a:gd name="T6" fmla="*/ 2147483647 w 188"/>
                <a:gd name="T7" fmla="*/ 0 h 451"/>
                <a:gd name="T8" fmla="*/ 0 w 188"/>
                <a:gd name="T9" fmla="*/ 2147483647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451"/>
                <a:gd name="T17" fmla="*/ 188 w 188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451">
                  <a:moveTo>
                    <a:pt x="0" y="451"/>
                  </a:moveTo>
                  <a:lnTo>
                    <a:pt x="188" y="12"/>
                  </a:lnTo>
                  <a:lnTo>
                    <a:pt x="170" y="6"/>
                  </a:lnTo>
                  <a:lnTo>
                    <a:pt x="152" y="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1"/>
            <p:cNvSpPr>
              <a:spLocks/>
            </p:cNvSpPr>
            <p:nvPr/>
          </p:nvSpPr>
          <p:spPr bwMode="auto">
            <a:xfrm>
              <a:off x="5664200" y="3154363"/>
              <a:ext cx="298450" cy="715962"/>
            </a:xfrm>
            <a:custGeom>
              <a:avLst/>
              <a:gdLst>
                <a:gd name="T0" fmla="*/ 0 w 188"/>
                <a:gd name="T1" fmla="*/ 2147483647 h 451"/>
                <a:gd name="T2" fmla="*/ 2147483647 w 188"/>
                <a:gd name="T3" fmla="*/ 2147483647 h 451"/>
                <a:gd name="T4" fmla="*/ 2147483647 w 188"/>
                <a:gd name="T5" fmla="*/ 2147483647 h 451"/>
                <a:gd name="T6" fmla="*/ 2147483647 w 188"/>
                <a:gd name="T7" fmla="*/ 0 h 451"/>
                <a:gd name="T8" fmla="*/ 0 w 188"/>
                <a:gd name="T9" fmla="*/ 2147483647 h 451"/>
                <a:gd name="T10" fmla="*/ 0 w 188"/>
                <a:gd name="T11" fmla="*/ 2147483647 h 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451"/>
                <a:gd name="T20" fmla="*/ 188 w 188"/>
                <a:gd name="T21" fmla="*/ 451 h 4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451">
                  <a:moveTo>
                    <a:pt x="0" y="451"/>
                  </a:moveTo>
                  <a:lnTo>
                    <a:pt x="188" y="12"/>
                  </a:lnTo>
                  <a:lnTo>
                    <a:pt x="170" y="6"/>
                  </a:lnTo>
                  <a:lnTo>
                    <a:pt x="152" y="0"/>
                  </a:lnTo>
                  <a:lnTo>
                    <a:pt x="0" y="4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Rectangle 32"/>
            <p:cNvSpPr>
              <a:spLocks noChangeArrowheads="1"/>
            </p:cNvSpPr>
            <p:nvPr/>
          </p:nvSpPr>
          <p:spPr bwMode="auto">
            <a:xfrm>
              <a:off x="5924550" y="2940050"/>
              <a:ext cx="18256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1%</a:t>
              </a:r>
              <a:endParaRPr lang="en-US"/>
            </a:p>
          </p:txBody>
        </p:sp>
        <p:sp>
          <p:nvSpPr>
            <p:cNvPr id="19491" name="Freeform 33"/>
            <p:cNvSpPr>
              <a:spLocks/>
            </p:cNvSpPr>
            <p:nvPr/>
          </p:nvSpPr>
          <p:spPr bwMode="auto">
            <a:xfrm>
              <a:off x="5664200" y="3105150"/>
              <a:ext cx="241300" cy="765175"/>
            </a:xfrm>
            <a:custGeom>
              <a:avLst/>
              <a:gdLst>
                <a:gd name="T0" fmla="*/ 0 w 152"/>
                <a:gd name="T1" fmla="*/ 2147483647 h 482"/>
                <a:gd name="T2" fmla="*/ 2147483647 w 152"/>
                <a:gd name="T3" fmla="*/ 2147483647 h 482"/>
                <a:gd name="T4" fmla="*/ 2147483647 w 152"/>
                <a:gd name="T5" fmla="*/ 2147483647 h 482"/>
                <a:gd name="T6" fmla="*/ 2147483647 w 152"/>
                <a:gd name="T7" fmla="*/ 2147483647 h 482"/>
                <a:gd name="T8" fmla="*/ 2147483647 w 152"/>
                <a:gd name="T9" fmla="*/ 2147483647 h 482"/>
                <a:gd name="T10" fmla="*/ 2147483647 w 152"/>
                <a:gd name="T11" fmla="*/ 2147483647 h 482"/>
                <a:gd name="T12" fmla="*/ 2147483647 w 152"/>
                <a:gd name="T13" fmla="*/ 0 h 482"/>
                <a:gd name="T14" fmla="*/ 0 w 152"/>
                <a:gd name="T15" fmla="*/ 0 h 482"/>
                <a:gd name="T16" fmla="*/ 0 w 152"/>
                <a:gd name="T17" fmla="*/ 2147483647 h 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482"/>
                <a:gd name="T29" fmla="*/ 152 w 152"/>
                <a:gd name="T30" fmla="*/ 482 h 4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482">
                  <a:moveTo>
                    <a:pt x="0" y="482"/>
                  </a:moveTo>
                  <a:lnTo>
                    <a:pt x="152" y="31"/>
                  </a:lnTo>
                  <a:lnTo>
                    <a:pt x="128" y="18"/>
                  </a:lnTo>
                  <a:lnTo>
                    <a:pt x="103" y="12"/>
                  </a:lnTo>
                  <a:lnTo>
                    <a:pt x="79" y="6"/>
                  </a:lnTo>
                  <a:lnTo>
                    <a:pt x="49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4"/>
            <p:cNvSpPr>
              <a:spLocks/>
            </p:cNvSpPr>
            <p:nvPr/>
          </p:nvSpPr>
          <p:spPr bwMode="auto">
            <a:xfrm>
              <a:off x="5664200" y="3105150"/>
              <a:ext cx="241300" cy="765175"/>
            </a:xfrm>
            <a:custGeom>
              <a:avLst/>
              <a:gdLst>
                <a:gd name="T0" fmla="*/ 0 w 152"/>
                <a:gd name="T1" fmla="*/ 2147483647 h 482"/>
                <a:gd name="T2" fmla="*/ 2147483647 w 152"/>
                <a:gd name="T3" fmla="*/ 2147483647 h 482"/>
                <a:gd name="T4" fmla="*/ 2147483647 w 152"/>
                <a:gd name="T5" fmla="*/ 2147483647 h 482"/>
                <a:gd name="T6" fmla="*/ 2147483647 w 152"/>
                <a:gd name="T7" fmla="*/ 2147483647 h 482"/>
                <a:gd name="T8" fmla="*/ 2147483647 w 152"/>
                <a:gd name="T9" fmla="*/ 2147483647 h 482"/>
                <a:gd name="T10" fmla="*/ 2147483647 w 152"/>
                <a:gd name="T11" fmla="*/ 2147483647 h 482"/>
                <a:gd name="T12" fmla="*/ 2147483647 w 152"/>
                <a:gd name="T13" fmla="*/ 0 h 482"/>
                <a:gd name="T14" fmla="*/ 0 w 152"/>
                <a:gd name="T15" fmla="*/ 0 h 482"/>
                <a:gd name="T16" fmla="*/ 0 w 152"/>
                <a:gd name="T17" fmla="*/ 2147483647 h 482"/>
                <a:gd name="T18" fmla="*/ 0 w 152"/>
                <a:gd name="T19" fmla="*/ 2147483647 h 4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482"/>
                <a:gd name="T32" fmla="*/ 152 w 152"/>
                <a:gd name="T33" fmla="*/ 482 h 4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482">
                  <a:moveTo>
                    <a:pt x="0" y="482"/>
                  </a:moveTo>
                  <a:lnTo>
                    <a:pt x="152" y="31"/>
                  </a:lnTo>
                  <a:lnTo>
                    <a:pt x="128" y="18"/>
                  </a:lnTo>
                  <a:lnTo>
                    <a:pt x="103" y="12"/>
                  </a:lnTo>
                  <a:lnTo>
                    <a:pt x="79" y="6"/>
                  </a:lnTo>
                  <a:lnTo>
                    <a:pt x="49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48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>
              <a:off x="5740400" y="2892425"/>
              <a:ext cx="18256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5%</a:t>
              </a:r>
              <a:endParaRPr lang="en-US"/>
            </a:p>
          </p:txBody>
        </p:sp>
        <p:sp>
          <p:nvSpPr>
            <p:cNvPr id="19494" name="Rectangle 36"/>
            <p:cNvSpPr>
              <a:spLocks noChangeArrowheads="1"/>
            </p:cNvSpPr>
            <p:nvPr/>
          </p:nvSpPr>
          <p:spPr bwMode="auto">
            <a:xfrm>
              <a:off x="4767263" y="2590800"/>
              <a:ext cx="14520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Stability After TRA</a:t>
              </a:r>
              <a:endParaRPr lang="en-US" sz="1400"/>
            </a:p>
          </p:txBody>
        </p:sp>
        <p:sp>
          <p:nvSpPr>
            <p:cNvPr id="19495" name="Rectangle 37"/>
            <p:cNvSpPr>
              <a:spLocks noChangeArrowheads="1"/>
            </p:cNvSpPr>
            <p:nvPr/>
          </p:nvSpPr>
          <p:spPr bwMode="auto">
            <a:xfrm>
              <a:off x="3249613" y="4992688"/>
              <a:ext cx="2057400" cy="949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Rectangle 38"/>
            <p:cNvSpPr>
              <a:spLocks noChangeArrowheads="1"/>
            </p:cNvSpPr>
            <p:nvPr/>
          </p:nvSpPr>
          <p:spPr bwMode="auto">
            <a:xfrm>
              <a:off x="3249613" y="4992688"/>
              <a:ext cx="2057400" cy="9493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39"/>
            <p:cNvSpPr>
              <a:spLocks noChangeShapeType="1"/>
            </p:cNvSpPr>
            <p:nvPr/>
          </p:nvSpPr>
          <p:spPr bwMode="auto">
            <a:xfrm>
              <a:off x="3249613" y="4992688"/>
              <a:ext cx="2057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40"/>
            <p:cNvSpPr>
              <a:spLocks noChangeShapeType="1"/>
            </p:cNvSpPr>
            <p:nvPr/>
          </p:nvSpPr>
          <p:spPr bwMode="auto">
            <a:xfrm>
              <a:off x="3249613" y="5942013"/>
              <a:ext cx="2057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41"/>
            <p:cNvSpPr>
              <a:spLocks noChangeShapeType="1"/>
            </p:cNvSpPr>
            <p:nvPr/>
          </p:nvSpPr>
          <p:spPr bwMode="auto">
            <a:xfrm flipV="1">
              <a:off x="5307013" y="4992688"/>
              <a:ext cx="0" cy="949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42"/>
            <p:cNvSpPr>
              <a:spLocks noChangeShapeType="1"/>
            </p:cNvSpPr>
            <p:nvPr/>
          </p:nvSpPr>
          <p:spPr bwMode="auto">
            <a:xfrm flipV="1">
              <a:off x="3249613" y="4992688"/>
              <a:ext cx="0" cy="949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43"/>
            <p:cNvSpPr>
              <a:spLocks noChangeShapeType="1"/>
            </p:cNvSpPr>
            <p:nvPr/>
          </p:nvSpPr>
          <p:spPr bwMode="auto">
            <a:xfrm>
              <a:off x="3249613" y="5942013"/>
              <a:ext cx="2057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44"/>
            <p:cNvSpPr>
              <a:spLocks noChangeShapeType="1"/>
            </p:cNvSpPr>
            <p:nvPr/>
          </p:nvSpPr>
          <p:spPr bwMode="auto">
            <a:xfrm flipV="1">
              <a:off x="3249613" y="4992688"/>
              <a:ext cx="0" cy="949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45"/>
            <p:cNvSpPr>
              <a:spLocks noChangeShapeType="1"/>
            </p:cNvSpPr>
            <p:nvPr/>
          </p:nvSpPr>
          <p:spPr bwMode="auto">
            <a:xfrm>
              <a:off x="3249613" y="4992688"/>
              <a:ext cx="2057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46"/>
            <p:cNvSpPr>
              <a:spLocks noChangeShapeType="1"/>
            </p:cNvSpPr>
            <p:nvPr/>
          </p:nvSpPr>
          <p:spPr bwMode="auto">
            <a:xfrm>
              <a:off x="3249613" y="5942013"/>
              <a:ext cx="2057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47"/>
            <p:cNvSpPr>
              <a:spLocks noChangeShapeType="1"/>
            </p:cNvSpPr>
            <p:nvPr/>
          </p:nvSpPr>
          <p:spPr bwMode="auto">
            <a:xfrm flipV="1">
              <a:off x="5307013" y="4992688"/>
              <a:ext cx="0" cy="949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48"/>
            <p:cNvSpPr>
              <a:spLocks noChangeShapeType="1"/>
            </p:cNvSpPr>
            <p:nvPr/>
          </p:nvSpPr>
          <p:spPr bwMode="auto">
            <a:xfrm flipV="1">
              <a:off x="3249613" y="4992688"/>
              <a:ext cx="0" cy="949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Rectangle 49"/>
            <p:cNvSpPr>
              <a:spLocks noChangeArrowheads="1"/>
            </p:cNvSpPr>
            <p:nvPr/>
          </p:nvSpPr>
          <p:spPr bwMode="auto">
            <a:xfrm>
              <a:off x="3776663" y="5032375"/>
              <a:ext cx="1371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CV&lt;=50 and Retrain&lt;=0</a:t>
              </a:r>
              <a:endParaRPr lang="en-US"/>
            </a:p>
          </p:txBody>
        </p:sp>
        <p:sp>
          <p:nvSpPr>
            <p:cNvPr id="19508" name="Rectangle 50"/>
            <p:cNvSpPr>
              <a:spLocks noChangeArrowheads="1"/>
            </p:cNvSpPr>
            <p:nvPr/>
          </p:nvSpPr>
          <p:spPr bwMode="auto">
            <a:xfrm>
              <a:off x="3327400" y="5032375"/>
              <a:ext cx="385763" cy="134938"/>
            </a:xfrm>
            <a:prstGeom prst="rect">
              <a:avLst/>
            </a:prstGeom>
            <a:solidFill>
              <a:srgbClr val="0000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Rectangle 51"/>
            <p:cNvSpPr>
              <a:spLocks noChangeArrowheads="1"/>
            </p:cNvSpPr>
            <p:nvPr/>
          </p:nvSpPr>
          <p:spPr bwMode="auto">
            <a:xfrm>
              <a:off x="3327400" y="5032375"/>
              <a:ext cx="385763" cy="13493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Rectangle 52"/>
            <p:cNvSpPr>
              <a:spLocks noChangeArrowheads="1"/>
            </p:cNvSpPr>
            <p:nvPr/>
          </p:nvSpPr>
          <p:spPr bwMode="auto">
            <a:xfrm>
              <a:off x="3775075" y="5214938"/>
              <a:ext cx="14414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CV&lt;=250 and Retrain&lt;=1</a:t>
              </a:r>
              <a:endParaRPr lang="en-US"/>
            </a:p>
          </p:txBody>
        </p:sp>
        <p:sp>
          <p:nvSpPr>
            <p:cNvPr id="19511" name="Rectangle 53"/>
            <p:cNvSpPr>
              <a:spLocks noChangeArrowheads="1"/>
            </p:cNvSpPr>
            <p:nvPr/>
          </p:nvSpPr>
          <p:spPr bwMode="auto">
            <a:xfrm>
              <a:off x="3327400" y="5214938"/>
              <a:ext cx="385763" cy="136525"/>
            </a:xfrm>
            <a:prstGeom prst="rect">
              <a:avLst/>
            </a:prstGeom>
            <a:solidFill>
              <a:srgbClr val="008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Rectangle 54"/>
            <p:cNvSpPr>
              <a:spLocks noChangeArrowheads="1"/>
            </p:cNvSpPr>
            <p:nvPr/>
          </p:nvSpPr>
          <p:spPr bwMode="auto">
            <a:xfrm>
              <a:off x="3327400" y="5214938"/>
              <a:ext cx="385763" cy="1365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55"/>
            <p:cNvSpPr>
              <a:spLocks noChangeArrowheads="1"/>
            </p:cNvSpPr>
            <p:nvPr/>
          </p:nvSpPr>
          <p:spPr bwMode="auto">
            <a:xfrm>
              <a:off x="3775075" y="5399088"/>
              <a:ext cx="15113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CV&lt;=1000 and Retrain&lt;=2</a:t>
              </a:r>
              <a:endParaRPr lang="en-US"/>
            </a:p>
          </p:txBody>
        </p:sp>
        <p:sp>
          <p:nvSpPr>
            <p:cNvPr id="19514" name="Rectangle 56"/>
            <p:cNvSpPr>
              <a:spLocks noChangeArrowheads="1"/>
            </p:cNvSpPr>
            <p:nvPr/>
          </p:nvSpPr>
          <p:spPr bwMode="auto">
            <a:xfrm>
              <a:off x="3327400" y="5399088"/>
              <a:ext cx="385763" cy="127000"/>
            </a:xfrm>
            <a:prstGeom prst="rect">
              <a:avLst/>
            </a:prstGeom>
            <a:solidFill>
              <a:srgbClr val="8FF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Rectangle 57"/>
            <p:cNvSpPr>
              <a:spLocks noChangeArrowheads="1"/>
            </p:cNvSpPr>
            <p:nvPr/>
          </p:nvSpPr>
          <p:spPr bwMode="auto">
            <a:xfrm>
              <a:off x="3327400" y="5399088"/>
              <a:ext cx="385763" cy="1270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Rectangle 58"/>
            <p:cNvSpPr>
              <a:spLocks noChangeArrowheads="1"/>
            </p:cNvSpPr>
            <p:nvPr/>
          </p:nvSpPr>
          <p:spPr bwMode="auto">
            <a:xfrm>
              <a:off x="3775075" y="5573713"/>
              <a:ext cx="15113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CV&lt;=5000 and Retrain&lt;=3</a:t>
              </a:r>
              <a:endParaRPr lang="en-US"/>
            </a:p>
          </p:txBody>
        </p:sp>
        <p:sp>
          <p:nvSpPr>
            <p:cNvPr id="19517" name="Rectangle 59"/>
            <p:cNvSpPr>
              <a:spLocks noChangeArrowheads="1"/>
            </p:cNvSpPr>
            <p:nvPr/>
          </p:nvSpPr>
          <p:spPr bwMode="auto">
            <a:xfrm>
              <a:off x="3327400" y="5573713"/>
              <a:ext cx="385763" cy="134937"/>
            </a:xfrm>
            <a:prstGeom prst="rect">
              <a:avLst/>
            </a:prstGeom>
            <a:solidFill>
              <a:srgbClr val="FF7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Rectangle 60"/>
            <p:cNvSpPr>
              <a:spLocks noChangeArrowheads="1"/>
            </p:cNvSpPr>
            <p:nvPr/>
          </p:nvSpPr>
          <p:spPr bwMode="auto">
            <a:xfrm>
              <a:off x="3327400" y="5573713"/>
              <a:ext cx="385763" cy="13493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Rectangle 61"/>
            <p:cNvSpPr>
              <a:spLocks noChangeArrowheads="1"/>
            </p:cNvSpPr>
            <p:nvPr/>
          </p:nvSpPr>
          <p:spPr bwMode="auto">
            <a:xfrm>
              <a:off x="3779838" y="5757863"/>
              <a:ext cx="3794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Others</a:t>
              </a:r>
              <a:endParaRPr lang="en-US"/>
            </a:p>
          </p:txBody>
        </p:sp>
        <p:sp>
          <p:nvSpPr>
            <p:cNvPr id="19520" name="Rectangle 62"/>
            <p:cNvSpPr>
              <a:spLocks noChangeArrowheads="1"/>
            </p:cNvSpPr>
            <p:nvPr/>
          </p:nvSpPr>
          <p:spPr bwMode="auto">
            <a:xfrm>
              <a:off x="3327400" y="5757863"/>
              <a:ext cx="385763" cy="134937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Rectangle 63"/>
            <p:cNvSpPr>
              <a:spLocks noChangeArrowheads="1"/>
            </p:cNvSpPr>
            <p:nvPr/>
          </p:nvSpPr>
          <p:spPr bwMode="auto">
            <a:xfrm>
              <a:off x="3327400" y="5757863"/>
              <a:ext cx="385763" cy="13493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Rate and Loop Length Extension European Example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 l="3703" r="6172"/>
          <a:stretch>
            <a:fillRect/>
          </a:stretch>
        </p:blipFill>
        <p:spPr bwMode="auto">
          <a:xfrm>
            <a:off x="0" y="1066800"/>
            <a:ext cx="5562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676400" y="3581404"/>
            <a:ext cx="7096125" cy="1865314"/>
            <a:chOff x="1200" y="2784"/>
            <a:chExt cx="4470" cy="1175"/>
          </a:xfrm>
        </p:grpSpPr>
        <p:sp>
          <p:nvSpPr>
            <p:cNvPr id="5143" name="AutoShape 22"/>
            <p:cNvSpPr>
              <a:spLocks noChangeArrowheads="1"/>
            </p:cNvSpPr>
            <p:nvPr/>
          </p:nvSpPr>
          <p:spPr bwMode="auto">
            <a:xfrm>
              <a:off x="1200" y="2784"/>
              <a:ext cx="192" cy="576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44" name="Rectangle 23"/>
            <p:cNvSpPr>
              <a:spLocks noChangeArrowheads="1"/>
            </p:cNvSpPr>
            <p:nvPr/>
          </p:nvSpPr>
          <p:spPr bwMode="auto">
            <a:xfrm>
              <a:off x="3744" y="3552"/>
              <a:ext cx="1926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200" dirty="0"/>
                <a:t>At 1500m, fraction of lines that can support 10 Mbps increases from 18% to 42% or a 133% increase</a:t>
              </a:r>
            </a:p>
          </p:txBody>
        </p:sp>
        <p:sp>
          <p:nvSpPr>
            <p:cNvPr id="5145" name="Line 24"/>
            <p:cNvSpPr>
              <a:spLocks noChangeShapeType="1"/>
            </p:cNvSpPr>
            <p:nvPr/>
          </p:nvSpPr>
          <p:spPr bwMode="auto">
            <a:xfrm>
              <a:off x="1296" y="3024"/>
              <a:ext cx="244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449513" y="2667003"/>
            <a:ext cx="6161088" cy="760413"/>
            <a:chOff x="1680" y="2209"/>
            <a:chExt cx="3881" cy="479"/>
          </a:xfrm>
        </p:grpSpPr>
        <p:sp>
          <p:nvSpPr>
            <p:cNvPr id="5140" name="AutoShape 31"/>
            <p:cNvSpPr>
              <a:spLocks noChangeArrowheads="1"/>
            </p:cNvSpPr>
            <p:nvPr/>
          </p:nvSpPr>
          <p:spPr bwMode="auto">
            <a:xfrm>
              <a:off x="1680" y="2544"/>
              <a:ext cx="720" cy="144"/>
            </a:xfrm>
            <a:prstGeom prst="leftRightArrow">
              <a:avLst>
                <a:gd name="adj1" fmla="val 50000"/>
                <a:gd name="adj2" fmla="val 10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41" name="Text Box 32"/>
            <p:cNvSpPr txBox="1">
              <a:spLocks noChangeArrowheads="1"/>
            </p:cNvSpPr>
            <p:nvPr/>
          </p:nvSpPr>
          <p:spPr bwMode="auto">
            <a:xfrm>
              <a:off x="3641" y="2209"/>
              <a:ext cx="1920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Distance at which 50% of the lines can support 2 Mbps increases from 2200m to 3200m or 45%</a:t>
              </a:r>
            </a:p>
          </p:txBody>
        </p:sp>
        <p:sp>
          <p:nvSpPr>
            <p:cNvPr id="5142" name="Line 33"/>
            <p:cNvSpPr>
              <a:spLocks noChangeShapeType="1"/>
            </p:cNvSpPr>
            <p:nvPr/>
          </p:nvSpPr>
          <p:spPr bwMode="auto">
            <a:xfrm flipV="1">
              <a:off x="2304" y="2256"/>
              <a:ext cx="1344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251200" y="3276603"/>
            <a:ext cx="5445125" cy="722313"/>
            <a:chOff x="2184" y="2592"/>
            <a:chExt cx="3430" cy="455"/>
          </a:xfrm>
        </p:grpSpPr>
        <p:sp>
          <p:nvSpPr>
            <p:cNvPr id="5137" name="AutoShape 35"/>
            <p:cNvSpPr>
              <a:spLocks noChangeArrowheads="1"/>
            </p:cNvSpPr>
            <p:nvPr/>
          </p:nvSpPr>
          <p:spPr bwMode="auto">
            <a:xfrm>
              <a:off x="2184" y="2592"/>
              <a:ext cx="144" cy="384"/>
            </a:xfrm>
            <a:prstGeom prst="upDownArrow">
              <a:avLst>
                <a:gd name="adj1" fmla="val 50000"/>
                <a:gd name="adj2" fmla="val 53333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38" name="Rectangle 36"/>
            <p:cNvSpPr>
              <a:spLocks noChangeArrowheads="1"/>
            </p:cNvSpPr>
            <p:nvPr/>
          </p:nvSpPr>
          <p:spPr bwMode="auto">
            <a:xfrm>
              <a:off x="3688" y="2640"/>
              <a:ext cx="1926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200" dirty="0"/>
                <a:t>At 3000m, fraction of lines that can support 2 Mbps increases from 33% to 52% or a 58% increase</a:t>
              </a:r>
            </a:p>
          </p:txBody>
        </p:sp>
        <p:sp>
          <p:nvSpPr>
            <p:cNvPr id="5139" name="Line 37"/>
            <p:cNvSpPr>
              <a:spLocks noChangeShapeType="1"/>
            </p:cNvSpPr>
            <p:nvPr/>
          </p:nvSpPr>
          <p:spPr bwMode="auto">
            <a:xfrm>
              <a:off x="2256" y="2784"/>
              <a:ext cx="1480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868613" y="1744663"/>
            <a:ext cx="5715000" cy="1524000"/>
            <a:chOff x="1968" y="1632"/>
            <a:chExt cx="3600" cy="960"/>
          </a:xfrm>
        </p:grpSpPr>
        <p:sp>
          <p:nvSpPr>
            <p:cNvPr id="5135" name="Text Box 41"/>
            <p:cNvSpPr txBox="1">
              <a:spLocks noChangeArrowheads="1"/>
            </p:cNvSpPr>
            <p:nvPr/>
          </p:nvSpPr>
          <p:spPr bwMode="auto">
            <a:xfrm>
              <a:off x="3648" y="1632"/>
              <a:ext cx="1920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Distance at which 50% of the lines can support 6 Mbps increased to 2500m.  Previously, no distance existed for 50% coverage at 6 Mbps</a:t>
              </a:r>
            </a:p>
          </p:txBody>
        </p:sp>
        <p:sp>
          <p:nvSpPr>
            <p:cNvPr id="5136" name="Line 42"/>
            <p:cNvSpPr>
              <a:spLocks noChangeShapeType="1"/>
            </p:cNvSpPr>
            <p:nvPr/>
          </p:nvSpPr>
          <p:spPr bwMode="auto">
            <a:xfrm flipV="1">
              <a:off x="1968" y="2117"/>
              <a:ext cx="1745" cy="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667000" y="3238501"/>
            <a:ext cx="6105525" cy="1446213"/>
            <a:chOff x="1824" y="2592"/>
            <a:chExt cx="3846" cy="911"/>
          </a:xfrm>
        </p:grpSpPr>
        <p:sp>
          <p:nvSpPr>
            <p:cNvPr id="5132" name="AutoShape 44"/>
            <p:cNvSpPr>
              <a:spLocks noChangeArrowheads="1"/>
            </p:cNvSpPr>
            <p:nvPr/>
          </p:nvSpPr>
          <p:spPr bwMode="auto">
            <a:xfrm>
              <a:off x="1824" y="2592"/>
              <a:ext cx="192" cy="576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33" name="Rectangle 45"/>
            <p:cNvSpPr>
              <a:spLocks noChangeArrowheads="1"/>
            </p:cNvSpPr>
            <p:nvPr/>
          </p:nvSpPr>
          <p:spPr bwMode="auto">
            <a:xfrm>
              <a:off x="3744" y="3096"/>
              <a:ext cx="1926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200" dirty="0"/>
                <a:t>At 2500m, fraction of lines that can support 6 Mbps increases from 25% to 52% or a 108% increase</a:t>
              </a:r>
            </a:p>
          </p:txBody>
        </p:sp>
        <p:sp>
          <p:nvSpPr>
            <p:cNvPr id="5134" name="Line 46"/>
            <p:cNvSpPr>
              <a:spLocks noChangeShapeType="1"/>
            </p:cNvSpPr>
            <p:nvPr/>
          </p:nvSpPr>
          <p:spPr bwMode="auto">
            <a:xfrm>
              <a:off x="1920" y="2880"/>
              <a:ext cx="1776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</a:t>
            </a:r>
            <a:r>
              <a:rPr lang="en-US" dirty="0" smtClean="0"/>
              <a:t>America</a:t>
            </a:r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381000" y="1371600"/>
          <a:ext cx="4028635" cy="259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387516" y="1394498"/>
          <a:ext cx="4209109" cy="257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91400" cy="639762"/>
          </a:xfrm>
        </p:spPr>
        <p:txBody>
          <a:bodyPr/>
          <a:lstStyle/>
          <a:p>
            <a:r>
              <a:rPr lang="en-US" dirty="0" smtClean="0"/>
              <a:t>South America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5011" y="946521"/>
          <a:ext cx="3862137" cy="277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23049" y="3730950"/>
          <a:ext cx="4028635" cy="259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201779" y="4415584"/>
            <a:ext cx="854242" cy="4692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71010" y="4319331"/>
            <a:ext cx="1188146" cy="2616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Lucida Sans" pitchFamily="34" charset="0"/>
              </a:rPr>
              <a:t>36% Reduction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4575887" y="1010648"/>
          <a:ext cx="3954501" cy="273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429565" y="3753848"/>
          <a:ext cx="4209109" cy="257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Chinese Results </a:t>
            </a:r>
            <a:r>
              <a:rPr lang="en-US" sz="3600" dirty="0" smtClean="0"/>
              <a:t>(customers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458200" cy="4572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Success rate calculated on 24 hour period</a:t>
            </a:r>
          </a:p>
        </p:txBody>
      </p:sp>
      <p:graphicFrame>
        <p:nvGraphicFramePr>
          <p:cNvPr id="22" name="Chart 21"/>
          <p:cNvGraphicFramePr>
            <a:graphicFrameLocks noGrp="1"/>
          </p:cNvGraphicFramePr>
          <p:nvPr/>
        </p:nvGraphicFramePr>
        <p:xfrm>
          <a:off x="381000" y="1676400"/>
          <a:ext cx="8305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419600" y="2355850"/>
            <a:ext cx="1752600" cy="4191000"/>
            <a:chOff x="2784" y="1584"/>
            <a:chExt cx="1104" cy="2640"/>
          </a:xfrm>
        </p:grpSpPr>
        <p:sp>
          <p:nvSpPr>
            <p:cNvPr id="419845" name="Line 5"/>
            <p:cNvSpPr>
              <a:spLocks noChangeShapeType="1"/>
            </p:cNvSpPr>
            <p:nvPr/>
          </p:nvSpPr>
          <p:spPr bwMode="auto">
            <a:xfrm>
              <a:off x="2832" y="1584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9846" name="Line 6"/>
            <p:cNvSpPr>
              <a:spLocks noChangeShapeType="1"/>
            </p:cNvSpPr>
            <p:nvPr/>
          </p:nvSpPr>
          <p:spPr bwMode="auto">
            <a:xfrm>
              <a:off x="3696" y="1584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9849" name="Line 9"/>
            <p:cNvSpPr>
              <a:spLocks noChangeShapeType="1"/>
            </p:cNvSpPr>
            <p:nvPr/>
          </p:nvSpPr>
          <p:spPr bwMode="auto">
            <a:xfrm>
              <a:off x="2832" y="388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9850" name="Text Box 10"/>
            <p:cNvSpPr txBox="1">
              <a:spLocks noChangeArrowheads="1"/>
            </p:cNvSpPr>
            <p:nvPr/>
          </p:nvSpPr>
          <p:spPr bwMode="auto">
            <a:xfrm>
              <a:off x="2784" y="3936"/>
              <a:ext cx="11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/>
                <a:t>Initial optimization period 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705600" y="4641850"/>
            <a:ext cx="1219200" cy="1828800"/>
            <a:chOff x="4224" y="3024"/>
            <a:chExt cx="768" cy="1152"/>
          </a:xfrm>
        </p:grpSpPr>
        <p:sp>
          <p:nvSpPr>
            <p:cNvPr id="419847" name="Line 7"/>
            <p:cNvSpPr>
              <a:spLocks noChangeShapeType="1"/>
            </p:cNvSpPr>
            <p:nvPr/>
          </p:nvSpPr>
          <p:spPr bwMode="auto">
            <a:xfrm>
              <a:off x="4368" y="302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9848" name="Line 8"/>
            <p:cNvSpPr>
              <a:spLocks noChangeShapeType="1"/>
            </p:cNvSpPr>
            <p:nvPr/>
          </p:nvSpPr>
          <p:spPr bwMode="auto">
            <a:xfrm>
              <a:off x="4752" y="302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9851" name="Text Box 11"/>
            <p:cNvSpPr txBox="1">
              <a:spLocks noChangeArrowheads="1"/>
            </p:cNvSpPr>
            <p:nvPr/>
          </p:nvSpPr>
          <p:spPr bwMode="auto">
            <a:xfrm>
              <a:off x="4224" y="3888"/>
              <a:ext cx="76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/>
                <a:t>Maintenance optimizations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096000" y="3575050"/>
            <a:ext cx="3048000" cy="914400"/>
            <a:chOff x="3840" y="2352"/>
            <a:chExt cx="1920" cy="576"/>
          </a:xfrm>
        </p:grpSpPr>
        <p:sp>
          <p:nvSpPr>
            <p:cNvPr id="419859" name="Text Box 19"/>
            <p:cNvSpPr txBox="1">
              <a:spLocks noChangeArrowheads="1"/>
            </p:cNvSpPr>
            <p:nvPr/>
          </p:nvSpPr>
          <p:spPr bwMode="auto">
            <a:xfrm>
              <a:off x="4032" y="2352"/>
              <a:ext cx="172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/>
                <a:t>reprofiling normally done daily to avoid variability</a:t>
              </a:r>
            </a:p>
          </p:txBody>
        </p:sp>
        <p:sp>
          <p:nvSpPr>
            <p:cNvPr id="419860" name="AutoShape 20"/>
            <p:cNvSpPr>
              <a:spLocks/>
            </p:cNvSpPr>
            <p:nvPr/>
          </p:nvSpPr>
          <p:spPr bwMode="auto">
            <a:xfrm rot="16200000">
              <a:off x="4512" y="2064"/>
              <a:ext cx="192" cy="1536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9861" name="Line 21"/>
            <p:cNvSpPr>
              <a:spLocks noChangeShapeType="1"/>
            </p:cNvSpPr>
            <p:nvPr/>
          </p:nvSpPr>
          <p:spPr bwMode="auto">
            <a:xfrm flipH="1">
              <a:off x="4656" y="2640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9"/>
          <p:cNvGraphicFramePr>
            <a:graphicFrameLocks/>
          </p:cNvGraphicFramePr>
          <p:nvPr/>
        </p:nvGraphicFramePr>
        <p:xfrm>
          <a:off x="533400" y="1752600"/>
          <a:ext cx="8229600" cy="3051303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  <a:gridCol w="990600"/>
                <a:gridCol w="53340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DSM 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First 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Speeds (Mbps)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&lt; 25-50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Single-line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 and Single-Line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 Line Stability: reduce retrains and packet errors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ITU – G.997.1, G.992.1,5 (ADSL1, ADSL2+, VDSL2)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&lt;100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 Collect, Single-Line Control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Power control and savings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ITU – G.997.1, G.992.1,5 (ADSL1, ADSL2+, VDSL2)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100+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Multiline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and Control (VECTORED)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Cancel Noises and Crosstalk (100+ Mbps)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ITU,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G.vector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(VDSL3)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0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DSM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Achievable </a:t>
            </a:r>
            <a:r>
              <a:rPr lang="en-US" dirty="0"/>
              <a:t>Rate Regions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495800"/>
            <a:ext cx="7467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DSM can use the region – any point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But spectra for different points may differ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Static SM leads to smaller region (really a point)</a:t>
            </a:r>
          </a:p>
        </p:txBody>
      </p:sp>
      <p:sp>
        <p:nvSpPr>
          <p:cNvPr id="66565" name="AutoShape 5"/>
          <p:cNvSpPr>
            <a:spLocks noChangeAspect="1" noChangeArrowheads="1"/>
          </p:cNvSpPr>
          <p:nvPr/>
        </p:nvSpPr>
        <p:spPr bwMode="auto">
          <a:xfrm>
            <a:off x="948994" y="1538107"/>
            <a:ext cx="71628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>
            <a:off x="1274609" y="1668306"/>
            <a:ext cx="6024795" cy="2213383"/>
            <a:chOff x="1274609" y="1668306"/>
            <a:chExt cx="6024795" cy="2213383"/>
          </a:xfrm>
        </p:grpSpPr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1404846" y="1668306"/>
              <a:ext cx="649826" cy="3905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34747" tIns="17374" rIns="34747" bIns="17374"/>
            <a:lstStyle/>
            <a:p>
              <a:r>
                <a:rPr lang="en-US" altLang="ja-JP" sz="1600" b="1" i="1" dirty="0" err="1">
                  <a:latin typeface="Times New Roman" pitchFamily="18" charset="0"/>
                  <a:ea typeface="MS Mincho" pitchFamily="49" charset="-128"/>
                </a:rPr>
                <a:t>R</a:t>
              </a:r>
              <a:r>
                <a:rPr lang="en-US" altLang="ja-JP" sz="1600" b="1" i="1" baseline="-25000" dirty="0" err="1">
                  <a:latin typeface="Times New Roman" pitchFamily="18" charset="0"/>
                  <a:ea typeface="MS Mincho" pitchFamily="49" charset="-128"/>
                </a:rPr>
                <a:t>long</a:t>
              </a:r>
              <a:endParaRPr lang="en-US" sz="1600" dirty="0"/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1600200" y="2189102"/>
              <a:ext cx="0" cy="1692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>
              <a:off x="1274609" y="3621291"/>
              <a:ext cx="52745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Text Box 11"/>
            <p:cNvSpPr txBox="1">
              <a:spLocks noChangeArrowheads="1"/>
            </p:cNvSpPr>
            <p:nvPr/>
          </p:nvSpPr>
          <p:spPr bwMode="auto">
            <a:xfrm>
              <a:off x="6600739" y="3396155"/>
              <a:ext cx="698665" cy="3905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34747" tIns="17374" rIns="34747" bIns="17374"/>
            <a:lstStyle/>
            <a:p>
              <a:r>
                <a:rPr lang="en-US" altLang="ja-JP" sz="1600" b="1" i="1" dirty="0" err="1">
                  <a:latin typeface="Times New Roman" pitchFamily="18" charset="0"/>
                  <a:ea typeface="MS Mincho" pitchFamily="49" charset="-128"/>
                </a:rPr>
                <a:t>R</a:t>
              </a:r>
              <a:r>
                <a:rPr lang="en-US" altLang="ja-JP" sz="1600" b="1" i="1" baseline="-25000" dirty="0" err="1">
                  <a:latin typeface="Times New Roman" pitchFamily="18" charset="0"/>
                  <a:ea typeface="MS Mincho" pitchFamily="49" charset="-128"/>
                </a:rPr>
                <a:t>short</a:t>
              </a:r>
              <a:endParaRPr lang="en-US" sz="1600" dirty="0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1600200" y="2514600"/>
              <a:ext cx="3841977" cy="1121610"/>
            </a:xfrm>
            <a:custGeom>
              <a:avLst/>
              <a:gdLst/>
              <a:ahLst/>
              <a:cxnLst>
                <a:cxn ang="0">
                  <a:pos x="0" y="827"/>
                </a:cxn>
                <a:cxn ang="0">
                  <a:pos x="0" y="5"/>
                </a:cxn>
                <a:cxn ang="0">
                  <a:pos x="1008" y="0"/>
                </a:cxn>
                <a:cxn ang="0">
                  <a:pos x="1776" y="192"/>
                </a:cxn>
                <a:cxn ang="0">
                  <a:pos x="2544" y="528"/>
                </a:cxn>
                <a:cxn ang="0">
                  <a:pos x="2832" y="816"/>
                </a:cxn>
                <a:cxn ang="0">
                  <a:pos x="0" y="827"/>
                </a:cxn>
              </a:cxnLst>
              <a:rect l="0" t="0" r="r" b="b"/>
              <a:pathLst>
                <a:path w="2832" h="827">
                  <a:moveTo>
                    <a:pt x="0" y="827"/>
                  </a:moveTo>
                  <a:lnTo>
                    <a:pt x="0" y="5"/>
                  </a:lnTo>
                  <a:lnTo>
                    <a:pt x="1008" y="0"/>
                  </a:lnTo>
                  <a:lnTo>
                    <a:pt x="1776" y="192"/>
                  </a:lnTo>
                  <a:lnTo>
                    <a:pt x="2544" y="528"/>
                  </a:lnTo>
                  <a:lnTo>
                    <a:pt x="2832" y="816"/>
                  </a:lnTo>
                  <a:lnTo>
                    <a:pt x="0" y="827"/>
                  </a:lnTo>
                  <a:close/>
                </a:path>
              </a:pathLst>
            </a:custGeom>
            <a:solidFill>
              <a:srgbClr val="CC00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2772292" y="2224545"/>
            <a:ext cx="3478112" cy="810850"/>
            <a:chOff x="2772292" y="2224545"/>
            <a:chExt cx="3478112" cy="810850"/>
          </a:xfrm>
        </p:grpSpPr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2772292" y="2840140"/>
              <a:ext cx="130226" cy="195255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 flipV="1">
              <a:off x="2837405" y="2384546"/>
              <a:ext cx="1627822" cy="585765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Text Box 16"/>
            <p:cNvSpPr txBox="1">
              <a:spLocks noChangeArrowheads="1"/>
            </p:cNvSpPr>
            <p:nvPr/>
          </p:nvSpPr>
          <p:spPr bwMode="auto">
            <a:xfrm>
              <a:off x="4516774" y="2224545"/>
              <a:ext cx="1733630" cy="3905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34747" tIns="17374" rIns="34747" bIns="17374"/>
            <a:lstStyle/>
            <a:p>
              <a:r>
                <a:rPr lang="en-US" altLang="ja-JP" sz="1600" b="1" i="1" dirty="0">
                  <a:solidFill>
                    <a:srgbClr val="0070C0"/>
                  </a:solidFill>
                  <a:latin typeface="Times New Roman" pitchFamily="18" charset="0"/>
                  <a:ea typeface="MS Mincho" pitchFamily="49" charset="-128"/>
                </a:rPr>
                <a:t>Spectral pair 1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3749137" y="2774997"/>
            <a:ext cx="3882475" cy="650995"/>
            <a:chOff x="3749137" y="2774997"/>
            <a:chExt cx="3882475" cy="650995"/>
          </a:xfrm>
        </p:grpSpPr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3749137" y="3295793"/>
              <a:ext cx="195345" cy="130199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579" name="Line 19"/>
            <p:cNvSpPr>
              <a:spLocks noChangeShapeType="1"/>
            </p:cNvSpPr>
            <p:nvPr/>
          </p:nvSpPr>
          <p:spPr bwMode="auto">
            <a:xfrm flipV="1">
              <a:off x="3944482" y="3035395"/>
              <a:ext cx="1888332" cy="325498"/>
            </a:xfrm>
            <a:prstGeom prst="line">
              <a:avLst/>
            </a:prstGeom>
            <a:noFill/>
            <a:ln w="12700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5897928" y="2774997"/>
              <a:ext cx="1733684" cy="3905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34747" tIns="17374" rIns="34747" bIns="17374"/>
            <a:lstStyle/>
            <a:p>
              <a:r>
                <a:rPr lang="en-US" altLang="ja-JP" sz="1600" b="1" i="1" dirty="0">
                  <a:solidFill>
                    <a:srgbClr val="00B050"/>
                  </a:solidFill>
                  <a:latin typeface="Times New Roman" pitchFamily="18" charset="0"/>
                  <a:ea typeface="MS Mincho" pitchFamily="49" charset="-128"/>
                </a:rPr>
                <a:t>Spectral pair 2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66582" name="Freeform 22"/>
          <p:cNvSpPr>
            <a:spLocks/>
          </p:cNvSpPr>
          <p:nvPr/>
        </p:nvSpPr>
        <p:spPr bwMode="auto">
          <a:xfrm>
            <a:off x="1601323" y="3445142"/>
            <a:ext cx="325611" cy="19531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144" y="0"/>
              </a:cxn>
              <a:cxn ang="0">
                <a:pos x="240" y="96"/>
              </a:cxn>
              <a:cxn ang="0">
                <a:pos x="240" y="144"/>
              </a:cxn>
              <a:cxn ang="0">
                <a:pos x="0" y="144"/>
              </a:cxn>
            </a:cxnLst>
            <a:rect l="0" t="0" r="r" b="b"/>
            <a:pathLst>
              <a:path w="240" h="144">
                <a:moveTo>
                  <a:pt x="0" y="144"/>
                </a:moveTo>
                <a:lnTo>
                  <a:pt x="0" y="0"/>
                </a:lnTo>
                <a:lnTo>
                  <a:pt x="144" y="0"/>
                </a:lnTo>
                <a:lnTo>
                  <a:pt x="240" y="96"/>
                </a:lnTo>
                <a:lnTo>
                  <a:pt x="240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rgbClr val="808080"/>
            </a:solidFill>
            <a:prstDash val="solid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V="1">
            <a:off x="1860455" y="1928722"/>
            <a:ext cx="1041955" cy="1432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2837288" y="1733405"/>
            <a:ext cx="3445706" cy="24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4989" tIns="17494" rIns="34989" bIns="17494"/>
          <a:lstStyle/>
          <a:p>
            <a:r>
              <a:rPr lang="en-US" altLang="ja-JP" sz="1600" dirty="0" smtClean="0">
                <a:ea typeface="MS Mincho" pitchFamily="49" charset="-128"/>
              </a:rPr>
              <a:t>“</a:t>
            </a:r>
            <a:r>
              <a:rPr lang="en-US" altLang="ja-JP" sz="1600" dirty="0">
                <a:ea typeface="MS Mincho" pitchFamily="49" charset="-128"/>
              </a:rPr>
              <a:t>static spectrum management”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842963" y="5570538"/>
            <a:ext cx="7848600" cy="7540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50% growth per year – high-end users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Suggests 100 – 200 Mbps access desirable in 2015</a:t>
            </a:r>
            <a:endParaRPr lang="en-US" sz="2000" dirty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2775"/>
          </a:xfrm>
        </p:spPr>
        <p:txBody>
          <a:bodyPr/>
          <a:lstStyle/>
          <a:p>
            <a:r>
              <a:rPr sz="3600" dirty="0" smtClean="0"/>
              <a:t>Internet Access Bandwidth Growth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185862"/>
            <a:ext cx="5753100" cy="417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112000" y="2963863"/>
            <a:ext cx="12684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Lucida Sans" pitchFamily="34" charset="0"/>
              </a:rPr>
              <a:t>Source: J. Nielson</a:t>
            </a:r>
          </a:p>
          <a:p>
            <a:r>
              <a:rPr lang="en-US" sz="1000">
                <a:latin typeface="Lucida Sans" pitchFamily="34" charset="0"/>
              </a:rPr>
              <a:t>useit.com</a:t>
            </a:r>
          </a:p>
          <a:p>
            <a:endParaRPr lang="en-US" sz="1000">
              <a:latin typeface="Lucida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pitchFamily="34" charset="-127"/>
              </a:rPr>
              <a:t>Upstream VDSL2 Configuration</a:t>
            </a:r>
          </a:p>
        </p:txBody>
      </p:sp>
      <p:pic>
        <p:nvPicPr>
          <p:cNvPr id="139265" name="Object 2"/>
          <p:cNvPicPr>
            <a:picLocks noChangeArrowheads="1"/>
          </p:cNvPicPr>
          <p:nvPr/>
        </p:nvPicPr>
        <p:blipFill>
          <a:blip r:embed="rId3" cstate="print"/>
          <a:srcRect t="-406" b="-2032"/>
          <a:stretch>
            <a:fillRect/>
          </a:stretch>
        </p:blipFill>
        <p:spPr bwMode="auto">
          <a:xfrm>
            <a:off x="762000" y="2895600"/>
            <a:ext cx="76200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Placeholder 62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Upstream VDSL has large crosstalk issue</a:t>
            </a:r>
          </a:p>
          <a:p>
            <a:pPr lvl="1"/>
            <a:r>
              <a:rPr lang="en-US" dirty="0" smtClean="0"/>
              <a:t>More coupling at higher frequencies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Regions for Level 1 and 2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53054"/>
            <a:ext cx="5486400" cy="440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Level 2 often doubles data rates of both long and short 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868363"/>
          </a:xfrm>
        </p:spPr>
        <p:txBody>
          <a:bodyPr/>
          <a:lstStyle/>
          <a:p>
            <a:r>
              <a:rPr lang="en-US" sz="2800" b="1" dirty="0" smtClean="0"/>
              <a:t>USA and UK DSM Standards/Reports on L2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41529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Both Recommend Tiered Rate Adaption (TRA)</a:t>
            </a: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rgbClr val="1A12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Both reviewed and recommend AGAINST use of Virtual Noise</a:t>
            </a:r>
          </a:p>
          <a:p>
            <a:pPr>
              <a:lnSpc>
                <a:spcPct val="90000"/>
              </a:lnSpc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/>
              <a:t>This curve is Figure 7 from UK NICC (</a:t>
            </a:r>
            <a:r>
              <a:rPr lang="en-US" sz="1600" b="1" dirty="0" err="1" smtClean="0"/>
              <a:t>Ofcom</a:t>
            </a:r>
            <a:r>
              <a:rPr lang="en-US" sz="1600" b="1" dirty="0" smtClean="0"/>
              <a:t>) standards group’s UK DSM Report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/>
              <a:t>US conclusions similar</a:t>
            </a:r>
            <a:endParaRPr lang="en-GB" sz="1600" b="1" dirty="0" smtClean="0"/>
          </a:p>
        </p:txBody>
      </p:sp>
      <p:pic>
        <p:nvPicPr>
          <p:cNvPr id="27654" name="Picture 8" descr="Powerd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07722"/>
            <a:ext cx="4419600" cy="360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5791200"/>
            <a:ext cx="891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analogy – Wireless systems equivalent would be “pretend other users always on,” </a:t>
            </a:r>
          </a:p>
          <a:p>
            <a:r>
              <a:rPr lang="en-US" dirty="0" smtClean="0"/>
              <a:t>which would lead to significant loss in number of users 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build="p" autoUpdateAnimBg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9"/>
          <p:cNvGraphicFramePr>
            <a:graphicFrameLocks/>
          </p:cNvGraphicFramePr>
          <p:nvPr/>
        </p:nvGraphicFramePr>
        <p:xfrm>
          <a:off x="533400" y="1752600"/>
          <a:ext cx="8229600" cy="3051303"/>
        </p:xfrm>
        <a:graphic>
          <a:graphicData uri="http://schemas.openxmlformats.org/drawingml/2006/table">
            <a:tbl>
              <a:tblPr/>
              <a:tblGrid>
                <a:gridCol w="762000"/>
                <a:gridCol w="1143000"/>
                <a:gridCol w="912813"/>
                <a:gridCol w="5411787"/>
              </a:tblGrid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DSM 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First 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Speeds (Mbps)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&lt;25-50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Single-line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 and Single-Line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Goal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 Line Stability: reduce retrains and packet errors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ITU – G.997.1, G.992.1,5 (ADSL1, ADSL2+, VDSL2)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&lt;100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 Collect, Single-Line Control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Power control and savings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ITU – G.997.1, G.992.1,5 (ADSL1, ADSL2+, VDSL2)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A"/>
                          </a:solidFill>
                          <a:effectLst/>
                          <a:latin typeface="Arial" charset="0"/>
                        </a:rPr>
                        <a:t>100+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Multiline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and Control (VECTORED)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Cancel Noises and Crosstalk (100+ Mbps)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ITU,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G.vector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(VDSL3)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918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DSM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Vectored DSLs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" y="1600200"/>
            <a:ext cx="8229600" cy="1143000"/>
          </a:xfrm>
        </p:spPr>
        <p:txBody>
          <a:bodyPr/>
          <a:lstStyle/>
          <a:p>
            <a:r>
              <a:rPr lang="en-US" sz="2000" dirty="0" smtClean="0"/>
              <a:t>Like “MIMO” in wireless</a:t>
            </a:r>
          </a:p>
          <a:p>
            <a:r>
              <a:rPr lang="en-US" sz="2000" dirty="0" smtClean="0"/>
              <a:t>Proposed, patented, Stanford</a:t>
            </a:r>
            <a:r>
              <a:rPr lang="en-US" sz="2000" baseline="0" dirty="0" smtClean="0"/>
              <a:t> 2001</a:t>
            </a:r>
          </a:p>
          <a:p>
            <a:r>
              <a:rPr lang="en-US" sz="2000" baseline="0" dirty="0" smtClean="0"/>
              <a:t>ITU G.993.5 standard (2009)</a:t>
            </a:r>
          </a:p>
          <a:p>
            <a:pPr lvl="1"/>
            <a:r>
              <a:rPr lang="en-US" sz="1600" dirty="0" smtClean="0"/>
              <a:t>A component of DSM Level 3</a:t>
            </a:r>
            <a:endParaRPr lang="en-US" sz="1600" baseline="0" dirty="0" smtClean="0"/>
          </a:p>
        </p:txBody>
      </p:sp>
      <p:sp>
        <p:nvSpPr>
          <p:cNvPr id="172072" name="Rectangle 40"/>
          <p:cNvSpPr>
            <a:spLocks noChangeArrowheads="1"/>
          </p:cNvSpPr>
          <p:nvPr/>
        </p:nvSpPr>
        <p:spPr bwMode="auto">
          <a:xfrm>
            <a:off x="6532563" y="3714750"/>
            <a:ext cx="847725" cy="444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CPE 1</a:t>
            </a:r>
            <a:endParaRPr lang="en-US" dirty="0"/>
          </a:p>
        </p:txBody>
      </p:sp>
      <p:sp>
        <p:nvSpPr>
          <p:cNvPr id="172073" name="Rectangle 41"/>
          <p:cNvSpPr>
            <a:spLocks noChangeArrowheads="1"/>
          </p:cNvSpPr>
          <p:nvPr/>
        </p:nvSpPr>
        <p:spPr bwMode="auto">
          <a:xfrm>
            <a:off x="6532563" y="3714750"/>
            <a:ext cx="847725" cy="444500"/>
          </a:xfrm>
          <a:prstGeom prst="rect">
            <a:avLst/>
          </a:prstGeom>
          <a:noFill/>
          <a:ln w="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84" name="Rectangle 52"/>
          <p:cNvSpPr>
            <a:spLocks noChangeArrowheads="1"/>
          </p:cNvSpPr>
          <p:nvPr/>
        </p:nvSpPr>
        <p:spPr bwMode="auto">
          <a:xfrm>
            <a:off x="6477000" y="5461000"/>
            <a:ext cx="849313" cy="4429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CPE 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048000" y="586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819400" y="4038600"/>
            <a:ext cx="3733800" cy="1588"/>
          </a:xfrm>
          <a:prstGeom prst="straightConnector1">
            <a:avLst/>
          </a:prstGeom>
          <a:ln w="25400">
            <a:solidFill>
              <a:srgbClr val="FF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72084" idx="1"/>
          </p:cNvCxnSpPr>
          <p:nvPr/>
        </p:nvCxnSpPr>
        <p:spPr>
          <a:xfrm>
            <a:off x="2743200" y="5638800"/>
            <a:ext cx="3733800" cy="43657"/>
          </a:xfrm>
          <a:prstGeom prst="straightConnector1">
            <a:avLst/>
          </a:prstGeom>
          <a:ln w="25400">
            <a:solidFill>
              <a:srgbClr val="FF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429000" y="3352800"/>
            <a:ext cx="914400" cy="2292350"/>
            <a:chOff x="3429000" y="3352800"/>
            <a:chExt cx="914400" cy="2292350"/>
          </a:xfrm>
        </p:grpSpPr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4161"/>
            <a:stretch>
              <a:fillRect/>
            </a:stretch>
          </p:blipFill>
          <p:spPr bwMode="auto">
            <a:xfrm>
              <a:off x="3505200" y="3352800"/>
              <a:ext cx="8382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4161"/>
            <a:stretch>
              <a:fillRect/>
            </a:stretch>
          </p:blipFill>
          <p:spPr bwMode="auto">
            <a:xfrm>
              <a:off x="3429000" y="4927600"/>
              <a:ext cx="8382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7" name="Rectangle 33"/>
          <p:cNvSpPr>
            <a:spLocks noChangeArrowheads="1"/>
          </p:cNvSpPr>
          <p:nvPr/>
        </p:nvSpPr>
        <p:spPr bwMode="auto">
          <a:xfrm>
            <a:off x="1524000" y="3733800"/>
            <a:ext cx="1443038" cy="59531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Old DSLAM</a:t>
            </a:r>
          </a:p>
          <a:p>
            <a:pPr algn="ctr"/>
            <a:r>
              <a:rPr lang="en-US" dirty="0" smtClean="0"/>
              <a:t>Port 1</a:t>
            </a:r>
            <a:endParaRPr lang="en-US" dirty="0"/>
          </a:p>
        </p:txBody>
      </p:sp>
      <p:sp>
        <p:nvSpPr>
          <p:cNvPr id="78" name="Rectangle 33"/>
          <p:cNvSpPr>
            <a:spLocks noChangeArrowheads="1"/>
          </p:cNvSpPr>
          <p:nvPr/>
        </p:nvSpPr>
        <p:spPr bwMode="auto">
          <a:xfrm>
            <a:off x="1524000" y="5334000"/>
            <a:ext cx="1443038" cy="59531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Old DSLAM</a:t>
            </a:r>
          </a:p>
          <a:p>
            <a:pPr algn="ctr"/>
            <a:r>
              <a:rPr lang="en-US" dirty="0" smtClean="0"/>
              <a:t>Port 2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5029200" y="4495800"/>
            <a:ext cx="1066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876800" y="4572000"/>
            <a:ext cx="1371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0292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crosstalk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953000" y="518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“wireless”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2726787" y="3298874"/>
            <a:ext cx="3763109" cy="2602523"/>
            <a:chOff x="2726787" y="3298874"/>
            <a:chExt cx="3763109" cy="2602523"/>
          </a:xfrm>
        </p:grpSpPr>
        <p:sp>
          <p:nvSpPr>
            <p:cNvPr id="84" name="Freeform 83"/>
            <p:cNvSpPr/>
            <p:nvPr/>
          </p:nvSpPr>
          <p:spPr>
            <a:xfrm>
              <a:off x="2726787" y="3298874"/>
              <a:ext cx="3763109" cy="2602523"/>
            </a:xfrm>
            <a:custGeom>
              <a:avLst/>
              <a:gdLst>
                <a:gd name="connsiteX0" fmla="*/ 269631 w 3763109"/>
                <a:gd name="connsiteY0" fmla="*/ 1202788 h 2602523"/>
                <a:gd name="connsiteX1" fmla="*/ 677595 w 3763109"/>
                <a:gd name="connsiteY1" fmla="*/ 218049 h 2602523"/>
                <a:gd name="connsiteX2" fmla="*/ 1198099 w 3763109"/>
                <a:gd name="connsiteY2" fmla="*/ 161778 h 2602523"/>
                <a:gd name="connsiteX3" fmla="*/ 382173 w 3763109"/>
                <a:gd name="connsiteY3" fmla="*/ 1188720 h 2602523"/>
                <a:gd name="connsiteX4" fmla="*/ 2576733 w 3763109"/>
                <a:gd name="connsiteY4" fmla="*/ 232117 h 2602523"/>
                <a:gd name="connsiteX5" fmla="*/ 3730284 w 3763109"/>
                <a:gd name="connsiteY5" fmla="*/ 611944 h 2602523"/>
                <a:gd name="connsiteX6" fmla="*/ 2773681 w 3763109"/>
                <a:gd name="connsiteY6" fmla="*/ 1230923 h 2602523"/>
                <a:gd name="connsiteX7" fmla="*/ 494715 w 3763109"/>
                <a:gd name="connsiteY7" fmla="*/ 1244991 h 2602523"/>
                <a:gd name="connsiteX8" fmla="*/ 2858087 w 3763109"/>
                <a:gd name="connsiteY8" fmla="*/ 1667021 h 2602523"/>
                <a:gd name="connsiteX9" fmla="*/ 3659945 w 3763109"/>
                <a:gd name="connsiteY9" fmla="*/ 2271932 h 2602523"/>
                <a:gd name="connsiteX10" fmla="*/ 2295379 w 3763109"/>
                <a:gd name="connsiteY10" fmla="*/ 2426677 h 2602523"/>
                <a:gd name="connsiteX11" fmla="*/ 269631 w 3763109"/>
                <a:gd name="connsiteY11" fmla="*/ 1202788 h 260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109" h="2602523">
                  <a:moveTo>
                    <a:pt x="269631" y="1202788"/>
                  </a:moveTo>
                  <a:cubicBezTo>
                    <a:pt x="0" y="834683"/>
                    <a:pt x="522850" y="391551"/>
                    <a:pt x="677595" y="218049"/>
                  </a:cubicBezTo>
                  <a:cubicBezTo>
                    <a:pt x="832340" y="44547"/>
                    <a:pt x="1247336" y="0"/>
                    <a:pt x="1198099" y="161778"/>
                  </a:cubicBezTo>
                  <a:cubicBezTo>
                    <a:pt x="1148862" y="323556"/>
                    <a:pt x="152401" y="1176997"/>
                    <a:pt x="382173" y="1188720"/>
                  </a:cubicBezTo>
                  <a:cubicBezTo>
                    <a:pt x="611945" y="1200443"/>
                    <a:pt x="2018715" y="328246"/>
                    <a:pt x="2576733" y="232117"/>
                  </a:cubicBezTo>
                  <a:cubicBezTo>
                    <a:pt x="3134752" y="135988"/>
                    <a:pt x="3697459" y="445476"/>
                    <a:pt x="3730284" y="611944"/>
                  </a:cubicBezTo>
                  <a:cubicBezTo>
                    <a:pt x="3763109" y="778412"/>
                    <a:pt x="3312942" y="1125415"/>
                    <a:pt x="2773681" y="1230923"/>
                  </a:cubicBezTo>
                  <a:cubicBezTo>
                    <a:pt x="2234420" y="1336431"/>
                    <a:pt x="480647" y="1172308"/>
                    <a:pt x="494715" y="1244991"/>
                  </a:cubicBezTo>
                  <a:cubicBezTo>
                    <a:pt x="508783" y="1317674"/>
                    <a:pt x="2330549" y="1495864"/>
                    <a:pt x="2858087" y="1667021"/>
                  </a:cubicBezTo>
                  <a:cubicBezTo>
                    <a:pt x="3385625" y="1838178"/>
                    <a:pt x="3753730" y="2145323"/>
                    <a:pt x="3659945" y="2271932"/>
                  </a:cubicBezTo>
                  <a:cubicBezTo>
                    <a:pt x="3566160" y="2398541"/>
                    <a:pt x="2860431" y="2602523"/>
                    <a:pt x="2295379" y="2426677"/>
                  </a:cubicBezTo>
                  <a:cubicBezTo>
                    <a:pt x="1730327" y="2250831"/>
                    <a:pt x="539262" y="1570893"/>
                    <a:pt x="269631" y="120278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495800" y="39624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Customer 1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419600" y="5029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Customer 2</a:t>
              </a:r>
              <a:endParaRPr lang="en-US" dirty="0"/>
            </a:p>
          </p:txBody>
        </p:sp>
      </p:grpSp>
      <p:sp>
        <p:nvSpPr>
          <p:cNvPr id="172065" name="Rectangle 33"/>
          <p:cNvSpPr>
            <a:spLocks noChangeArrowheads="1"/>
          </p:cNvSpPr>
          <p:nvPr/>
        </p:nvSpPr>
        <p:spPr bwMode="auto">
          <a:xfrm>
            <a:off x="990600" y="3276600"/>
            <a:ext cx="1981200" cy="304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Vectored</a:t>
            </a:r>
          </a:p>
          <a:p>
            <a:r>
              <a:rPr lang="en-US" dirty="0" smtClean="0"/>
              <a:t>DSLAM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5800" y="1371600"/>
          <a:ext cx="7772400" cy="4244975"/>
        </p:xfrm>
        <a:graphic>
          <a:graphicData uri="http://schemas.openxmlformats.org/presentationml/2006/ole">
            <p:oleObj spid="_x0000_s64514" name="Worksheet" r:id="rId4" imgW="10463784" imgH="5715000" progId="Excel.Sheet.8">
              <p:embed/>
            </p:oleObj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47800" y="457200"/>
            <a:ext cx="7094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Vectored VDSL FTTN (Downstream)</a:t>
            </a: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95400" y="2590800"/>
            <a:ext cx="1344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Vectoring - 1 pair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0" y="2209800"/>
            <a:ext cx="1476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Bonding+Vectoring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371600" y="4038600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Single-pair,</a:t>
            </a:r>
          </a:p>
          <a:p>
            <a:pPr algn="ctr"/>
            <a:r>
              <a:rPr lang="en-US" sz="1200"/>
              <a:t>No vectoring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990600" y="5867400"/>
            <a:ext cx="6210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n-US"/>
              <a:t> 100-pair Telco cable, 4x25-pair binders (NIPP-NAI model)</a:t>
            </a:r>
          </a:p>
          <a:p>
            <a:pPr algn="ctr">
              <a:buFontTx/>
              <a:buChar char="•"/>
            </a:pPr>
            <a:r>
              <a:rPr lang="en-US"/>
              <a:t> Does not include Telco cross-box, so gains may be larger!</a:t>
            </a:r>
          </a:p>
        </p:txBody>
      </p:sp>
      <p:sp>
        <p:nvSpPr>
          <p:cNvPr id="5128" name="Line 19"/>
          <p:cNvSpPr>
            <a:spLocks noChangeShapeType="1"/>
          </p:cNvSpPr>
          <p:nvPr/>
        </p:nvSpPr>
        <p:spPr bwMode="auto">
          <a:xfrm flipV="1">
            <a:off x="3352800" y="3352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19"/>
          <p:cNvSpPr>
            <a:spLocks noChangeShapeType="1"/>
          </p:cNvSpPr>
          <p:nvPr/>
        </p:nvSpPr>
        <p:spPr bwMode="auto">
          <a:xfrm flipV="1">
            <a:off x="5257800" y="3505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2362200" y="35052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i="1"/>
              <a:t>Europe</a:t>
            </a:r>
          </a:p>
          <a:p>
            <a:pPr algn="ctr"/>
            <a:r>
              <a:rPr lang="en-US" sz="1200" b="1" i="1"/>
              <a:t>Residential</a:t>
            </a:r>
            <a:endParaRPr lang="en-US"/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5657850" y="327660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i="1"/>
              <a:t>North America</a:t>
            </a:r>
          </a:p>
          <a:p>
            <a:pPr algn="ctr"/>
            <a:r>
              <a:rPr lang="en-US" sz="1200" b="1" i="1"/>
              <a:t>Residential</a:t>
            </a:r>
            <a:endParaRPr lang="en-US"/>
          </a:p>
        </p:txBody>
      </p:sp>
      <p:sp>
        <p:nvSpPr>
          <p:cNvPr id="5132" name="Line 19"/>
          <p:cNvSpPr>
            <a:spLocks noChangeShapeType="1"/>
          </p:cNvSpPr>
          <p:nvPr/>
        </p:nvSpPr>
        <p:spPr bwMode="auto">
          <a:xfrm flipV="1">
            <a:off x="5257800" y="43434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9"/>
          <p:cNvSpPr>
            <a:spLocks noChangeShapeType="1"/>
          </p:cNvSpPr>
          <p:nvPr/>
        </p:nvSpPr>
        <p:spPr bwMode="auto">
          <a:xfrm flipV="1">
            <a:off x="3352800" y="41148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91400" cy="944562"/>
          </a:xfrm>
        </p:spPr>
        <p:txBody>
          <a:bodyPr/>
          <a:lstStyle/>
          <a:p>
            <a:r>
              <a:rPr lang="en-US" dirty="0" smtClean="0"/>
              <a:t>But is that all? (NO)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514600"/>
          </a:xfrm>
        </p:spPr>
        <p:txBody>
          <a:bodyPr/>
          <a:lstStyle/>
          <a:p>
            <a:r>
              <a:rPr lang="en-US" sz="2800" dirty="0" smtClean="0"/>
              <a:t>Crosstalk removal “exposes” other noises</a:t>
            </a:r>
          </a:p>
          <a:p>
            <a:pPr lvl="1"/>
            <a:r>
              <a:rPr lang="en-US" sz="2400" dirty="0" smtClean="0"/>
              <a:t>Back to stability (DSM Level 1)</a:t>
            </a:r>
          </a:p>
          <a:p>
            <a:pPr lvl="1"/>
            <a:r>
              <a:rPr lang="en-US" sz="2400" dirty="0" smtClean="0"/>
              <a:t>Instability in USA field </a:t>
            </a:r>
            <a:r>
              <a:rPr lang="en-US" sz="2400" dirty="0" err="1" smtClean="0"/>
              <a:t>teststo</a:t>
            </a:r>
            <a:r>
              <a:rPr lang="en-US" sz="2400" dirty="0" smtClean="0"/>
              <a:t> 75-85% of vectored lines become unstable</a:t>
            </a:r>
          </a:p>
          <a:p>
            <a:pPr lvl="2"/>
            <a:r>
              <a:rPr lang="en-US" sz="1800" dirty="0" smtClean="0"/>
              <a:t>Up from 15-20% today</a:t>
            </a:r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2133600" y="914400"/>
            <a:ext cx="3810000" cy="1676400"/>
          </a:xfrm>
          <a:prstGeom prst="rtTriangl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2514600"/>
            <a:ext cx="6096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Noise A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429000" y="2209800"/>
            <a:ext cx="533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NoiseB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4953000" y="2743200"/>
            <a:ext cx="21336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Noise C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447800" y="3048000"/>
            <a:ext cx="6629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" y="28956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</a:t>
            </a:r>
          </a:p>
          <a:p>
            <a:r>
              <a:rPr lang="en-US" dirty="0" smtClean="0"/>
              <a:t>floor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971800" y="3200400"/>
            <a:ext cx="4805153" cy="1119664"/>
            <a:chOff x="2667000" y="5334000"/>
            <a:chExt cx="4805153" cy="1119664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>
              <a:off x="2667000" y="5486400"/>
              <a:ext cx="18288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3276600" y="5334000"/>
              <a:ext cx="12954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V="1">
              <a:off x="4533900" y="5524500"/>
              <a:ext cx="3048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572000" y="5715000"/>
              <a:ext cx="290015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Vectoring does not cancel A,B,C</a:t>
              </a:r>
            </a:p>
            <a:p>
              <a:r>
                <a:rPr lang="en-US" sz="1400" dirty="0" smtClean="0"/>
                <a:t>because they are not at transmit</a:t>
              </a:r>
            </a:p>
            <a:p>
              <a:r>
                <a:rPr lang="en-US" sz="1400" dirty="0" smtClean="0"/>
                <a:t>Antenna location (only at receiver)</a:t>
              </a:r>
              <a:endParaRPr lang="en-US" sz="1400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905000" y="1143000"/>
            <a:ext cx="5683348" cy="1955409"/>
          </a:xfrm>
          <a:custGeom>
            <a:avLst/>
            <a:gdLst>
              <a:gd name="connsiteX0" fmla="*/ 0 w 5683348"/>
              <a:gd name="connsiteY0" fmla="*/ 1955409 h 1955409"/>
              <a:gd name="connsiteX1" fmla="*/ 0 w 5683348"/>
              <a:gd name="connsiteY1" fmla="*/ 1955409 h 1955409"/>
              <a:gd name="connsiteX2" fmla="*/ 14068 w 5683348"/>
              <a:gd name="connsiteY2" fmla="*/ 1828800 h 1955409"/>
              <a:gd name="connsiteX3" fmla="*/ 28136 w 5683348"/>
              <a:gd name="connsiteY3" fmla="*/ 1153550 h 1955409"/>
              <a:gd name="connsiteX4" fmla="*/ 5683348 w 5683348"/>
              <a:gd name="connsiteY4" fmla="*/ 0 h 1955409"/>
              <a:gd name="connsiteX5" fmla="*/ 5669280 w 5683348"/>
              <a:gd name="connsiteY5" fmla="*/ 1927273 h 195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3348" h="1955409">
                <a:moveTo>
                  <a:pt x="0" y="1955409"/>
                </a:moveTo>
                <a:lnTo>
                  <a:pt x="0" y="1955409"/>
                </a:lnTo>
                <a:cubicBezTo>
                  <a:pt x="4689" y="1913206"/>
                  <a:pt x="12579" y="1871237"/>
                  <a:pt x="14068" y="1828800"/>
                </a:cubicBezTo>
                <a:cubicBezTo>
                  <a:pt x="21963" y="1603806"/>
                  <a:pt x="28136" y="1153550"/>
                  <a:pt x="28136" y="1153550"/>
                </a:cubicBezTo>
                <a:lnTo>
                  <a:pt x="5683348" y="0"/>
                </a:lnTo>
                <a:lnTo>
                  <a:pt x="5669280" y="1927273"/>
                </a:lnTo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Crosstalk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Downstream VDSL Mixture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r>
              <a:rPr lang="en-US" smtClean="0"/>
              <a:t>Vectoring cancels only FEXT among the N</a:t>
            </a:r>
            <a:r>
              <a:rPr lang="en-US" baseline="-25000" smtClean="0"/>
              <a:t>2</a:t>
            </a:r>
            <a:r>
              <a:rPr lang="en-US" smtClean="0"/>
              <a:t> lines</a:t>
            </a:r>
          </a:p>
        </p:txBody>
      </p:sp>
      <p:pic>
        <p:nvPicPr>
          <p:cNvPr id="8199" name="Object 2"/>
          <p:cNvPicPr>
            <a:picLocks noChangeAspect="1" noChangeArrowheads="1"/>
          </p:cNvPicPr>
          <p:nvPr/>
        </p:nvPicPr>
        <p:blipFill>
          <a:blip r:embed="rId2" cstate="print"/>
          <a:srcRect t="-3035" r="-154" b="-1518"/>
          <a:stretch>
            <a:fillRect/>
          </a:stretch>
        </p:blipFill>
        <p:spPr bwMode="auto">
          <a:xfrm>
            <a:off x="1828800" y="1066800"/>
            <a:ext cx="54864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Mixed Binder Rate Region</a:t>
            </a: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1295400"/>
            <a:ext cx="6648409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Bonded and vectored DSLs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" y="1371600"/>
            <a:ext cx="8229600" cy="1143000"/>
          </a:xfrm>
        </p:spPr>
        <p:txBody>
          <a:bodyPr/>
          <a:lstStyle/>
          <a:p>
            <a:r>
              <a:rPr lang="en-US" sz="2000" dirty="0" smtClean="0"/>
              <a:t>Use 2 lines at receiver</a:t>
            </a:r>
            <a:endParaRPr lang="en-US" sz="2000" baseline="0" dirty="0" smtClean="0"/>
          </a:p>
          <a:p>
            <a:pPr lvl="1"/>
            <a:r>
              <a:rPr lang="en-US" sz="1600" dirty="0" smtClean="0"/>
              <a:t>Roughly doubles the data rate for bonding</a:t>
            </a:r>
          </a:p>
          <a:p>
            <a:pPr lvl="1"/>
            <a:r>
              <a:rPr lang="en-US" sz="1600" baseline="0" dirty="0" smtClean="0"/>
              <a:t>But allows one</a:t>
            </a:r>
            <a:r>
              <a:rPr lang="en-US" sz="1600" dirty="0" smtClean="0"/>
              <a:t> of noise A, B, or C to be removed so even more than 2x,</a:t>
            </a:r>
          </a:p>
          <a:p>
            <a:pPr lvl="2"/>
            <a:r>
              <a:rPr lang="en-US" sz="1200" baseline="0" dirty="0" smtClean="0"/>
              <a:t>But which to remove?   (DSM)</a:t>
            </a:r>
          </a:p>
        </p:txBody>
      </p:sp>
      <p:sp>
        <p:nvSpPr>
          <p:cNvPr id="172072" name="Rectangle 40"/>
          <p:cNvSpPr>
            <a:spLocks noChangeArrowheads="1"/>
          </p:cNvSpPr>
          <p:nvPr/>
        </p:nvSpPr>
        <p:spPr bwMode="auto">
          <a:xfrm>
            <a:off x="5334000" y="3352800"/>
            <a:ext cx="847725" cy="2533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Multi-line</a:t>
            </a:r>
          </a:p>
          <a:p>
            <a:endParaRPr lang="en-US" dirty="0" smtClean="0"/>
          </a:p>
          <a:p>
            <a:r>
              <a:rPr lang="en-US" dirty="0" smtClean="0"/>
              <a:t>CPE 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849437" y="5505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620837" y="3676650"/>
            <a:ext cx="3733800" cy="1588"/>
          </a:xfrm>
          <a:prstGeom prst="straightConnector1">
            <a:avLst/>
          </a:prstGeom>
          <a:ln w="25400">
            <a:solidFill>
              <a:srgbClr val="FF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544637" y="5276850"/>
            <a:ext cx="3733800" cy="43657"/>
          </a:xfrm>
          <a:prstGeom prst="straightConnector1">
            <a:avLst/>
          </a:prstGeom>
          <a:ln w="25400">
            <a:solidFill>
              <a:srgbClr val="FF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87"/>
          <p:cNvGrpSpPr/>
          <p:nvPr/>
        </p:nvGrpSpPr>
        <p:grpSpPr>
          <a:xfrm>
            <a:off x="2230437" y="2990850"/>
            <a:ext cx="914400" cy="2292350"/>
            <a:chOff x="3429000" y="3352800"/>
            <a:chExt cx="914400" cy="2292350"/>
          </a:xfrm>
        </p:grpSpPr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4161"/>
            <a:stretch>
              <a:fillRect/>
            </a:stretch>
          </p:blipFill>
          <p:spPr bwMode="auto">
            <a:xfrm>
              <a:off x="3505200" y="3352800"/>
              <a:ext cx="8382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4161"/>
            <a:stretch>
              <a:fillRect/>
            </a:stretch>
          </p:blipFill>
          <p:spPr bwMode="auto">
            <a:xfrm>
              <a:off x="3429000" y="4927600"/>
              <a:ext cx="8382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1" name="TextBox 80"/>
          <p:cNvSpPr txBox="1"/>
          <p:nvPr/>
        </p:nvSpPr>
        <p:spPr>
          <a:xfrm>
            <a:off x="3830637" y="37528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crosstalk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754437" y="48196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“wireless”</a:t>
            </a:r>
            <a:endParaRPr lang="en-US" dirty="0"/>
          </a:p>
        </p:txBody>
      </p:sp>
      <p:grpSp>
        <p:nvGrpSpPr>
          <p:cNvPr id="5" name="Group 86"/>
          <p:cNvGrpSpPr/>
          <p:nvPr/>
        </p:nvGrpSpPr>
        <p:grpSpPr>
          <a:xfrm>
            <a:off x="1528224" y="2936924"/>
            <a:ext cx="3763109" cy="2602523"/>
            <a:chOff x="2726787" y="3298874"/>
            <a:chExt cx="3763109" cy="2602523"/>
          </a:xfrm>
        </p:grpSpPr>
        <p:sp>
          <p:nvSpPr>
            <p:cNvPr id="84" name="Freeform 83"/>
            <p:cNvSpPr/>
            <p:nvPr/>
          </p:nvSpPr>
          <p:spPr>
            <a:xfrm>
              <a:off x="2726787" y="3298874"/>
              <a:ext cx="3763109" cy="2602523"/>
            </a:xfrm>
            <a:custGeom>
              <a:avLst/>
              <a:gdLst>
                <a:gd name="connsiteX0" fmla="*/ 269631 w 3763109"/>
                <a:gd name="connsiteY0" fmla="*/ 1202788 h 2602523"/>
                <a:gd name="connsiteX1" fmla="*/ 677595 w 3763109"/>
                <a:gd name="connsiteY1" fmla="*/ 218049 h 2602523"/>
                <a:gd name="connsiteX2" fmla="*/ 1198099 w 3763109"/>
                <a:gd name="connsiteY2" fmla="*/ 161778 h 2602523"/>
                <a:gd name="connsiteX3" fmla="*/ 382173 w 3763109"/>
                <a:gd name="connsiteY3" fmla="*/ 1188720 h 2602523"/>
                <a:gd name="connsiteX4" fmla="*/ 2576733 w 3763109"/>
                <a:gd name="connsiteY4" fmla="*/ 232117 h 2602523"/>
                <a:gd name="connsiteX5" fmla="*/ 3730284 w 3763109"/>
                <a:gd name="connsiteY5" fmla="*/ 611944 h 2602523"/>
                <a:gd name="connsiteX6" fmla="*/ 2773681 w 3763109"/>
                <a:gd name="connsiteY6" fmla="*/ 1230923 h 2602523"/>
                <a:gd name="connsiteX7" fmla="*/ 494715 w 3763109"/>
                <a:gd name="connsiteY7" fmla="*/ 1244991 h 2602523"/>
                <a:gd name="connsiteX8" fmla="*/ 2858087 w 3763109"/>
                <a:gd name="connsiteY8" fmla="*/ 1667021 h 2602523"/>
                <a:gd name="connsiteX9" fmla="*/ 3659945 w 3763109"/>
                <a:gd name="connsiteY9" fmla="*/ 2271932 h 2602523"/>
                <a:gd name="connsiteX10" fmla="*/ 2295379 w 3763109"/>
                <a:gd name="connsiteY10" fmla="*/ 2426677 h 2602523"/>
                <a:gd name="connsiteX11" fmla="*/ 269631 w 3763109"/>
                <a:gd name="connsiteY11" fmla="*/ 1202788 h 260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109" h="2602523">
                  <a:moveTo>
                    <a:pt x="269631" y="1202788"/>
                  </a:moveTo>
                  <a:cubicBezTo>
                    <a:pt x="0" y="834683"/>
                    <a:pt x="522850" y="391551"/>
                    <a:pt x="677595" y="218049"/>
                  </a:cubicBezTo>
                  <a:cubicBezTo>
                    <a:pt x="832340" y="44547"/>
                    <a:pt x="1247336" y="0"/>
                    <a:pt x="1198099" y="161778"/>
                  </a:cubicBezTo>
                  <a:cubicBezTo>
                    <a:pt x="1148862" y="323556"/>
                    <a:pt x="152401" y="1176997"/>
                    <a:pt x="382173" y="1188720"/>
                  </a:cubicBezTo>
                  <a:cubicBezTo>
                    <a:pt x="611945" y="1200443"/>
                    <a:pt x="2018715" y="328246"/>
                    <a:pt x="2576733" y="232117"/>
                  </a:cubicBezTo>
                  <a:cubicBezTo>
                    <a:pt x="3134752" y="135988"/>
                    <a:pt x="3697459" y="445476"/>
                    <a:pt x="3730284" y="611944"/>
                  </a:cubicBezTo>
                  <a:cubicBezTo>
                    <a:pt x="3763109" y="778412"/>
                    <a:pt x="3312942" y="1125415"/>
                    <a:pt x="2773681" y="1230923"/>
                  </a:cubicBezTo>
                  <a:cubicBezTo>
                    <a:pt x="2234420" y="1336431"/>
                    <a:pt x="480647" y="1172308"/>
                    <a:pt x="494715" y="1244991"/>
                  </a:cubicBezTo>
                  <a:cubicBezTo>
                    <a:pt x="508783" y="1317674"/>
                    <a:pt x="2330549" y="1495864"/>
                    <a:pt x="2858087" y="1667021"/>
                  </a:cubicBezTo>
                  <a:cubicBezTo>
                    <a:pt x="3385625" y="1838178"/>
                    <a:pt x="3753730" y="2145323"/>
                    <a:pt x="3659945" y="2271932"/>
                  </a:cubicBezTo>
                  <a:cubicBezTo>
                    <a:pt x="3566160" y="2398541"/>
                    <a:pt x="2860431" y="2602523"/>
                    <a:pt x="2295379" y="2426677"/>
                  </a:cubicBezTo>
                  <a:cubicBezTo>
                    <a:pt x="1730327" y="2250831"/>
                    <a:pt x="539262" y="1570893"/>
                    <a:pt x="269631" y="120278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495800" y="39624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Customer 1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419600" y="502920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Customer1</a:t>
              </a:r>
              <a:endParaRPr lang="en-US" dirty="0"/>
            </a:p>
          </p:txBody>
        </p:sp>
      </p:grpSp>
      <p:sp>
        <p:nvSpPr>
          <p:cNvPr id="172065" name="Rectangle 33"/>
          <p:cNvSpPr>
            <a:spLocks noChangeArrowheads="1"/>
          </p:cNvSpPr>
          <p:nvPr/>
        </p:nvSpPr>
        <p:spPr bwMode="auto">
          <a:xfrm>
            <a:off x="380999" y="2914650"/>
            <a:ext cx="1392237" cy="304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Vectored</a:t>
            </a:r>
          </a:p>
          <a:p>
            <a:r>
              <a:rPr lang="en-US" dirty="0" smtClean="0"/>
              <a:t>DSLAM</a:t>
            </a:r>
            <a:endParaRPr lang="en-US" dirty="0"/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 rot="10800000">
            <a:off x="8908223" y="4978014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248400" y="4191000"/>
            <a:ext cx="2473325" cy="1157288"/>
            <a:chOff x="6248400" y="4191000"/>
            <a:chExt cx="2473325" cy="1157288"/>
          </a:xfrm>
        </p:grpSpPr>
        <p:sp>
          <p:nvSpPr>
            <p:cNvPr id="24" name="Freeform 4"/>
            <p:cNvSpPr>
              <a:spLocks noEditPoints="1"/>
            </p:cNvSpPr>
            <p:nvPr/>
          </p:nvSpPr>
          <p:spPr bwMode="auto">
            <a:xfrm rot="10800000">
              <a:off x="7400925" y="4398963"/>
              <a:ext cx="488950" cy="608013"/>
            </a:xfrm>
            <a:custGeom>
              <a:avLst/>
              <a:gdLst/>
              <a:ahLst/>
              <a:cxnLst>
                <a:cxn ang="0">
                  <a:pos x="1" y="755"/>
                </a:cxn>
                <a:cxn ang="0">
                  <a:pos x="570" y="45"/>
                </a:cxn>
                <a:cxn ang="0">
                  <a:pos x="573" y="42"/>
                </a:cxn>
                <a:cxn ang="0">
                  <a:pos x="574" y="42"/>
                </a:cxn>
                <a:cxn ang="0">
                  <a:pos x="577" y="42"/>
                </a:cxn>
                <a:cxn ang="0">
                  <a:pos x="579" y="44"/>
                </a:cxn>
                <a:cxn ang="0">
                  <a:pos x="580" y="45"/>
                </a:cxn>
                <a:cxn ang="0">
                  <a:pos x="582" y="48"/>
                </a:cxn>
                <a:cxn ang="0">
                  <a:pos x="582" y="50"/>
                </a:cxn>
                <a:cxn ang="0">
                  <a:pos x="580" y="53"/>
                </a:cxn>
                <a:cxn ang="0">
                  <a:pos x="12" y="763"/>
                </a:cxn>
                <a:cxn ang="0">
                  <a:pos x="11" y="764"/>
                </a:cxn>
                <a:cxn ang="0">
                  <a:pos x="8" y="766"/>
                </a:cxn>
                <a:cxn ang="0">
                  <a:pos x="5" y="766"/>
                </a:cxn>
                <a:cxn ang="0">
                  <a:pos x="3" y="764"/>
                </a:cxn>
                <a:cxn ang="0">
                  <a:pos x="1" y="763"/>
                </a:cxn>
                <a:cxn ang="0">
                  <a:pos x="0" y="760"/>
                </a:cxn>
                <a:cxn ang="0">
                  <a:pos x="1" y="757"/>
                </a:cxn>
                <a:cxn ang="0">
                  <a:pos x="1" y="755"/>
                </a:cxn>
                <a:cxn ang="0">
                  <a:pos x="1" y="755"/>
                </a:cxn>
                <a:cxn ang="0">
                  <a:pos x="538" y="35"/>
                </a:cxn>
                <a:cxn ang="0">
                  <a:pos x="615" y="0"/>
                </a:cxn>
                <a:cxn ang="0">
                  <a:pos x="597" y="82"/>
                </a:cxn>
                <a:cxn ang="0">
                  <a:pos x="538" y="35"/>
                </a:cxn>
              </a:cxnLst>
              <a:rect l="0" t="0" r="r" b="b"/>
              <a:pathLst>
                <a:path w="615" h="766">
                  <a:moveTo>
                    <a:pt x="1" y="755"/>
                  </a:moveTo>
                  <a:lnTo>
                    <a:pt x="570" y="45"/>
                  </a:lnTo>
                  <a:lnTo>
                    <a:pt x="573" y="42"/>
                  </a:lnTo>
                  <a:lnTo>
                    <a:pt x="574" y="42"/>
                  </a:lnTo>
                  <a:lnTo>
                    <a:pt x="577" y="42"/>
                  </a:lnTo>
                  <a:lnTo>
                    <a:pt x="579" y="44"/>
                  </a:lnTo>
                  <a:lnTo>
                    <a:pt x="580" y="45"/>
                  </a:lnTo>
                  <a:lnTo>
                    <a:pt x="582" y="48"/>
                  </a:lnTo>
                  <a:lnTo>
                    <a:pt x="582" y="50"/>
                  </a:lnTo>
                  <a:lnTo>
                    <a:pt x="580" y="53"/>
                  </a:lnTo>
                  <a:lnTo>
                    <a:pt x="12" y="763"/>
                  </a:lnTo>
                  <a:lnTo>
                    <a:pt x="11" y="764"/>
                  </a:lnTo>
                  <a:lnTo>
                    <a:pt x="8" y="766"/>
                  </a:lnTo>
                  <a:lnTo>
                    <a:pt x="5" y="766"/>
                  </a:lnTo>
                  <a:lnTo>
                    <a:pt x="3" y="764"/>
                  </a:lnTo>
                  <a:lnTo>
                    <a:pt x="1" y="763"/>
                  </a:lnTo>
                  <a:lnTo>
                    <a:pt x="0" y="760"/>
                  </a:lnTo>
                  <a:lnTo>
                    <a:pt x="1" y="757"/>
                  </a:lnTo>
                  <a:lnTo>
                    <a:pt x="1" y="755"/>
                  </a:lnTo>
                  <a:lnTo>
                    <a:pt x="1" y="755"/>
                  </a:lnTo>
                  <a:close/>
                  <a:moveTo>
                    <a:pt x="538" y="35"/>
                  </a:moveTo>
                  <a:lnTo>
                    <a:pt x="615" y="0"/>
                  </a:lnTo>
                  <a:lnTo>
                    <a:pt x="597" y="82"/>
                  </a:lnTo>
                  <a:lnTo>
                    <a:pt x="538" y="35"/>
                  </a:lnTo>
                  <a:close/>
                </a:path>
              </a:pathLst>
            </a:custGeom>
            <a:solidFill>
              <a:srgbClr val="000099"/>
            </a:solidFill>
            <a:ln w="1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 rot="10800000">
              <a:off x="6491287" y="4675188"/>
              <a:ext cx="849313" cy="60325"/>
            </a:xfrm>
            <a:custGeom>
              <a:avLst/>
              <a:gdLst/>
              <a:ahLst/>
              <a:cxnLst>
                <a:cxn ang="0">
                  <a:pos x="1064" y="44"/>
                </a:cxn>
                <a:cxn ang="0">
                  <a:pos x="63" y="44"/>
                </a:cxn>
                <a:cxn ang="0">
                  <a:pos x="61" y="42"/>
                </a:cxn>
                <a:cxn ang="0">
                  <a:pos x="58" y="42"/>
                </a:cxn>
                <a:cxn ang="0">
                  <a:pos x="57" y="39"/>
                </a:cxn>
                <a:cxn ang="0">
                  <a:pos x="57" y="38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61" y="32"/>
                </a:cxn>
                <a:cxn ang="0">
                  <a:pos x="63" y="30"/>
                </a:cxn>
                <a:cxn ang="0">
                  <a:pos x="1064" y="30"/>
                </a:cxn>
                <a:cxn ang="0">
                  <a:pos x="1066" y="32"/>
                </a:cxn>
                <a:cxn ang="0">
                  <a:pos x="1069" y="33"/>
                </a:cxn>
                <a:cxn ang="0">
                  <a:pos x="1069" y="35"/>
                </a:cxn>
                <a:cxn ang="0">
                  <a:pos x="1070" y="38"/>
                </a:cxn>
                <a:cxn ang="0">
                  <a:pos x="1069" y="39"/>
                </a:cxn>
                <a:cxn ang="0">
                  <a:pos x="1069" y="42"/>
                </a:cxn>
                <a:cxn ang="0">
                  <a:pos x="1066" y="42"/>
                </a:cxn>
                <a:cxn ang="0">
                  <a:pos x="1064" y="44"/>
                </a:cxn>
                <a:cxn ang="0">
                  <a:pos x="1064" y="44"/>
                </a:cxn>
                <a:cxn ang="0">
                  <a:pos x="76" y="76"/>
                </a:cxn>
                <a:cxn ang="0">
                  <a:pos x="0" y="38"/>
                </a:cxn>
                <a:cxn ang="0">
                  <a:pos x="76" y="0"/>
                </a:cxn>
                <a:cxn ang="0">
                  <a:pos x="76" y="76"/>
                </a:cxn>
              </a:cxnLst>
              <a:rect l="0" t="0" r="r" b="b"/>
              <a:pathLst>
                <a:path w="1070" h="76">
                  <a:moveTo>
                    <a:pt x="1064" y="44"/>
                  </a:moveTo>
                  <a:lnTo>
                    <a:pt x="63" y="44"/>
                  </a:lnTo>
                  <a:lnTo>
                    <a:pt x="61" y="42"/>
                  </a:lnTo>
                  <a:lnTo>
                    <a:pt x="58" y="42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61" y="32"/>
                  </a:lnTo>
                  <a:lnTo>
                    <a:pt x="63" y="30"/>
                  </a:lnTo>
                  <a:lnTo>
                    <a:pt x="1064" y="30"/>
                  </a:lnTo>
                  <a:lnTo>
                    <a:pt x="1066" y="32"/>
                  </a:lnTo>
                  <a:lnTo>
                    <a:pt x="1069" y="33"/>
                  </a:lnTo>
                  <a:lnTo>
                    <a:pt x="1069" y="35"/>
                  </a:lnTo>
                  <a:lnTo>
                    <a:pt x="1070" y="38"/>
                  </a:lnTo>
                  <a:lnTo>
                    <a:pt x="1069" y="39"/>
                  </a:lnTo>
                  <a:lnTo>
                    <a:pt x="1069" y="42"/>
                  </a:lnTo>
                  <a:lnTo>
                    <a:pt x="1066" y="42"/>
                  </a:lnTo>
                  <a:lnTo>
                    <a:pt x="1064" y="44"/>
                  </a:lnTo>
                  <a:lnTo>
                    <a:pt x="1064" y="44"/>
                  </a:lnTo>
                  <a:close/>
                  <a:moveTo>
                    <a:pt x="76" y="76"/>
                  </a:moveTo>
                  <a:lnTo>
                    <a:pt x="0" y="38"/>
                  </a:lnTo>
                  <a:lnTo>
                    <a:pt x="76" y="0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0099"/>
            </a:solidFill>
            <a:ln w="1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 rot="10800000">
              <a:off x="7340600" y="4524376"/>
              <a:ext cx="663575" cy="361950"/>
            </a:xfrm>
            <a:prstGeom prst="rect">
              <a:avLst/>
            </a:prstGeom>
            <a:solidFill>
              <a:srgbClr val="FBDF5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 rot="10800000">
              <a:off x="7340600" y="4524376"/>
              <a:ext cx="663575" cy="361950"/>
            </a:xfrm>
            <a:prstGeom prst="rect">
              <a:avLst/>
            </a:prstGeom>
            <a:noFill/>
            <a:ln w="5">
              <a:solidFill>
                <a:srgbClr val="0000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 rot="10800000">
              <a:off x="7419975" y="4548188"/>
              <a:ext cx="40322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</a:rPr>
                <a:t>rcvr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rot="10800000" flipH="1">
              <a:off x="8004175" y="4703763"/>
              <a:ext cx="241300" cy="1588"/>
            </a:xfrm>
            <a:prstGeom prst="line">
              <a:avLst/>
            </a:prstGeom>
            <a:noFill/>
            <a:ln w="5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 rot="10800000">
              <a:off x="8215312" y="4700588"/>
              <a:ext cx="60325" cy="246063"/>
            </a:xfrm>
            <a:custGeom>
              <a:avLst/>
              <a:gdLst/>
              <a:ahLst/>
              <a:cxnLst>
                <a:cxn ang="0">
                  <a:pos x="30" y="304"/>
                </a:cxn>
                <a:cxn ang="0">
                  <a:pos x="30" y="62"/>
                </a:cxn>
                <a:cxn ang="0">
                  <a:pos x="32" y="61"/>
                </a:cxn>
                <a:cxn ang="0">
                  <a:pos x="33" y="58"/>
                </a:cxn>
                <a:cxn ang="0">
                  <a:pos x="35" y="56"/>
                </a:cxn>
                <a:cxn ang="0">
                  <a:pos x="38" y="56"/>
                </a:cxn>
                <a:cxn ang="0">
                  <a:pos x="39" y="56"/>
                </a:cxn>
                <a:cxn ang="0">
                  <a:pos x="42" y="58"/>
                </a:cxn>
                <a:cxn ang="0">
                  <a:pos x="42" y="61"/>
                </a:cxn>
                <a:cxn ang="0">
                  <a:pos x="44" y="62"/>
                </a:cxn>
                <a:cxn ang="0">
                  <a:pos x="44" y="304"/>
                </a:cxn>
                <a:cxn ang="0">
                  <a:pos x="42" y="305"/>
                </a:cxn>
                <a:cxn ang="0">
                  <a:pos x="42" y="308"/>
                </a:cxn>
                <a:cxn ang="0">
                  <a:pos x="39" y="308"/>
                </a:cxn>
                <a:cxn ang="0">
                  <a:pos x="38" y="310"/>
                </a:cxn>
                <a:cxn ang="0">
                  <a:pos x="35" y="308"/>
                </a:cxn>
                <a:cxn ang="0">
                  <a:pos x="33" y="308"/>
                </a:cxn>
                <a:cxn ang="0">
                  <a:pos x="32" y="305"/>
                </a:cxn>
                <a:cxn ang="0">
                  <a:pos x="30" y="304"/>
                </a:cxn>
                <a:cxn ang="0">
                  <a:pos x="30" y="304"/>
                </a:cxn>
                <a:cxn ang="0">
                  <a:pos x="0" y="76"/>
                </a:cxn>
                <a:cxn ang="0">
                  <a:pos x="38" y="0"/>
                </a:cxn>
                <a:cxn ang="0">
                  <a:pos x="76" y="76"/>
                </a:cxn>
                <a:cxn ang="0">
                  <a:pos x="0" y="76"/>
                </a:cxn>
              </a:cxnLst>
              <a:rect l="0" t="0" r="r" b="b"/>
              <a:pathLst>
                <a:path w="76" h="310">
                  <a:moveTo>
                    <a:pt x="30" y="304"/>
                  </a:moveTo>
                  <a:lnTo>
                    <a:pt x="30" y="62"/>
                  </a:lnTo>
                  <a:lnTo>
                    <a:pt x="32" y="61"/>
                  </a:lnTo>
                  <a:lnTo>
                    <a:pt x="33" y="58"/>
                  </a:lnTo>
                  <a:lnTo>
                    <a:pt x="35" y="56"/>
                  </a:lnTo>
                  <a:lnTo>
                    <a:pt x="38" y="56"/>
                  </a:lnTo>
                  <a:lnTo>
                    <a:pt x="39" y="56"/>
                  </a:lnTo>
                  <a:lnTo>
                    <a:pt x="42" y="58"/>
                  </a:lnTo>
                  <a:lnTo>
                    <a:pt x="42" y="61"/>
                  </a:lnTo>
                  <a:lnTo>
                    <a:pt x="44" y="62"/>
                  </a:lnTo>
                  <a:lnTo>
                    <a:pt x="44" y="304"/>
                  </a:lnTo>
                  <a:lnTo>
                    <a:pt x="42" y="305"/>
                  </a:lnTo>
                  <a:lnTo>
                    <a:pt x="42" y="308"/>
                  </a:lnTo>
                  <a:lnTo>
                    <a:pt x="39" y="308"/>
                  </a:lnTo>
                  <a:lnTo>
                    <a:pt x="38" y="310"/>
                  </a:lnTo>
                  <a:lnTo>
                    <a:pt x="35" y="308"/>
                  </a:lnTo>
                  <a:lnTo>
                    <a:pt x="33" y="308"/>
                  </a:lnTo>
                  <a:lnTo>
                    <a:pt x="32" y="305"/>
                  </a:lnTo>
                  <a:lnTo>
                    <a:pt x="30" y="304"/>
                  </a:lnTo>
                  <a:lnTo>
                    <a:pt x="30" y="304"/>
                  </a:lnTo>
                  <a:close/>
                  <a:moveTo>
                    <a:pt x="0" y="76"/>
                  </a:moveTo>
                  <a:lnTo>
                    <a:pt x="38" y="0"/>
                  </a:lnTo>
                  <a:lnTo>
                    <a:pt x="76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99"/>
            </a:solidFill>
            <a:ln w="1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 rot="10800000">
              <a:off x="8124825" y="4946651"/>
              <a:ext cx="241300" cy="241300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27" y="1"/>
                </a:cxn>
                <a:cxn ang="0">
                  <a:pos x="106" y="6"/>
                </a:cxn>
                <a:cxn ang="0">
                  <a:pos x="79" y="18"/>
                </a:cxn>
                <a:cxn ang="0">
                  <a:pos x="54" y="33"/>
                </a:cxn>
                <a:cxn ang="0">
                  <a:pos x="33" y="55"/>
                </a:cxn>
                <a:cxn ang="0">
                  <a:pos x="18" y="79"/>
                </a:cxn>
                <a:cxn ang="0">
                  <a:pos x="6" y="106"/>
                </a:cxn>
                <a:cxn ang="0">
                  <a:pos x="1" y="128"/>
                </a:cxn>
                <a:cxn ang="0">
                  <a:pos x="0" y="143"/>
                </a:cxn>
                <a:cxn ang="0">
                  <a:pos x="0" y="159"/>
                </a:cxn>
                <a:cxn ang="0">
                  <a:pos x="1" y="175"/>
                </a:cxn>
                <a:cxn ang="0">
                  <a:pos x="6" y="196"/>
                </a:cxn>
                <a:cxn ang="0">
                  <a:pos x="18" y="223"/>
                </a:cxn>
                <a:cxn ang="0">
                  <a:pos x="33" y="248"/>
                </a:cxn>
                <a:cxn ang="0">
                  <a:pos x="54" y="269"/>
                </a:cxn>
                <a:cxn ang="0">
                  <a:pos x="79" y="284"/>
                </a:cxn>
                <a:cxn ang="0">
                  <a:pos x="106" y="296"/>
                </a:cxn>
                <a:cxn ang="0">
                  <a:pos x="135" y="302"/>
                </a:cxn>
                <a:cxn ang="0">
                  <a:pos x="152" y="304"/>
                </a:cxn>
                <a:cxn ang="0">
                  <a:pos x="167" y="302"/>
                </a:cxn>
                <a:cxn ang="0">
                  <a:pos x="196" y="296"/>
                </a:cxn>
                <a:cxn ang="0">
                  <a:pos x="223" y="284"/>
                </a:cxn>
                <a:cxn ang="0">
                  <a:pos x="247" y="269"/>
                </a:cxn>
                <a:cxn ang="0">
                  <a:pos x="269" y="248"/>
                </a:cxn>
                <a:cxn ang="0">
                  <a:pos x="284" y="223"/>
                </a:cxn>
                <a:cxn ang="0">
                  <a:pos x="296" y="196"/>
                </a:cxn>
                <a:cxn ang="0">
                  <a:pos x="302" y="167"/>
                </a:cxn>
                <a:cxn ang="0">
                  <a:pos x="304" y="152"/>
                </a:cxn>
                <a:cxn ang="0">
                  <a:pos x="302" y="135"/>
                </a:cxn>
                <a:cxn ang="0">
                  <a:pos x="296" y="106"/>
                </a:cxn>
                <a:cxn ang="0">
                  <a:pos x="284" y="79"/>
                </a:cxn>
                <a:cxn ang="0">
                  <a:pos x="269" y="55"/>
                </a:cxn>
                <a:cxn ang="0">
                  <a:pos x="247" y="33"/>
                </a:cxn>
                <a:cxn ang="0">
                  <a:pos x="223" y="18"/>
                </a:cxn>
                <a:cxn ang="0">
                  <a:pos x="196" y="6"/>
                </a:cxn>
                <a:cxn ang="0">
                  <a:pos x="174" y="1"/>
                </a:cxn>
                <a:cxn ang="0">
                  <a:pos x="159" y="0"/>
                </a:cxn>
              </a:cxnLst>
              <a:rect l="0" t="0" r="r" b="b"/>
              <a:pathLst>
                <a:path w="304" h="304">
                  <a:moveTo>
                    <a:pt x="152" y="0"/>
                  </a:moveTo>
                  <a:lnTo>
                    <a:pt x="143" y="0"/>
                  </a:lnTo>
                  <a:lnTo>
                    <a:pt x="135" y="0"/>
                  </a:lnTo>
                  <a:lnTo>
                    <a:pt x="127" y="1"/>
                  </a:lnTo>
                  <a:lnTo>
                    <a:pt x="120" y="3"/>
                  </a:lnTo>
                  <a:lnTo>
                    <a:pt x="106" y="6"/>
                  </a:lnTo>
                  <a:lnTo>
                    <a:pt x="92" y="10"/>
                  </a:lnTo>
                  <a:lnTo>
                    <a:pt x="79" y="18"/>
                  </a:lnTo>
                  <a:lnTo>
                    <a:pt x="67" y="26"/>
                  </a:lnTo>
                  <a:lnTo>
                    <a:pt x="54" y="33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9"/>
                  </a:lnTo>
                  <a:lnTo>
                    <a:pt x="10" y="93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28"/>
                  </a:lnTo>
                  <a:lnTo>
                    <a:pt x="0" y="135"/>
                  </a:lnTo>
                  <a:lnTo>
                    <a:pt x="0" y="143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1" y="175"/>
                  </a:lnTo>
                  <a:lnTo>
                    <a:pt x="3" y="182"/>
                  </a:lnTo>
                  <a:lnTo>
                    <a:pt x="6" y="196"/>
                  </a:lnTo>
                  <a:lnTo>
                    <a:pt x="10" y="210"/>
                  </a:lnTo>
                  <a:lnTo>
                    <a:pt x="18" y="223"/>
                  </a:lnTo>
                  <a:lnTo>
                    <a:pt x="26" y="235"/>
                  </a:lnTo>
                  <a:lnTo>
                    <a:pt x="33" y="248"/>
                  </a:lnTo>
                  <a:lnTo>
                    <a:pt x="44" y="258"/>
                  </a:lnTo>
                  <a:lnTo>
                    <a:pt x="54" y="269"/>
                  </a:lnTo>
                  <a:lnTo>
                    <a:pt x="67" y="276"/>
                  </a:lnTo>
                  <a:lnTo>
                    <a:pt x="79" y="284"/>
                  </a:lnTo>
                  <a:lnTo>
                    <a:pt x="92" y="292"/>
                  </a:lnTo>
                  <a:lnTo>
                    <a:pt x="106" y="296"/>
                  </a:lnTo>
                  <a:lnTo>
                    <a:pt x="120" y="299"/>
                  </a:lnTo>
                  <a:lnTo>
                    <a:pt x="135" y="302"/>
                  </a:lnTo>
                  <a:lnTo>
                    <a:pt x="143" y="302"/>
                  </a:lnTo>
                  <a:lnTo>
                    <a:pt x="152" y="304"/>
                  </a:lnTo>
                  <a:lnTo>
                    <a:pt x="159" y="302"/>
                  </a:lnTo>
                  <a:lnTo>
                    <a:pt x="167" y="302"/>
                  </a:lnTo>
                  <a:lnTo>
                    <a:pt x="182" y="299"/>
                  </a:lnTo>
                  <a:lnTo>
                    <a:pt x="196" y="296"/>
                  </a:lnTo>
                  <a:lnTo>
                    <a:pt x="209" y="292"/>
                  </a:lnTo>
                  <a:lnTo>
                    <a:pt x="223" y="284"/>
                  </a:lnTo>
                  <a:lnTo>
                    <a:pt x="235" y="276"/>
                  </a:lnTo>
                  <a:lnTo>
                    <a:pt x="247" y="269"/>
                  </a:lnTo>
                  <a:lnTo>
                    <a:pt x="258" y="258"/>
                  </a:lnTo>
                  <a:lnTo>
                    <a:pt x="269" y="248"/>
                  </a:lnTo>
                  <a:lnTo>
                    <a:pt x="276" y="235"/>
                  </a:lnTo>
                  <a:lnTo>
                    <a:pt x="284" y="223"/>
                  </a:lnTo>
                  <a:lnTo>
                    <a:pt x="291" y="210"/>
                  </a:lnTo>
                  <a:lnTo>
                    <a:pt x="296" y="196"/>
                  </a:lnTo>
                  <a:lnTo>
                    <a:pt x="299" y="182"/>
                  </a:lnTo>
                  <a:lnTo>
                    <a:pt x="302" y="167"/>
                  </a:lnTo>
                  <a:lnTo>
                    <a:pt x="302" y="159"/>
                  </a:lnTo>
                  <a:lnTo>
                    <a:pt x="304" y="152"/>
                  </a:lnTo>
                  <a:lnTo>
                    <a:pt x="302" y="143"/>
                  </a:lnTo>
                  <a:lnTo>
                    <a:pt x="302" y="135"/>
                  </a:lnTo>
                  <a:lnTo>
                    <a:pt x="299" y="120"/>
                  </a:lnTo>
                  <a:lnTo>
                    <a:pt x="296" y="106"/>
                  </a:lnTo>
                  <a:lnTo>
                    <a:pt x="291" y="93"/>
                  </a:lnTo>
                  <a:lnTo>
                    <a:pt x="284" y="79"/>
                  </a:lnTo>
                  <a:lnTo>
                    <a:pt x="276" y="67"/>
                  </a:lnTo>
                  <a:lnTo>
                    <a:pt x="269" y="55"/>
                  </a:lnTo>
                  <a:lnTo>
                    <a:pt x="258" y="44"/>
                  </a:lnTo>
                  <a:lnTo>
                    <a:pt x="247" y="33"/>
                  </a:lnTo>
                  <a:lnTo>
                    <a:pt x="235" y="26"/>
                  </a:lnTo>
                  <a:lnTo>
                    <a:pt x="223" y="18"/>
                  </a:lnTo>
                  <a:lnTo>
                    <a:pt x="209" y="10"/>
                  </a:lnTo>
                  <a:lnTo>
                    <a:pt x="196" y="6"/>
                  </a:lnTo>
                  <a:lnTo>
                    <a:pt x="182" y="3"/>
                  </a:lnTo>
                  <a:lnTo>
                    <a:pt x="174" y="1"/>
                  </a:lnTo>
                  <a:lnTo>
                    <a:pt x="167" y="0"/>
                  </a:lnTo>
                  <a:lnTo>
                    <a:pt x="159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BDF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 rot="10800000">
              <a:off x="8124825" y="4946651"/>
              <a:ext cx="241300" cy="241300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27" y="1"/>
                </a:cxn>
                <a:cxn ang="0">
                  <a:pos x="106" y="6"/>
                </a:cxn>
                <a:cxn ang="0">
                  <a:pos x="79" y="18"/>
                </a:cxn>
                <a:cxn ang="0">
                  <a:pos x="54" y="33"/>
                </a:cxn>
                <a:cxn ang="0">
                  <a:pos x="33" y="55"/>
                </a:cxn>
                <a:cxn ang="0">
                  <a:pos x="18" y="79"/>
                </a:cxn>
                <a:cxn ang="0">
                  <a:pos x="6" y="106"/>
                </a:cxn>
                <a:cxn ang="0">
                  <a:pos x="1" y="128"/>
                </a:cxn>
                <a:cxn ang="0">
                  <a:pos x="0" y="143"/>
                </a:cxn>
                <a:cxn ang="0">
                  <a:pos x="0" y="159"/>
                </a:cxn>
                <a:cxn ang="0">
                  <a:pos x="1" y="175"/>
                </a:cxn>
                <a:cxn ang="0">
                  <a:pos x="6" y="196"/>
                </a:cxn>
                <a:cxn ang="0">
                  <a:pos x="18" y="223"/>
                </a:cxn>
                <a:cxn ang="0">
                  <a:pos x="33" y="248"/>
                </a:cxn>
                <a:cxn ang="0">
                  <a:pos x="54" y="269"/>
                </a:cxn>
                <a:cxn ang="0">
                  <a:pos x="79" y="284"/>
                </a:cxn>
                <a:cxn ang="0">
                  <a:pos x="106" y="296"/>
                </a:cxn>
                <a:cxn ang="0">
                  <a:pos x="135" y="302"/>
                </a:cxn>
                <a:cxn ang="0">
                  <a:pos x="152" y="304"/>
                </a:cxn>
                <a:cxn ang="0">
                  <a:pos x="167" y="302"/>
                </a:cxn>
                <a:cxn ang="0">
                  <a:pos x="196" y="296"/>
                </a:cxn>
                <a:cxn ang="0">
                  <a:pos x="223" y="284"/>
                </a:cxn>
                <a:cxn ang="0">
                  <a:pos x="247" y="269"/>
                </a:cxn>
                <a:cxn ang="0">
                  <a:pos x="269" y="248"/>
                </a:cxn>
                <a:cxn ang="0">
                  <a:pos x="284" y="223"/>
                </a:cxn>
                <a:cxn ang="0">
                  <a:pos x="296" y="196"/>
                </a:cxn>
                <a:cxn ang="0">
                  <a:pos x="302" y="167"/>
                </a:cxn>
                <a:cxn ang="0">
                  <a:pos x="304" y="152"/>
                </a:cxn>
                <a:cxn ang="0">
                  <a:pos x="302" y="135"/>
                </a:cxn>
                <a:cxn ang="0">
                  <a:pos x="296" y="106"/>
                </a:cxn>
                <a:cxn ang="0">
                  <a:pos x="284" y="79"/>
                </a:cxn>
                <a:cxn ang="0">
                  <a:pos x="269" y="55"/>
                </a:cxn>
                <a:cxn ang="0">
                  <a:pos x="247" y="33"/>
                </a:cxn>
                <a:cxn ang="0">
                  <a:pos x="223" y="18"/>
                </a:cxn>
                <a:cxn ang="0">
                  <a:pos x="196" y="6"/>
                </a:cxn>
                <a:cxn ang="0">
                  <a:pos x="174" y="1"/>
                </a:cxn>
                <a:cxn ang="0">
                  <a:pos x="159" y="0"/>
                </a:cxn>
              </a:cxnLst>
              <a:rect l="0" t="0" r="r" b="b"/>
              <a:pathLst>
                <a:path w="304" h="304">
                  <a:moveTo>
                    <a:pt x="152" y="0"/>
                  </a:moveTo>
                  <a:lnTo>
                    <a:pt x="143" y="0"/>
                  </a:lnTo>
                  <a:lnTo>
                    <a:pt x="135" y="0"/>
                  </a:lnTo>
                  <a:lnTo>
                    <a:pt x="127" y="1"/>
                  </a:lnTo>
                  <a:lnTo>
                    <a:pt x="120" y="3"/>
                  </a:lnTo>
                  <a:lnTo>
                    <a:pt x="106" y="6"/>
                  </a:lnTo>
                  <a:lnTo>
                    <a:pt x="92" y="10"/>
                  </a:lnTo>
                  <a:lnTo>
                    <a:pt x="79" y="18"/>
                  </a:lnTo>
                  <a:lnTo>
                    <a:pt x="67" y="26"/>
                  </a:lnTo>
                  <a:lnTo>
                    <a:pt x="54" y="33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9"/>
                  </a:lnTo>
                  <a:lnTo>
                    <a:pt x="10" y="93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28"/>
                  </a:lnTo>
                  <a:lnTo>
                    <a:pt x="0" y="135"/>
                  </a:lnTo>
                  <a:lnTo>
                    <a:pt x="0" y="143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1" y="175"/>
                  </a:lnTo>
                  <a:lnTo>
                    <a:pt x="3" y="182"/>
                  </a:lnTo>
                  <a:lnTo>
                    <a:pt x="6" y="196"/>
                  </a:lnTo>
                  <a:lnTo>
                    <a:pt x="10" y="210"/>
                  </a:lnTo>
                  <a:lnTo>
                    <a:pt x="18" y="223"/>
                  </a:lnTo>
                  <a:lnTo>
                    <a:pt x="26" y="235"/>
                  </a:lnTo>
                  <a:lnTo>
                    <a:pt x="33" y="248"/>
                  </a:lnTo>
                  <a:lnTo>
                    <a:pt x="44" y="258"/>
                  </a:lnTo>
                  <a:lnTo>
                    <a:pt x="54" y="269"/>
                  </a:lnTo>
                  <a:lnTo>
                    <a:pt x="67" y="276"/>
                  </a:lnTo>
                  <a:lnTo>
                    <a:pt x="79" y="284"/>
                  </a:lnTo>
                  <a:lnTo>
                    <a:pt x="92" y="292"/>
                  </a:lnTo>
                  <a:lnTo>
                    <a:pt x="106" y="296"/>
                  </a:lnTo>
                  <a:lnTo>
                    <a:pt x="120" y="299"/>
                  </a:lnTo>
                  <a:lnTo>
                    <a:pt x="135" y="302"/>
                  </a:lnTo>
                  <a:lnTo>
                    <a:pt x="143" y="302"/>
                  </a:lnTo>
                  <a:lnTo>
                    <a:pt x="152" y="304"/>
                  </a:lnTo>
                  <a:lnTo>
                    <a:pt x="159" y="302"/>
                  </a:lnTo>
                  <a:lnTo>
                    <a:pt x="167" y="302"/>
                  </a:lnTo>
                  <a:lnTo>
                    <a:pt x="182" y="299"/>
                  </a:lnTo>
                  <a:lnTo>
                    <a:pt x="196" y="296"/>
                  </a:lnTo>
                  <a:lnTo>
                    <a:pt x="209" y="292"/>
                  </a:lnTo>
                  <a:lnTo>
                    <a:pt x="223" y="284"/>
                  </a:lnTo>
                  <a:lnTo>
                    <a:pt x="235" y="276"/>
                  </a:lnTo>
                  <a:lnTo>
                    <a:pt x="247" y="269"/>
                  </a:lnTo>
                  <a:lnTo>
                    <a:pt x="258" y="258"/>
                  </a:lnTo>
                  <a:lnTo>
                    <a:pt x="269" y="248"/>
                  </a:lnTo>
                  <a:lnTo>
                    <a:pt x="276" y="235"/>
                  </a:lnTo>
                  <a:lnTo>
                    <a:pt x="284" y="223"/>
                  </a:lnTo>
                  <a:lnTo>
                    <a:pt x="291" y="210"/>
                  </a:lnTo>
                  <a:lnTo>
                    <a:pt x="296" y="196"/>
                  </a:lnTo>
                  <a:lnTo>
                    <a:pt x="299" y="182"/>
                  </a:lnTo>
                  <a:lnTo>
                    <a:pt x="302" y="167"/>
                  </a:lnTo>
                  <a:lnTo>
                    <a:pt x="302" y="159"/>
                  </a:lnTo>
                  <a:lnTo>
                    <a:pt x="304" y="152"/>
                  </a:lnTo>
                  <a:lnTo>
                    <a:pt x="302" y="143"/>
                  </a:lnTo>
                  <a:lnTo>
                    <a:pt x="302" y="135"/>
                  </a:lnTo>
                  <a:lnTo>
                    <a:pt x="299" y="120"/>
                  </a:lnTo>
                  <a:lnTo>
                    <a:pt x="296" y="106"/>
                  </a:lnTo>
                  <a:lnTo>
                    <a:pt x="291" y="93"/>
                  </a:lnTo>
                  <a:lnTo>
                    <a:pt x="284" y="79"/>
                  </a:lnTo>
                  <a:lnTo>
                    <a:pt x="276" y="67"/>
                  </a:lnTo>
                  <a:lnTo>
                    <a:pt x="269" y="55"/>
                  </a:lnTo>
                  <a:lnTo>
                    <a:pt x="258" y="44"/>
                  </a:lnTo>
                  <a:lnTo>
                    <a:pt x="247" y="33"/>
                  </a:lnTo>
                  <a:lnTo>
                    <a:pt x="235" y="26"/>
                  </a:lnTo>
                  <a:lnTo>
                    <a:pt x="223" y="18"/>
                  </a:lnTo>
                  <a:lnTo>
                    <a:pt x="209" y="10"/>
                  </a:lnTo>
                  <a:lnTo>
                    <a:pt x="196" y="6"/>
                  </a:lnTo>
                  <a:lnTo>
                    <a:pt x="182" y="3"/>
                  </a:lnTo>
                  <a:lnTo>
                    <a:pt x="174" y="1"/>
                  </a:lnTo>
                  <a:lnTo>
                    <a:pt x="167" y="0"/>
                  </a:lnTo>
                  <a:lnTo>
                    <a:pt x="159" y="0"/>
                  </a:lnTo>
                  <a:lnTo>
                    <a:pt x="152" y="0"/>
                  </a:lnTo>
                </a:path>
              </a:pathLst>
            </a:custGeom>
            <a:noFill/>
            <a:ln w="5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 rot="10800000">
              <a:off x="8127999" y="4908551"/>
              <a:ext cx="1476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 rot="10800000">
              <a:off x="6370637" y="5037138"/>
              <a:ext cx="1754188" cy="60325"/>
            </a:xfrm>
            <a:custGeom>
              <a:avLst/>
              <a:gdLst/>
              <a:ahLst/>
              <a:cxnLst>
                <a:cxn ang="0">
                  <a:pos x="2203" y="44"/>
                </a:cxn>
                <a:cxn ang="0">
                  <a:pos x="62" y="44"/>
                </a:cxn>
                <a:cxn ang="0">
                  <a:pos x="60" y="42"/>
                </a:cxn>
                <a:cxn ang="0">
                  <a:pos x="57" y="42"/>
                </a:cxn>
                <a:cxn ang="0">
                  <a:pos x="56" y="39"/>
                </a:cxn>
                <a:cxn ang="0">
                  <a:pos x="56" y="38"/>
                </a:cxn>
                <a:cxn ang="0">
                  <a:pos x="56" y="35"/>
                </a:cxn>
                <a:cxn ang="0">
                  <a:pos x="57" y="33"/>
                </a:cxn>
                <a:cxn ang="0">
                  <a:pos x="60" y="32"/>
                </a:cxn>
                <a:cxn ang="0">
                  <a:pos x="62" y="30"/>
                </a:cxn>
                <a:cxn ang="0">
                  <a:pos x="2203" y="30"/>
                </a:cxn>
                <a:cxn ang="0">
                  <a:pos x="2205" y="32"/>
                </a:cxn>
                <a:cxn ang="0">
                  <a:pos x="2208" y="33"/>
                </a:cxn>
                <a:cxn ang="0">
                  <a:pos x="2208" y="35"/>
                </a:cxn>
                <a:cxn ang="0">
                  <a:pos x="2209" y="38"/>
                </a:cxn>
                <a:cxn ang="0">
                  <a:pos x="2208" y="39"/>
                </a:cxn>
                <a:cxn ang="0">
                  <a:pos x="2208" y="42"/>
                </a:cxn>
                <a:cxn ang="0">
                  <a:pos x="2205" y="42"/>
                </a:cxn>
                <a:cxn ang="0">
                  <a:pos x="2203" y="44"/>
                </a:cxn>
                <a:cxn ang="0">
                  <a:pos x="2203" y="44"/>
                </a:cxn>
                <a:cxn ang="0">
                  <a:pos x="76" y="76"/>
                </a:cxn>
                <a:cxn ang="0">
                  <a:pos x="0" y="38"/>
                </a:cxn>
                <a:cxn ang="0">
                  <a:pos x="76" y="0"/>
                </a:cxn>
                <a:cxn ang="0">
                  <a:pos x="76" y="76"/>
                </a:cxn>
              </a:cxnLst>
              <a:rect l="0" t="0" r="r" b="b"/>
              <a:pathLst>
                <a:path w="2209" h="76">
                  <a:moveTo>
                    <a:pt x="2203" y="44"/>
                  </a:moveTo>
                  <a:lnTo>
                    <a:pt x="62" y="44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5"/>
                  </a:lnTo>
                  <a:lnTo>
                    <a:pt x="57" y="33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2203" y="30"/>
                  </a:lnTo>
                  <a:lnTo>
                    <a:pt x="2205" y="32"/>
                  </a:lnTo>
                  <a:lnTo>
                    <a:pt x="2208" y="33"/>
                  </a:lnTo>
                  <a:lnTo>
                    <a:pt x="2208" y="35"/>
                  </a:lnTo>
                  <a:lnTo>
                    <a:pt x="2209" y="38"/>
                  </a:lnTo>
                  <a:lnTo>
                    <a:pt x="2208" y="39"/>
                  </a:lnTo>
                  <a:lnTo>
                    <a:pt x="2208" y="42"/>
                  </a:lnTo>
                  <a:lnTo>
                    <a:pt x="2205" y="42"/>
                  </a:lnTo>
                  <a:lnTo>
                    <a:pt x="2203" y="44"/>
                  </a:lnTo>
                  <a:lnTo>
                    <a:pt x="2203" y="44"/>
                  </a:lnTo>
                  <a:close/>
                  <a:moveTo>
                    <a:pt x="76" y="76"/>
                  </a:moveTo>
                  <a:lnTo>
                    <a:pt x="0" y="38"/>
                  </a:lnTo>
                  <a:lnTo>
                    <a:pt x="76" y="0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0099"/>
            </a:solidFill>
            <a:ln w="1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 rot="10800000">
              <a:off x="8361362" y="5037138"/>
              <a:ext cx="185738" cy="60325"/>
            </a:xfrm>
            <a:custGeom>
              <a:avLst/>
              <a:gdLst/>
              <a:ahLst/>
              <a:cxnLst>
                <a:cxn ang="0">
                  <a:pos x="228" y="44"/>
                </a:cxn>
                <a:cxn ang="0">
                  <a:pos x="62" y="44"/>
                </a:cxn>
                <a:cxn ang="0">
                  <a:pos x="61" y="42"/>
                </a:cxn>
                <a:cxn ang="0">
                  <a:pos x="58" y="42"/>
                </a:cxn>
                <a:cxn ang="0">
                  <a:pos x="56" y="39"/>
                </a:cxn>
                <a:cxn ang="0">
                  <a:pos x="56" y="38"/>
                </a:cxn>
                <a:cxn ang="0">
                  <a:pos x="56" y="35"/>
                </a:cxn>
                <a:cxn ang="0">
                  <a:pos x="58" y="33"/>
                </a:cxn>
                <a:cxn ang="0">
                  <a:pos x="61" y="32"/>
                </a:cxn>
                <a:cxn ang="0">
                  <a:pos x="62" y="30"/>
                </a:cxn>
                <a:cxn ang="0">
                  <a:pos x="228" y="30"/>
                </a:cxn>
                <a:cxn ang="0">
                  <a:pos x="229" y="32"/>
                </a:cxn>
                <a:cxn ang="0">
                  <a:pos x="232" y="33"/>
                </a:cxn>
                <a:cxn ang="0">
                  <a:pos x="232" y="35"/>
                </a:cxn>
                <a:cxn ang="0">
                  <a:pos x="234" y="38"/>
                </a:cxn>
                <a:cxn ang="0">
                  <a:pos x="232" y="39"/>
                </a:cxn>
                <a:cxn ang="0">
                  <a:pos x="232" y="42"/>
                </a:cxn>
                <a:cxn ang="0">
                  <a:pos x="229" y="42"/>
                </a:cxn>
                <a:cxn ang="0">
                  <a:pos x="228" y="44"/>
                </a:cxn>
                <a:cxn ang="0">
                  <a:pos x="228" y="44"/>
                </a:cxn>
                <a:cxn ang="0">
                  <a:pos x="76" y="76"/>
                </a:cxn>
                <a:cxn ang="0">
                  <a:pos x="0" y="38"/>
                </a:cxn>
                <a:cxn ang="0">
                  <a:pos x="76" y="0"/>
                </a:cxn>
                <a:cxn ang="0">
                  <a:pos x="76" y="76"/>
                </a:cxn>
              </a:cxnLst>
              <a:rect l="0" t="0" r="r" b="b"/>
              <a:pathLst>
                <a:path w="234" h="76">
                  <a:moveTo>
                    <a:pt x="228" y="44"/>
                  </a:moveTo>
                  <a:lnTo>
                    <a:pt x="62" y="44"/>
                  </a:lnTo>
                  <a:lnTo>
                    <a:pt x="61" y="42"/>
                  </a:lnTo>
                  <a:lnTo>
                    <a:pt x="58" y="42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5"/>
                  </a:lnTo>
                  <a:lnTo>
                    <a:pt x="58" y="33"/>
                  </a:lnTo>
                  <a:lnTo>
                    <a:pt x="61" y="32"/>
                  </a:lnTo>
                  <a:lnTo>
                    <a:pt x="62" y="30"/>
                  </a:lnTo>
                  <a:lnTo>
                    <a:pt x="228" y="30"/>
                  </a:lnTo>
                  <a:lnTo>
                    <a:pt x="229" y="32"/>
                  </a:lnTo>
                  <a:lnTo>
                    <a:pt x="232" y="33"/>
                  </a:lnTo>
                  <a:lnTo>
                    <a:pt x="232" y="35"/>
                  </a:lnTo>
                  <a:lnTo>
                    <a:pt x="234" y="38"/>
                  </a:lnTo>
                  <a:lnTo>
                    <a:pt x="232" y="39"/>
                  </a:lnTo>
                  <a:lnTo>
                    <a:pt x="232" y="42"/>
                  </a:lnTo>
                  <a:lnTo>
                    <a:pt x="229" y="42"/>
                  </a:lnTo>
                  <a:lnTo>
                    <a:pt x="228" y="44"/>
                  </a:lnTo>
                  <a:lnTo>
                    <a:pt x="228" y="44"/>
                  </a:lnTo>
                  <a:close/>
                  <a:moveTo>
                    <a:pt x="76" y="76"/>
                  </a:moveTo>
                  <a:lnTo>
                    <a:pt x="0" y="38"/>
                  </a:lnTo>
                  <a:lnTo>
                    <a:pt x="76" y="0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0099"/>
            </a:solidFill>
            <a:ln w="1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 rot="10800000">
              <a:off x="7400925" y="4398963"/>
              <a:ext cx="488950" cy="608013"/>
            </a:xfrm>
            <a:custGeom>
              <a:avLst/>
              <a:gdLst/>
              <a:ahLst/>
              <a:cxnLst>
                <a:cxn ang="0">
                  <a:pos x="1" y="755"/>
                </a:cxn>
                <a:cxn ang="0">
                  <a:pos x="570" y="45"/>
                </a:cxn>
                <a:cxn ang="0">
                  <a:pos x="573" y="42"/>
                </a:cxn>
                <a:cxn ang="0">
                  <a:pos x="574" y="42"/>
                </a:cxn>
                <a:cxn ang="0">
                  <a:pos x="577" y="42"/>
                </a:cxn>
                <a:cxn ang="0">
                  <a:pos x="579" y="44"/>
                </a:cxn>
                <a:cxn ang="0">
                  <a:pos x="580" y="45"/>
                </a:cxn>
                <a:cxn ang="0">
                  <a:pos x="582" y="48"/>
                </a:cxn>
                <a:cxn ang="0">
                  <a:pos x="582" y="50"/>
                </a:cxn>
                <a:cxn ang="0">
                  <a:pos x="580" y="53"/>
                </a:cxn>
                <a:cxn ang="0">
                  <a:pos x="12" y="763"/>
                </a:cxn>
                <a:cxn ang="0">
                  <a:pos x="11" y="764"/>
                </a:cxn>
                <a:cxn ang="0">
                  <a:pos x="8" y="766"/>
                </a:cxn>
                <a:cxn ang="0">
                  <a:pos x="5" y="766"/>
                </a:cxn>
                <a:cxn ang="0">
                  <a:pos x="3" y="764"/>
                </a:cxn>
                <a:cxn ang="0">
                  <a:pos x="1" y="763"/>
                </a:cxn>
                <a:cxn ang="0">
                  <a:pos x="0" y="760"/>
                </a:cxn>
                <a:cxn ang="0">
                  <a:pos x="1" y="757"/>
                </a:cxn>
                <a:cxn ang="0">
                  <a:pos x="1" y="755"/>
                </a:cxn>
                <a:cxn ang="0">
                  <a:pos x="1" y="755"/>
                </a:cxn>
                <a:cxn ang="0">
                  <a:pos x="538" y="35"/>
                </a:cxn>
                <a:cxn ang="0">
                  <a:pos x="615" y="0"/>
                </a:cxn>
                <a:cxn ang="0">
                  <a:pos x="597" y="82"/>
                </a:cxn>
                <a:cxn ang="0">
                  <a:pos x="538" y="35"/>
                </a:cxn>
              </a:cxnLst>
              <a:rect l="0" t="0" r="r" b="b"/>
              <a:pathLst>
                <a:path w="615" h="766">
                  <a:moveTo>
                    <a:pt x="1" y="755"/>
                  </a:moveTo>
                  <a:lnTo>
                    <a:pt x="570" y="45"/>
                  </a:lnTo>
                  <a:lnTo>
                    <a:pt x="573" y="42"/>
                  </a:lnTo>
                  <a:lnTo>
                    <a:pt x="574" y="42"/>
                  </a:lnTo>
                  <a:lnTo>
                    <a:pt x="577" y="42"/>
                  </a:lnTo>
                  <a:lnTo>
                    <a:pt x="579" y="44"/>
                  </a:lnTo>
                  <a:lnTo>
                    <a:pt x="580" y="45"/>
                  </a:lnTo>
                  <a:lnTo>
                    <a:pt x="582" y="48"/>
                  </a:lnTo>
                  <a:lnTo>
                    <a:pt x="582" y="50"/>
                  </a:lnTo>
                  <a:lnTo>
                    <a:pt x="580" y="53"/>
                  </a:lnTo>
                  <a:lnTo>
                    <a:pt x="12" y="763"/>
                  </a:lnTo>
                  <a:lnTo>
                    <a:pt x="11" y="764"/>
                  </a:lnTo>
                  <a:lnTo>
                    <a:pt x="8" y="766"/>
                  </a:lnTo>
                  <a:lnTo>
                    <a:pt x="5" y="766"/>
                  </a:lnTo>
                  <a:lnTo>
                    <a:pt x="3" y="764"/>
                  </a:lnTo>
                  <a:lnTo>
                    <a:pt x="1" y="763"/>
                  </a:lnTo>
                  <a:lnTo>
                    <a:pt x="0" y="760"/>
                  </a:lnTo>
                  <a:lnTo>
                    <a:pt x="1" y="757"/>
                  </a:lnTo>
                  <a:lnTo>
                    <a:pt x="1" y="755"/>
                  </a:lnTo>
                  <a:lnTo>
                    <a:pt x="1" y="755"/>
                  </a:lnTo>
                  <a:close/>
                  <a:moveTo>
                    <a:pt x="538" y="35"/>
                  </a:moveTo>
                  <a:lnTo>
                    <a:pt x="615" y="0"/>
                  </a:lnTo>
                  <a:lnTo>
                    <a:pt x="597" y="82"/>
                  </a:lnTo>
                  <a:lnTo>
                    <a:pt x="538" y="35"/>
                  </a:lnTo>
                  <a:close/>
                </a:path>
              </a:pathLst>
            </a:custGeom>
            <a:solidFill>
              <a:srgbClr val="000099"/>
            </a:solidFill>
            <a:ln w="1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 noEditPoints="1"/>
            </p:cNvSpPr>
            <p:nvPr/>
          </p:nvSpPr>
          <p:spPr bwMode="auto">
            <a:xfrm rot="10800000">
              <a:off x="6491287" y="4675188"/>
              <a:ext cx="849313" cy="60325"/>
            </a:xfrm>
            <a:custGeom>
              <a:avLst/>
              <a:gdLst/>
              <a:ahLst/>
              <a:cxnLst>
                <a:cxn ang="0">
                  <a:pos x="1064" y="44"/>
                </a:cxn>
                <a:cxn ang="0">
                  <a:pos x="63" y="44"/>
                </a:cxn>
                <a:cxn ang="0">
                  <a:pos x="61" y="42"/>
                </a:cxn>
                <a:cxn ang="0">
                  <a:pos x="58" y="42"/>
                </a:cxn>
                <a:cxn ang="0">
                  <a:pos x="57" y="39"/>
                </a:cxn>
                <a:cxn ang="0">
                  <a:pos x="57" y="38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61" y="32"/>
                </a:cxn>
                <a:cxn ang="0">
                  <a:pos x="63" y="30"/>
                </a:cxn>
                <a:cxn ang="0">
                  <a:pos x="1064" y="30"/>
                </a:cxn>
                <a:cxn ang="0">
                  <a:pos x="1066" y="32"/>
                </a:cxn>
                <a:cxn ang="0">
                  <a:pos x="1069" y="33"/>
                </a:cxn>
                <a:cxn ang="0">
                  <a:pos x="1069" y="35"/>
                </a:cxn>
                <a:cxn ang="0">
                  <a:pos x="1070" y="38"/>
                </a:cxn>
                <a:cxn ang="0">
                  <a:pos x="1069" y="39"/>
                </a:cxn>
                <a:cxn ang="0">
                  <a:pos x="1069" y="42"/>
                </a:cxn>
                <a:cxn ang="0">
                  <a:pos x="1066" y="42"/>
                </a:cxn>
                <a:cxn ang="0">
                  <a:pos x="1064" y="44"/>
                </a:cxn>
                <a:cxn ang="0">
                  <a:pos x="1064" y="44"/>
                </a:cxn>
                <a:cxn ang="0">
                  <a:pos x="76" y="76"/>
                </a:cxn>
                <a:cxn ang="0">
                  <a:pos x="0" y="38"/>
                </a:cxn>
                <a:cxn ang="0">
                  <a:pos x="76" y="0"/>
                </a:cxn>
                <a:cxn ang="0">
                  <a:pos x="76" y="76"/>
                </a:cxn>
              </a:cxnLst>
              <a:rect l="0" t="0" r="r" b="b"/>
              <a:pathLst>
                <a:path w="1070" h="76">
                  <a:moveTo>
                    <a:pt x="1064" y="44"/>
                  </a:moveTo>
                  <a:lnTo>
                    <a:pt x="63" y="44"/>
                  </a:lnTo>
                  <a:lnTo>
                    <a:pt x="61" y="42"/>
                  </a:lnTo>
                  <a:lnTo>
                    <a:pt x="58" y="42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61" y="32"/>
                  </a:lnTo>
                  <a:lnTo>
                    <a:pt x="63" y="30"/>
                  </a:lnTo>
                  <a:lnTo>
                    <a:pt x="1064" y="30"/>
                  </a:lnTo>
                  <a:lnTo>
                    <a:pt x="1066" y="32"/>
                  </a:lnTo>
                  <a:lnTo>
                    <a:pt x="1069" y="33"/>
                  </a:lnTo>
                  <a:lnTo>
                    <a:pt x="1069" y="35"/>
                  </a:lnTo>
                  <a:lnTo>
                    <a:pt x="1070" y="38"/>
                  </a:lnTo>
                  <a:lnTo>
                    <a:pt x="1069" y="39"/>
                  </a:lnTo>
                  <a:lnTo>
                    <a:pt x="1069" y="42"/>
                  </a:lnTo>
                  <a:lnTo>
                    <a:pt x="1066" y="42"/>
                  </a:lnTo>
                  <a:lnTo>
                    <a:pt x="1064" y="44"/>
                  </a:lnTo>
                  <a:lnTo>
                    <a:pt x="1064" y="44"/>
                  </a:lnTo>
                  <a:close/>
                  <a:moveTo>
                    <a:pt x="76" y="76"/>
                  </a:moveTo>
                  <a:lnTo>
                    <a:pt x="0" y="38"/>
                  </a:lnTo>
                  <a:lnTo>
                    <a:pt x="76" y="0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0099"/>
            </a:solidFill>
            <a:ln w="1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 rot="10800000">
              <a:off x="7340600" y="4524376"/>
              <a:ext cx="663575" cy="361950"/>
            </a:xfrm>
            <a:prstGeom prst="rect">
              <a:avLst/>
            </a:prstGeom>
            <a:solidFill>
              <a:srgbClr val="FBDF5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 rot="10800000">
              <a:off x="7340600" y="4524376"/>
              <a:ext cx="663575" cy="361950"/>
            </a:xfrm>
            <a:prstGeom prst="rect">
              <a:avLst/>
            </a:prstGeom>
            <a:noFill/>
            <a:ln w="5">
              <a:solidFill>
                <a:srgbClr val="0000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 rot="288769">
              <a:off x="7419975" y="4548188"/>
              <a:ext cx="40322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</a:rPr>
                <a:t>rcvr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 rot="10800000" flipH="1">
              <a:off x="8004175" y="4703763"/>
              <a:ext cx="241300" cy="1588"/>
            </a:xfrm>
            <a:prstGeom prst="line">
              <a:avLst/>
            </a:prstGeom>
            <a:noFill/>
            <a:ln w="5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 noEditPoints="1"/>
            </p:cNvSpPr>
            <p:nvPr/>
          </p:nvSpPr>
          <p:spPr bwMode="auto">
            <a:xfrm rot="10800000">
              <a:off x="8215312" y="4700588"/>
              <a:ext cx="60325" cy="246063"/>
            </a:xfrm>
            <a:custGeom>
              <a:avLst/>
              <a:gdLst/>
              <a:ahLst/>
              <a:cxnLst>
                <a:cxn ang="0">
                  <a:pos x="30" y="304"/>
                </a:cxn>
                <a:cxn ang="0">
                  <a:pos x="30" y="62"/>
                </a:cxn>
                <a:cxn ang="0">
                  <a:pos x="32" y="61"/>
                </a:cxn>
                <a:cxn ang="0">
                  <a:pos x="33" y="58"/>
                </a:cxn>
                <a:cxn ang="0">
                  <a:pos x="35" y="56"/>
                </a:cxn>
                <a:cxn ang="0">
                  <a:pos x="38" y="56"/>
                </a:cxn>
                <a:cxn ang="0">
                  <a:pos x="39" y="56"/>
                </a:cxn>
                <a:cxn ang="0">
                  <a:pos x="42" y="58"/>
                </a:cxn>
                <a:cxn ang="0">
                  <a:pos x="42" y="61"/>
                </a:cxn>
                <a:cxn ang="0">
                  <a:pos x="44" y="62"/>
                </a:cxn>
                <a:cxn ang="0">
                  <a:pos x="44" y="304"/>
                </a:cxn>
                <a:cxn ang="0">
                  <a:pos x="42" y="305"/>
                </a:cxn>
                <a:cxn ang="0">
                  <a:pos x="42" y="308"/>
                </a:cxn>
                <a:cxn ang="0">
                  <a:pos x="39" y="308"/>
                </a:cxn>
                <a:cxn ang="0">
                  <a:pos x="38" y="310"/>
                </a:cxn>
                <a:cxn ang="0">
                  <a:pos x="35" y="308"/>
                </a:cxn>
                <a:cxn ang="0">
                  <a:pos x="33" y="308"/>
                </a:cxn>
                <a:cxn ang="0">
                  <a:pos x="32" y="305"/>
                </a:cxn>
                <a:cxn ang="0">
                  <a:pos x="30" y="304"/>
                </a:cxn>
                <a:cxn ang="0">
                  <a:pos x="30" y="304"/>
                </a:cxn>
                <a:cxn ang="0">
                  <a:pos x="0" y="76"/>
                </a:cxn>
                <a:cxn ang="0">
                  <a:pos x="38" y="0"/>
                </a:cxn>
                <a:cxn ang="0">
                  <a:pos x="76" y="76"/>
                </a:cxn>
                <a:cxn ang="0">
                  <a:pos x="0" y="76"/>
                </a:cxn>
              </a:cxnLst>
              <a:rect l="0" t="0" r="r" b="b"/>
              <a:pathLst>
                <a:path w="76" h="310">
                  <a:moveTo>
                    <a:pt x="30" y="304"/>
                  </a:moveTo>
                  <a:lnTo>
                    <a:pt x="30" y="62"/>
                  </a:lnTo>
                  <a:lnTo>
                    <a:pt x="32" y="61"/>
                  </a:lnTo>
                  <a:lnTo>
                    <a:pt x="33" y="58"/>
                  </a:lnTo>
                  <a:lnTo>
                    <a:pt x="35" y="56"/>
                  </a:lnTo>
                  <a:lnTo>
                    <a:pt x="38" y="56"/>
                  </a:lnTo>
                  <a:lnTo>
                    <a:pt x="39" y="56"/>
                  </a:lnTo>
                  <a:lnTo>
                    <a:pt x="42" y="58"/>
                  </a:lnTo>
                  <a:lnTo>
                    <a:pt x="42" y="61"/>
                  </a:lnTo>
                  <a:lnTo>
                    <a:pt x="44" y="62"/>
                  </a:lnTo>
                  <a:lnTo>
                    <a:pt x="44" y="304"/>
                  </a:lnTo>
                  <a:lnTo>
                    <a:pt x="42" y="305"/>
                  </a:lnTo>
                  <a:lnTo>
                    <a:pt x="42" y="308"/>
                  </a:lnTo>
                  <a:lnTo>
                    <a:pt x="39" y="308"/>
                  </a:lnTo>
                  <a:lnTo>
                    <a:pt x="38" y="310"/>
                  </a:lnTo>
                  <a:lnTo>
                    <a:pt x="35" y="308"/>
                  </a:lnTo>
                  <a:lnTo>
                    <a:pt x="33" y="308"/>
                  </a:lnTo>
                  <a:lnTo>
                    <a:pt x="32" y="305"/>
                  </a:lnTo>
                  <a:lnTo>
                    <a:pt x="30" y="304"/>
                  </a:lnTo>
                  <a:lnTo>
                    <a:pt x="30" y="304"/>
                  </a:lnTo>
                  <a:close/>
                  <a:moveTo>
                    <a:pt x="0" y="76"/>
                  </a:moveTo>
                  <a:lnTo>
                    <a:pt x="38" y="0"/>
                  </a:lnTo>
                  <a:lnTo>
                    <a:pt x="76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99"/>
            </a:solidFill>
            <a:ln w="1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 rot="10800000">
              <a:off x="8124825" y="4946651"/>
              <a:ext cx="241300" cy="241300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27" y="1"/>
                </a:cxn>
                <a:cxn ang="0">
                  <a:pos x="106" y="6"/>
                </a:cxn>
                <a:cxn ang="0">
                  <a:pos x="79" y="18"/>
                </a:cxn>
                <a:cxn ang="0">
                  <a:pos x="54" y="33"/>
                </a:cxn>
                <a:cxn ang="0">
                  <a:pos x="33" y="55"/>
                </a:cxn>
                <a:cxn ang="0">
                  <a:pos x="18" y="79"/>
                </a:cxn>
                <a:cxn ang="0">
                  <a:pos x="6" y="106"/>
                </a:cxn>
                <a:cxn ang="0">
                  <a:pos x="1" y="128"/>
                </a:cxn>
                <a:cxn ang="0">
                  <a:pos x="0" y="143"/>
                </a:cxn>
                <a:cxn ang="0">
                  <a:pos x="0" y="159"/>
                </a:cxn>
                <a:cxn ang="0">
                  <a:pos x="1" y="175"/>
                </a:cxn>
                <a:cxn ang="0">
                  <a:pos x="6" y="196"/>
                </a:cxn>
                <a:cxn ang="0">
                  <a:pos x="18" y="223"/>
                </a:cxn>
                <a:cxn ang="0">
                  <a:pos x="33" y="248"/>
                </a:cxn>
                <a:cxn ang="0">
                  <a:pos x="54" y="269"/>
                </a:cxn>
                <a:cxn ang="0">
                  <a:pos x="79" y="284"/>
                </a:cxn>
                <a:cxn ang="0">
                  <a:pos x="106" y="296"/>
                </a:cxn>
                <a:cxn ang="0">
                  <a:pos x="135" y="302"/>
                </a:cxn>
                <a:cxn ang="0">
                  <a:pos x="152" y="304"/>
                </a:cxn>
                <a:cxn ang="0">
                  <a:pos x="167" y="302"/>
                </a:cxn>
                <a:cxn ang="0">
                  <a:pos x="196" y="296"/>
                </a:cxn>
                <a:cxn ang="0">
                  <a:pos x="223" y="284"/>
                </a:cxn>
                <a:cxn ang="0">
                  <a:pos x="247" y="269"/>
                </a:cxn>
                <a:cxn ang="0">
                  <a:pos x="269" y="248"/>
                </a:cxn>
                <a:cxn ang="0">
                  <a:pos x="284" y="223"/>
                </a:cxn>
                <a:cxn ang="0">
                  <a:pos x="296" y="196"/>
                </a:cxn>
                <a:cxn ang="0">
                  <a:pos x="302" y="167"/>
                </a:cxn>
                <a:cxn ang="0">
                  <a:pos x="304" y="152"/>
                </a:cxn>
                <a:cxn ang="0">
                  <a:pos x="302" y="135"/>
                </a:cxn>
                <a:cxn ang="0">
                  <a:pos x="296" y="106"/>
                </a:cxn>
                <a:cxn ang="0">
                  <a:pos x="284" y="79"/>
                </a:cxn>
                <a:cxn ang="0">
                  <a:pos x="269" y="55"/>
                </a:cxn>
                <a:cxn ang="0">
                  <a:pos x="247" y="33"/>
                </a:cxn>
                <a:cxn ang="0">
                  <a:pos x="223" y="18"/>
                </a:cxn>
                <a:cxn ang="0">
                  <a:pos x="196" y="6"/>
                </a:cxn>
                <a:cxn ang="0">
                  <a:pos x="174" y="1"/>
                </a:cxn>
                <a:cxn ang="0">
                  <a:pos x="159" y="0"/>
                </a:cxn>
              </a:cxnLst>
              <a:rect l="0" t="0" r="r" b="b"/>
              <a:pathLst>
                <a:path w="304" h="304">
                  <a:moveTo>
                    <a:pt x="152" y="0"/>
                  </a:moveTo>
                  <a:lnTo>
                    <a:pt x="143" y="0"/>
                  </a:lnTo>
                  <a:lnTo>
                    <a:pt x="135" y="0"/>
                  </a:lnTo>
                  <a:lnTo>
                    <a:pt x="127" y="1"/>
                  </a:lnTo>
                  <a:lnTo>
                    <a:pt x="120" y="3"/>
                  </a:lnTo>
                  <a:lnTo>
                    <a:pt x="106" y="6"/>
                  </a:lnTo>
                  <a:lnTo>
                    <a:pt x="92" y="10"/>
                  </a:lnTo>
                  <a:lnTo>
                    <a:pt x="79" y="18"/>
                  </a:lnTo>
                  <a:lnTo>
                    <a:pt x="67" y="26"/>
                  </a:lnTo>
                  <a:lnTo>
                    <a:pt x="54" y="33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9"/>
                  </a:lnTo>
                  <a:lnTo>
                    <a:pt x="10" y="93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28"/>
                  </a:lnTo>
                  <a:lnTo>
                    <a:pt x="0" y="135"/>
                  </a:lnTo>
                  <a:lnTo>
                    <a:pt x="0" y="143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1" y="175"/>
                  </a:lnTo>
                  <a:lnTo>
                    <a:pt x="3" y="182"/>
                  </a:lnTo>
                  <a:lnTo>
                    <a:pt x="6" y="196"/>
                  </a:lnTo>
                  <a:lnTo>
                    <a:pt x="10" y="210"/>
                  </a:lnTo>
                  <a:lnTo>
                    <a:pt x="18" y="223"/>
                  </a:lnTo>
                  <a:lnTo>
                    <a:pt x="26" y="235"/>
                  </a:lnTo>
                  <a:lnTo>
                    <a:pt x="33" y="248"/>
                  </a:lnTo>
                  <a:lnTo>
                    <a:pt x="44" y="258"/>
                  </a:lnTo>
                  <a:lnTo>
                    <a:pt x="54" y="269"/>
                  </a:lnTo>
                  <a:lnTo>
                    <a:pt x="67" y="276"/>
                  </a:lnTo>
                  <a:lnTo>
                    <a:pt x="79" y="284"/>
                  </a:lnTo>
                  <a:lnTo>
                    <a:pt x="92" y="292"/>
                  </a:lnTo>
                  <a:lnTo>
                    <a:pt x="106" y="296"/>
                  </a:lnTo>
                  <a:lnTo>
                    <a:pt x="120" y="299"/>
                  </a:lnTo>
                  <a:lnTo>
                    <a:pt x="135" y="302"/>
                  </a:lnTo>
                  <a:lnTo>
                    <a:pt x="143" y="302"/>
                  </a:lnTo>
                  <a:lnTo>
                    <a:pt x="152" y="304"/>
                  </a:lnTo>
                  <a:lnTo>
                    <a:pt x="159" y="302"/>
                  </a:lnTo>
                  <a:lnTo>
                    <a:pt x="167" y="302"/>
                  </a:lnTo>
                  <a:lnTo>
                    <a:pt x="182" y="299"/>
                  </a:lnTo>
                  <a:lnTo>
                    <a:pt x="196" y="296"/>
                  </a:lnTo>
                  <a:lnTo>
                    <a:pt x="209" y="292"/>
                  </a:lnTo>
                  <a:lnTo>
                    <a:pt x="223" y="284"/>
                  </a:lnTo>
                  <a:lnTo>
                    <a:pt x="235" y="276"/>
                  </a:lnTo>
                  <a:lnTo>
                    <a:pt x="247" y="269"/>
                  </a:lnTo>
                  <a:lnTo>
                    <a:pt x="258" y="258"/>
                  </a:lnTo>
                  <a:lnTo>
                    <a:pt x="269" y="248"/>
                  </a:lnTo>
                  <a:lnTo>
                    <a:pt x="276" y="235"/>
                  </a:lnTo>
                  <a:lnTo>
                    <a:pt x="284" y="223"/>
                  </a:lnTo>
                  <a:lnTo>
                    <a:pt x="291" y="210"/>
                  </a:lnTo>
                  <a:lnTo>
                    <a:pt x="296" y="196"/>
                  </a:lnTo>
                  <a:lnTo>
                    <a:pt x="299" y="182"/>
                  </a:lnTo>
                  <a:lnTo>
                    <a:pt x="302" y="167"/>
                  </a:lnTo>
                  <a:lnTo>
                    <a:pt x="302" y="159"/>
                  </a:lnTo>
                  <a:lnTo>
                    <a:pt x="304" y="152"/>
                  </a:lnTo>
                  <a:lnTo>
                    <a:pt x="302" y="143"/>
                  </a:lnTo>
                  <a:lnTo>
                    <a:pt x="302" y="135"/>
                  </a:lnTo>
                  <a:lnTo>
                    <a:pt x="299" y="120"/>
                  </a:lnTo>
                  <a:lnTo>
                    <a:pt x="296" y="106"/>
                  </a:lnTo>
                  <a:lnTo>
                    <a:pt x="291" y="93"/>
                  </a:lnTo>
                  <a:lnTo>
                    <a:pt x="284" y="79"/>
                  </a:lnTo>
                  <a:lnTo>
                    <a:pt x="276" y="67"/>
                  </a:lnTo>
                  <a:lnTo>
                    <a:pt x="269" y="55"/>
                  </a:lnTo>
                  <a:lnTo>
                    <a:pt x="258" y="44"/>
                  </a:lnTo>
                  <a:lnTo>
                    <a:pt x="247" y="33"/>
                  </a:lnTo>
                  <a:lnTo>
                    <a:pt x="235" y="26"/>
                  </a:lnTo>
                  <a:lnTo>
                    <a:pt x="223" y="18"/>
                  </a:lnTo>
                  <a:lnTo>
                    <a:pt x="209" y="10"/>
                  </a:lnTo>
                  <a:lnTo>
                    <a:pt x="196" y="6"/>
                  </a:lnTo>
                  <a:lnTo>
                    <a:pt x="182" y="3"/>
                  </a:lnTo>
                  <a:lnTo>
                    <a:pt x="174" y="1"/>
                  </a:lnTo>
                  <a:lnTo>
                    <a:pt x="167" y="0"/>
                  </a:lnTo>
                  <a:lnTo>
                    <a:pt x="159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BDF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 rot="10800000">
              <a:off x="8124825" y="4946651"/>
              <a:ext cx="241300" cy="241300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27" y="1"/>
                </a:cxn>
                <a:cxn ang="0">
                  <a:pos x="106" y="6"/>
                </a:cxn>
                <a:cxn ang="0">
                  <a:pos x="79" y="18"/>
                </a:cxn>
                <a:cxn ang="0">
                  <a:pos x="54" y="33"/>
                </a:cxn>
                <a:cxn ang="0">
                  <a:pos x="33" y="55"/>
                </a:cxn>
                <a:cxn ang="0">
                  <a:pos x="18" y="79"/>
                </a:cxn>
                <a:cxn ang="0">
                  <a:pos x="6" y="106"/>
                </a:cxn>
                <a:cxn ang="0">
                  <a:pos x="1" y="128"/>
                </a:cxn>
                <a:cxn ang="0">
                  <a:pos x="0" y="143"/>
                </a:cxn>
                <a:cxn ang="0">
                  <a:pos x="0" y="159"/>
                </a:cxn>
                <a:cxn ang="0">
                  <a:pos x="1" y="175"/>
                </a:cxn>
                <a:cxn ang="0">
                  <a:pos x="6" y="196"/>
                </a:cxn>
                <a:cxn ang="0">
                  <a:pos x="18" y="223"/>
                </a:cxn>
                <a:cxn ang="0">
                  <a:pos x="33" y="248"/>
                </a:cxn>
                <a:cxn ang="0">
                  <a:pos x="54" y="269"/>
                </a:cxn>
                <a:cxn ang="0">
                  <a:pos x="79" y="284"/>
                </a:cxn>
                <a:cxn ang="0">
                  <a:pos x="106" y="296"/>
                </a:cxn>
                <a:cxn ang="0">
                  <a:pos x="135" y="302"/>
                </a:cxn>
                <a:cxn ang="0">
                  <a:pos x="152" y="304"/>
                </a:cxn>
                <a:cxn ang="0">
                  <a:pos x="167" y="302"/>
                </a:cxn>
                <a:cxn ang="0">
                  <a:pos x="196" y="296"/>
                </a:cxn>
                <a:cxn ang="0">
                  <a:pos x="223" y="284"/>
                </a:cxn>
                <a:cxn ang="0">
                  <a:pos x="247" y="269"/>
                </a:cxn>
                <a:cxn ang="0">
                  <a:pos x="269" y="248"/>
                </a:cxn>
                <a:cxn ang="0">
                  <a:pos x="284" y="223"/>
                </a:cxn>
                <a:cxn ang="0">
                  <a:pos x="296" y="196"/>
                </a:cxn>
                <a:cxn ang="0">
                  <a:pos x="302" y="167"/>
                </a:cxn>
                <a:cxn ang="0">
                  <a:pos x="304" y="152"/>
                </a:cxn>
                <a:cxn ang="0">
                  <a:pos x="302" y="135"/>
                </a:cxn>
                <a:cxn ang="0">
                  <a:pos x="296" y="106"/>
                </a:cxn>
                <a:cxn ang="0">
                  <a:pos x="284" y="79"/>
                </a:cxn>
                <a:cxn ang="0">
                  <a:pos x="269" y="55"/>
                </a:cxn>
                <a:cxn ang="0">
                  <a:pos x="247" y="33"/>
                </a:cxn>
                <a:cxn ang="0">
                  <a:pos x="223" y="18"/>
                </a:cxn>
                <a:cxn ang="0">
                  <a:pos x="196" y="6"/>
                </a:cxn>
                <a:cxn ang="0">
                  <a:pos x="174" y="1"/>
                </a:cxn>
                <a:cxn ang="0">
                  <a:pos x="159" y="0"/>
                </a:cxn>
              </a:cxnLst>
              <a:rect l="0" t="0" r="r" b="b"/>
              <a:pathLst>
                <a:path w="304" h="304">
                  <a:moveTo>
                    <a:pt x="152" y="0"/>
                  </a:moveTo>
                  <a:lnTo>
                    <a:pt x="143" y="0"/>
                  </a:lnTo>
                  <a:lnTo>
                    <a:pt x="135" y="0"/>
                  </a:lnTo>
                  <a:lnTo>
                    <a:pt x="127" y="1"/>
                  </a:lnTo>
                  <a:lnTo>
                    <a:pt x="120" y="3"/>
                  </a:lnTo>
                  <a:lnTo>
                    <a:pt x="106" y="6"/>
                  </a:lnTo>
                  <a:lnTo>
                    <a:pt x="92" y="10"/>
                  </a:lnTo>
                  <a:lnTo>
                    <a:pt x="79" y="18"/>
                  </a:lnTo>
                  <a:lnTo>
                    <a:pt x="67" y="26"/>
                  </a:lnTo>
                  <a:lnTo>
                    <a:pt x="54" y="33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26" y="67"/>
                  </a:lnTo>
                  <a:lnTo>
                    <a:pt x="18" y="79"/>
                  </a:lnTo>
                  <a:lnTo>
                    <a:pt x="10" y="93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28"/>
                  </a:lnTo>
                  <a:lnTo>
                    <a:pt x="0" y="135"/>
                  </a:lnTo>
                  <a:lnTo>
                    <a:pt x="0" y="143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1" y="175"/>
                  </a:lnTo>
                  <a:lnTo>
                    <a:pt x="3" y="182"/>
                  </a:lnTo>
                  <a:lnTo>
                    <a:pt x="6" y="196"/>
                  </a:lnTo>
                  <a:lnTo>
                    <a:pt x="10" y="210"/>
                  </a:lnTo>
                  <a:lnTo>
                    <a:pt x="18" y="223"/>
                  </a:lnTo>
                  <a:lnTo>
                    <a:pt x="26" y="235"/>
                  </a:lnTo>
                  <a:lnTo>
                    <a:pt x="33" y="248"/>
                  </a:lnTo>
                  <a:lnTo>
                    <a:pt x="44" y="258"/>
                  </a:lnTo>
                  <a:lnTo>
                    <a:pt x="54" y="269"/>
                  </a:lnTo>
                  <a:lnTo>
                    <a:pt x="67" y="276"/>
                  </a:lnTo>
                  <a:lnTo>
                    <a:pt x="79" y="284"/>
                  </a:lnTo>
                  <a:lnTo>
                    <a:pt x="92" y="292"/>
                  </a:lnTo>
                  <a:lnTo>
                    <a:pt x="106" y="296"/>
                  </a:lnTo>
                  <a:lnTo>
                    <a:pt x="120" y="299"/>
                  </a:lnTo>
                  <a:lnTo>
                    <a:pt x="135" y="302"/>
                  </a:lnTo>
                  <a:lnTo>
                    <a:pt x="143" y="302"/>
                  </a:lnTo>
                  <a:lnTo>
                    <a:pt x="152" y="304"/>
                  </a:lnTo>
                  <a:lnTo>
                    <a:pt x="159" y="302"/>
                  </a:lnTo>
                  <a:lnTo>
                    <a:pt x="167" y="302"/>
                  </a:lnTo>
                  <a:lnTo>
                    <a:pt x="182" y="299"/>
                  </a:lnTo>
                  <a:lnTo>
                    <a:pt x="196" y="296"/>
                  </a:lnTo>
                  <a:lnTo>
                    <a:pt x="209" y="292"/>
                  </a:lnTo>
                  <a:lnTo>
                    <a:pt x="223" y="284"/>
                  </a:lnTo>
                  <a:lnTo>
                    <a:pt x="235" y="276"/>
                  </a:lnTo>
                  <a:lnTo>
                    <a:pt x="247" y="269"/>
                  </a:lnTo>
                  <a:lnTo>
                    <a:pt x="258" y="258"/>
                  </a:lnTo>
                  <a:lnTo>
                    <a:pt x="269" y="248"/>
                  </a:lnTo>
                  <a:lnTo>
                    <a:pt x="276" y="235"/>
                  </a:lnTo>
                  <a:lnTo>
                    <a:pt x="284" y="223"/>
                  </a:lnTo>
                  <a:lnTo>
                    <a:pt x="291" y="210"/>
                  </a:lnTo>
                  <a:lnTo>
                    <a:pt x="296" y="196"/>
                  </a:lnTo>
                  <a:lnTo>
                    <a:pt x="299" y="182"/>
                  </a:lnTo>
                  <a:lnTo>
                    <a:pt x="302" y="167"/>
                  </a:lnTo>
                  <a:lnTo>
                    <a:pt x="302" y="159"/>
                  </a:lnTo>
                  <a:lnTo>
                    <a:pt x="304" y="152"/>
                  </a:lnTo>
                  <a:lnTo>
                    <a:pt x="302" y="143"/>
                  </a:lnTo>
                  <a:lnTo>
                    <a:pt x="302" y="135"/>
                  </a:lnTo>
                  <a:lnTo>
                    <a:pt x="299" y="120"/>
                  </a:lnTo>
                  <a:lnTo>
                    <a:pt x="296" y="106"/>
                  </a:lnTo>
                  <a:lnTo>
                    <a:pt x="291" y="93"/>
                  </a:lnTo>
                  <a:lnTo>
                    <a:pt x="284" y="79"/>
                  </a:lnTo>
                  <a:lnTo>
                    <a:pt x="276" y="67"/>
                  </a:lnTo>
                  <a:lnTo>
                    <a:pt x="269" y="55"/>
                  </a:lnTo>
                  <a:lnTo>
                    <a:pt x="258" y="44"/>
                  </a:lnTo>
                  <a:lnTo>
                    <a:pt x="247" y="33"/>
                  </a:lnTo>
                  <a:lnTo>
                    <a:pt x="235" y="26"/>
                  </a:lnTo>
                  <a:lnTo>
                    <a:pt x="223" y="18"/>
                  </a:lnTo>
                  <a:lnTo>
                    <a:pt x="209" y="10"/>
                  </a:lnTo>
                  <a:lnTo>
                    <a:pt x="196" y="6"/>
                  </a:lnTo>
                  <a:lnTo>
                    <a:pt x="182" y="3"/>
                  </a:lnTo>
                  <a:lnTo>
                    <a:pt x="174" y="1"/>
                  </a:lnTo>
                  <a:lnTo>
                    <a:pt x="167" y="0"/>
                  </a:lnTo>
                  <a:lnTo>
                    <a:pt x="159" y="0"/>
                  </a:lnTo>
                  <a:lnTo>
                    <a:pt x="152" y="0"/>
                  </a:lnTo>
                </a:path>
              </a:pathLst>
            </a:custGeom>
            <a:noFill/>
            <a:ln w="5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 rot="10800000">
              <a:off x="8127999" y="4908551"/>
              <a:ext cx="14763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Freeform 26"/>
            <p:cNvSpPr>
              <a:spLocks noEditPoints="1"/>
            </p:cNvSpPr>
            <p:nvPr/>
          </p:nvSpPr>
          <p:spPr bwMode="auto">
            <a:xfrm rot="10800000">
              <a:off x="6370637" y="5037138"/>
              <a:ext cx="1754188" cy="60325"/>
            </a:xfrm>
            <a:custGeom>
              <a:avLst/>
              <a:gdLst/>
              <a:ahLst/>
              <a:cxnLst>
                <a:cxn ang="0">
                  <a:pos x="2203" y="44"/>
                </a:cxn>
                <a:cxn ang="0">
                  <a:pos x="62" y="44"/>
                </a:cxn>
                <a:cxn ang="0">
                  <a:pos x="60" y="42"/>
                </a:cxn>
                <a:cxn ang="0">
                  <a:pos x="57" y="42"/>
                </a:cxn>
                <a:cxn ang="0">
                  <a:pos x="56" y="39"/>
                </a:cxn>
                <a:cxn ang="0">
                  <a:pos x="56" y="38"/>
                </a:cxn>
                <a:cxn ang="0">
                  <a:pos x="56" y="35"/>
                </a:cxn>
                <a:cxn ang="0">
                  <a:pos x="57" y="33"/>
                </a:cxn>
                <a:cxn ang="0">
                  <a:pos x="60" y="32"/>
                </a:cxn>
                <a:cxn ang="0">
                  <a:pos x="62" y="30"/>
                </a:cxn>
                <a:cxn ang="0">
                  <a:pos x="2203" y="30"/>
                </a:cxn>
                <a:cxn ang="0">
                  <a:pos x="2205" y="32"/>
                </a:cxn>
                <a:cxn ang="0">
                  <a:pos x="2208" y="33"/>
                </a:cxn>
                <a:cxn ang="0">
                  <a:pos x="2208" y="35"/>
                </a:cxn>
                <a:cxn ang="0">
                  <a:pos x="2209" y="38"/>
                </a:cxn>
                <a:cxn ang="0">
                  <a:pos x="2208" y="39"/>
                </a:cxn>
                <a:cxn ang="0">
                  <a:pos x="2208" y="42"/>
                </a:cxn>
                <a:cxn ang="0">
                  <a:pos x="2205" y="42"/>
                </a:cxn>
                <a:cxn ang="0">
                  <a:pos x="2203" y="44"/>
                </a:cxn>
                <a:cxn ang="0">
                  <a:pos x="2203" y="44"/>
                </a:cxn>
                <a:cxn ang="0">
                  <a:pos x="76" y="76"/>
                </a:cxn>
                <a:cxn ang="0">
                  <a:pos x="0" y="38"/>
                </a:cxn>
                <a:cxn ang="0">
                  <a:pos x="76" y="0"/>
                </a:cxn>
                <a:cxn ang="0">
                  <a:pos x="76" y="76"/>
                </a:cxn>
              </a:cxnLst>
              <a:rect l="0" t="0" r="r" b="b"/>
              <a:pathLst>
                <a:path w="2209" h="76">
                  <a:moveTo>
                    <a:pt x="2203" y="44"/>
                  </a:moveTo>
                  <a:lnTo>
                    <a:pt x="62" y="44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5"/>
                  </a:lnTo>
                  <a:lnTo>
                    <a:pt x="57" y="33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2203" y="30"/>
                  </a:lnTo>
                  <a:lnTo>
                    <a:pt x="2205" y="32"/>
                  </a:lnTo>
                  <a:lnTo>
                    <a:pt x="2208" y="33"/>
                  </a:lnTo>
                  <a:lnTo>
                    <a:pt x="2208" y="35"/>
                  </a:lnTo>
                  <a:lnTo>
                    <a:pt x="2209" y="38"/>
                  </a:lnTo>
                  <a:lnTo>
                    <a:pt x="2208" y="39"/>
                  </a:lnTo>
                  <a:lnTo>
                    <a:pt x="2208" y="42"/>
                  </a:lnTo>
                  <a:lnTo>
                    <a:pt x="2205" y="42"/>
                  </a:lnTo>
                  <a:lnTo>
                    <a:pt x="2203" y="44"/>
                  </a:lnTo>
                  <a:lnTo>
                    <a:pt x="2203" y="44"/>
                  </a:lnTo>
                  <a:close/>
                  <a:moveTo>
                    <a:pt x="76" y="76"/>
                  </a:moveTo>
                  <a:lnTo>
                    <a:pt x="0" y="38"/>
                  </a:lnTo>
                  <a:lnTo>
                    <a:pt x="76" y="0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0099"/>
            </a:solidFill>
            <a:ln w="1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 noEditPoints="1"/>
            </p:cNvSpPr>
            <p:nvPr/>
          </p:nvSpPr>
          <p:spPr bwMode="auto">
            <a:xfrm rot="10800000">
              <a:off x="8361362" y="5037138"/>
              <a:ext cx="185738" cy="60325"/>
            </a:xfrm>
            <a:custGeom>
              <a:avLst/>
              <a:gdLst/>
              <a:ahLst/>
              <a:cxnLst>
                <a:cxn ang="0">
                  <a:pos x="228" y="44"/>
                </a:cxn>
                <a:cxn ang="0">
                  <a:pos x="62" y="44"/>
                </a:cxn>
                <a:cxn ang="0">
                  <a:pos x="61" y="42"/>
                </a:cxn>
                <a:cxn ang="0">
                  <a:pos x="58" y="42"/>
                </a:cxn>
                <a:cxn ang="0">
                  <a:pos x="56" y="39"/>
                </a:cxn>
                <a:cxn ang="0">
                  <a:pos x="56" y="38"/>
                </a:cxn>
                <a:cxn ang="0">
                  <a:pos x="56" y="35"/>
                </a:cxn>
                <a:cxn ang="0">
                  <a:pos x="58" y="33"/>
                </a:cxn>
                <a:cxn ang="0">
                  <a:pos x="61" y="32"/>
                </a:cxn>
                <a:cxn ang="0">
                  <a:pos x="62" y="30"/>
                </a:cxn>
                <a:cxn ang="0">
                  <a:pos x="228" y="30"/>
                </a:cxn>
                <a:cxn ang="0">
                  <a:pos x="229" y="32"/>
                </a:cxn>
                <a:cxn ang="0">
                  <a:pos x="232" y="33"/>
                </a:cxn>
                <a:cxn ang="0">
                  <a:pos x="232" y="35"/>
                </a:cxn>
                <a:cxn ang="0">
                  <a:pos x="234" y="38"/>
                </a:cxn>
                <a:cxn ang="0">
                  <a:pos x="232" y="39"/>
                </a:cxn>
                <a:cxn ang="0">
                  <a:pos x="232" y="42"/>
                </a:cxn>
                <a:cxn ang="0">
                  <a:pos x="229" y="42"/>
                </a:cxn>
                <a:cxn ang="0">
                  <a:pos x="228" y="44"/>
                </a:cxn>
                <a:cxn ang="0">
                  <a:pos x="228" y="44"/>
                </a:cxn>
                <a:cxn ang="0">
                  <a:pos x="76" y="76"/>
                </a:cxn>
                <a:cxn ang="0">
                  <a:pos x="0" y="38"/>
                </a:cxn>
                <a:cxn ang="0">
                  <a:pos x="76" y="0"/>
                </a:cxn>
                <a:cxn ang="0">
                  <a:pos x="76" y="76"/>
                </a:cxn>
              </a:cxnLst>
              <a:rect l="0" t="0" r="r" b="b"/>
              <a:pathLst>
                <a:path w="234" h="76">
                  <a:moveTo>
                    <a:pt x="228" y="44"/>
                  </a:moveTo>
                  <a:lnTo>
                    <a:pt x="62" y="44"/>
                  </a:lnTo>
                  <a:lnTo>
                    <a:pt x="61" y="42"/>
                  </a:lnTo>
                  <a:lnTo>
                    <a:pt x="58" y="42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5"/>
                  </a:lnTo>
                  <a:lnTo>
                    <a:pt x="58" y="33"/>
                  </a:lnTo>
                  <a:lnTo>
                    <a:pt x="61" y="32"/>
                  </a:lnTo>
                  <a:lnTo>
                    <a:pt x="62" y="30"/>
                  </a:lnTo>
                  <a:lnTo>
                    <a:pt x="228" y="30"/>
                  </a:lnTo>
                  <a:lnTo>
                    <a:pt x="229" y="32"/>
                  </a:lnTo>
                  <a:lnTo>
                    <a:pt x="232" y="33"/>
                  </a:lnTo>
                  <a:lnTo>
                    <a:pt x="232" y="35"/>
                  </a:lnTo>
                  <a:lnTo>
                    <a:pt x="234" y="38"/>
                  </a:lnTo>
                  <a:lnTo>
                    <a:pt x="232" y="39"/>
                  </a:lnTo>
                  <a:lnTo>
                    <a:pt x="232" y="42"/>
                  </a:lnTo>
                  <a:lnTo>
                    <a:pt x="229" y="42"/>
                  </a:lnTo>
                  <a:lnTo>
                    <a:pt x="228" y="44"/>
                  </a:lnTo>
                  <a:lnTo>
                    <a:pt x="228" y="44"/>
                  </a:lnTo>
                  <a:close/>
                  <a:moveTo>
                    <a:pt x="76" y="76"/>
                  </a:moveTo>
                  <a:lnTo>
                    <a:pt x="0" y="38"/>
                  </a:lnTo>
                  <a:lnTo>
                    <a:pt x="76" y="0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0099"/>
            </a:solidFill>
            <a:ln w="1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248400" y="4191000"/>
              <a:ext cx="2473325" cy="1157288"/>
            </a:xfrm>
            <a:custGeom>
              <a:avLst/>
              <a:gdLst/>
              <a:ahLst/>
              <a:cxnLst>
                <a:cxn ang="0">
                  <a:pos x="465" y="166"/>
                </a:cxn>
                <a:cxn ang="0">
                  <a:pos x="389" y="172"/>
                </a:cxn>
                <a:cxn ang="0">
                  <a:pos x="316" y="183"/>
                </a:cxn>
                <a:cxn ang="0">
                  <a:pos x="249" y="196"/>
                </a:cxn>
                <a:cxn ang="0">
                  <a:pos x="188" y="215"/>
                </a:cxn>
                <a:cxn ang="0">
                  <a:pos x="134" y="236"/>
                </a:cxn>
                <a:cxn ang="0">
                  <a:pos x="88" y="260"/>
                </a:cxn>
                <a:cxn ang="0">
                  <a:pos x="50" y="287"/>
                </a:cxn>
                <a:cxn ang="0">
                  <a:pos x="23" y="316"/>
                </a:cxn>
                <a:cxn ang="0">
                  <a:pos x="4" y="348"/>
                </a:cxn>
                <a:cxn ang="0">
                  <a:pos x="0" y="380"/>
                </a:cxn>
                <a:cxn ang="0">
                  <a:pos x="0" y="1253"/>
                </a:cxn>
                <a:cxn ang="0">
                  <a:pos x="9" y="1284"/>
                </a:cxn>
                <a:cxn ang="0">
                  <a:pos x="30" y="1316"/>
                </a:cxn>
                <a:cxn ang="0">
                  <a:pos x="62" y="1344"/>
                </a:cxn>
                <a:cxn ang="0">
                  <a:pos x="102" y="1371"/>
                </a:cxn>
                <a:cxn ang="0">
                  <a:pos x="152" y="1394"/>
                </a:cxn>
                <a:cxn ang="0">
                  <a:pos x="208" y="1414"/>
                </a:cxn>
                <a:cxn ang="0">
                  <a:pos x="270" y="1430"/>
                </a:cxn>
                <a:cxn ang="0">
                  <a:pos x="340" y="1444"/>
                </a:cxn>
                <a:cxn ang="0">
                  <a:pos x="413" y="1453"/>
                </a:cxn>
                <a:cxn ang="0">
                  <a:pos x="492" y="1456"/>
                </a:cxn>
                <a:cxn ang="0">
                  <a:pos x="2595" y="1458"/>
                </a:cxn>
                <a:cxn ang="0">
                  <a:pos x="2674" y="1455"/>
                </a:cxn>
                <a:cxn ang="0">
                  <a:pos x="2750" y="1447"/>
                </a:cxn>
                <a:cxn ang="0">
                  <a:pos x="2820" y="1436"/>
                </a:cxn>
                <a:cxn ang="0">
                  <a:pos x="2886" y="1420"/>
                </a:cxn>
                <a:cxn ang="0">
                  <a:pos x="2945" y="1402"/>
                </a:cxn>
                <a:cxn ang="0">
                  <a:pos x="2997" y="1379"/>
                </a:cxn>
                <a:cxn ang="0">
                  <a:pos x="3039" y="1353"/>
                </a:cxn>
                <a:cxn ang="0">
                  <a:pos x="3074" y="1326"/>
                </a:cxn>
                <a:cxn ang="0">
                  <a:pos x="3098" y="1295"/>
                </a:cxn>
                <a:cxn ang="0">
                  <a:pos x="3112" y="1263"/>
                </a:cxn>
                <a:cxn ang="0">
                  <a:pos x="3115" y="704"/>
                </a:cxn>
                <a:cxn ang="0">
                  <a:pos x="3112" y="359"/>
                </a:cxn>
                <a:cxn ang="0">
                  <a:pos x="3098" y="327"/>
                </a:cxn>
                <a:cxn ang="0">
                  <a:pos x="3074" y="297"/>
                </a:cxn>
                <a:cxn ang="0">
                  <a:pos x="3039" y="269"/>
                </a:cxn>
                <a:cxn ang="0">
                  <a:pos x="2997" y="243"/>
                </a:cxn>
                <a:cxn ang="0">
                  <a:pos x="2945" y="221"/>
                </a:cxn>
                <a:cxn ang="0">
                  <a:pos x="2886" y="202"/>
                </a:cxn>
                <a:cxn ang="0">
                  <a:pos x="2820" y="187"/>
                </a:cxn>
                <a:cxn ang="0">
                  <a:pos x="2750" y="175"/>
                </a:cxn>
                <a:cxn ang="0">
                  <a:pos x="2674" y="167"/>
                </a:cxn>
                <a:cxn ang="0">
                  <a:pos x="2595" y="166"/>
                </a:cxn>
                <a:cxn ang="0">
                  <a:pos x="518" y="166"/>
                </a:cxn>
              </a:cxnLst>
              <a:rect l="0" t="0" r="r" b="b"/>
              <a:pathLst>
                <a:path w="3115" h="1458">
                  <a:moveTo>
                    <a:pt x="518" y="166"/>
                  </a:moveTo>
                  <a:lnTo>
                    <a:pt x="492" y="166"/>
                  </a:lnTo>
                  <a:lnTo>
                    <a:pt x="465" y="166"/>
                  </a:lnTo>
                  <a:lnTo>
                    <a:pt x="439" y="167"/>
                  </a:lnTo>
                  <a:lnTo>
                    <a:pt x="413" y="169"/>
                  </a:lnTo>
                  <a:lnTo>
                    <a:pt x="389" y="172"/>
                  </a:lnTo>
                  <a:lnTo>
                    <a:pt x="365" y="175"/>
                  </a:lnTo>
                  <a:lnTo>
                    <a:pt x="340" y="178"/>
                  </a:lnTo>
                  <a:lnTo>
                    <a:pt x="316" y="183"/>
                  </a:lnTo>
                  <a:lnTo>
                    <a:pt x="293" y="187"/>
                  </a:lnTo>
                  <a:lnTo>
                    <a:pt x="270" y="192"/>
                  </a:lnTo>
                  <a:lnTo>
                    <a:pt x="249" y="196"/>
                  </a:lnTo>
                  <a:lnTo>
                    <a:pt x="228" y="202"/>
                  </a:lnTo>
                  <a:lnTo>
                    <a:pt x="208" y="208"/>
                  </a:lnTo>
                  <a:lnTo>
                    <a:pt x="188" y="215"/>
                  </a:lnTo>
                  <a:lnTo>
                    <a:pt x="169" y="221"/>
                  </a:lnTo>
                  <a:lnTo>
                    <a:pt x="152" y="228"/>
                  </a:lnTo>
                  <a:lnTo>
                    <a:pt x="134" y="236"/>
                  </a:lnTo>
                  <a:lnTo>
                    <a:pt x="118" y="243"/>
                  </a:lnTo>
                  <a:lnTo>
                    <a:pt x="102" y="251"/>
                  </a:lnTo>
                  <a:lnTo>
                    <a:pt x="88" y="260"/>
                  </a:lnTo>
                  <a:lnTo>
                    <a:pt x="74" y="269"/>
                  </a:lnTo>
                  <a:lnTo>
                    <a:pt x="62" y="278"/>
                  </a:lnTo>
                  <a:lnTo>
                    <a:pt x="50" y="287"/>
                  </a:lnTo>
                  <a:lnTo>
                    <a:pt x="39" y="297"/>
                  </a:lnTo>
                  <a:lnTo>
                    <a:pt x="30" y="307"/>
                  </a:lnTo>
                  <a:lnTo>
                    <a:pt x="23" y="316"/>
                  </a:lnTo>
                  <a:lnTo>
                    <a:pt x="15" y="327"/>
                  </a:lnTo>
                  <a:lnTo>
                    <a:pt x="9" y="338"/>
                  </a:lnTo>
                  <a:lnTo>
                    <a:pt x="4" y="348"/>
                  </a:lnTo>
                  <a:lnTo>
                    <a:pt x="1" y="359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704"/>
                  </a:lnTo>
                  <a:lnTo>
                    <a:pt x="0" y="1242"/>
                  </a:lnTo>
                  <a:lnTo>
                    <a:pt x="0" y="1253"/>
                  </a:lnTo>
                  <a:lnTo>
                    <a:pt x="1" y="1263"/>
                  </a:lnTo>
                  <a:lnTo>
                    <a:pt x="4" y="1274"/>
                  </a:lnTo>
                  <a:lnTo>
                    <a:pt x="9" y="1284"/>
                  </a:lnTo>
                  <a:lnTo>
                    <a:pt x="15" y="1295"/>
                  </a:lnTo>
                  <a:lnTo>
                    <a:pt x="23" y="1306"/>
                  </a:lnTo>
                  <a:lnTo>
                    <a:pt x="30" y="1316"/>
                  </a:lnTo>
                  <a:lnTo>
                    <a:pt x="39" y="1326"/>
                  </a:lnTo>
                  <a:lnTo>
                    <a:pt x="50" y="1335"/>
                  </a:lnTo>
                  <a:lnTo>
                    <a:pt x="62" y="1344"/>
                  </a:lnTo>
                  <a:lnTo>
                    <a:pt x="74" y="1353"/>
                  </a:lnTo>
                  <a:lnTo>
                    <a:pt x="88" y="1362"/>
                  </a:lnTo>
                  <a:lnTo>
                    <a:pt x="102" y="1371"/>
                  </a:lnTo>
                  <a:lnTo>
                    <a:pt x="118" y="1379"/>
                  </a:lnTo>
                  <a:lnTo>
                    <a:pt x="134" y="1386"/>
                  </a:lnTo>
                  <a:lnTo>
                    <a:pt x="152" y="1394"/>
                  </a:lnTo>
                  <a:lnTo>
                    <a:pt x="169" y="1402"/>
                  </a:lnTo>
                  <a:lnTo>
                    <a:pt x="188" y="1408"/>
                  </a:lnTo>
                  <a:lnTo>
                    <a:pt x="208" y="1414"/>
                  </a:lnTo>
                  <a:lnTo>
                    <a:pt x="228" y="1420"/>
                  </a:lnTo>
                  <a:lnTo>
                    <a:pt x="249" y="1426"/>
                  </a:lnTo>
                  <a:lnTo>
                    <a:pt x="270" y="1430"/>
                  </a:lnTo>
                  <a:lnTo>
                    <a:pt x="293" y="1436"/>
                  </a:lnTo>
                  <a:lnTo>
                    <a:pt x="316" y="1440"/>
                  </a:lnTo>
                  <a:lnTo>
                    <a:pt x="340" y="1444"/>
                  </a:lnTo>
                  <a:lnTo>
                    <a:pt x="365" y="1447"/>
                  </a:lnTo>
                  <a:lnTo>
                    <a:pt x="389" y="1450"/>
                  </a:lnTo>
                  <a:lnTo>
                    <a:pt x="413" y="1453"/>
                  </a:lnTo>
                  <a:lnTo>
                    <a:pt x="439" y="1455"/>
                  </a:lnTo>
                  <a:lnTo>
                    <a:pt x="465" y="1456"/>
                  </a:lnTo>
                  <a:lnTo>
                    <a:pt x="492" y="1456"/>
                  </a:lnTo>
                  <a:lnTo>
                    <a:pt x="518" y="1458"/>
                  </a:lnTo>
                  <a:lnTo>
                    <a:pt x="1298" y="1458"/>
                  </a:lnTo>
                  <a:lnTo>
                    <a:pt x="2595" y="1458"/>
                  </a:lnTo>
                  <a:lnTo>
                    <a:pt x="2621" y="1456"/>
                  </a:lnTo>
                  <a:lnTo>
                    <a:pt x="2649" y="1456"/>
                  </a:lnTo>
                  <a:lnTo>
                    <a:pt x="2674" y="1455"/>
                  </a:lnTo>
                  <a:lnTo>
                    <a:pt x="2700" y="1453"/>
                  </a:lnTo>
                  <a:lnTo>
                    <a:pt x="2725" y="1450"/>
                  </a:lnTo>
                  <a:lnTo>
                    <a:pt x="2750" y="1447"/>
                  </a:lnTo>
                  <a:lnTo>
                    <a:pt x="2773" y="1444"/>
                  </a:lnTo>
                  <a:lnTo>
                    <a:pt x="2797" y="1440"/>
                  </a:lnTo>
                  <a:lnTo>
                    <a:pt x="2820" y="1436"/>
                  </a:lnTo>
                  <a:lnTo>
                    <a:pt x="2843" y="1430"/>
                  </a:lnTo>
                  <a:lnTo>
                    <a:pt x="2864" y="1426"/>
                  </a:lnTo>
                  <a:lnTo>
                    <a:pt x="2886" y="1420"/>
                  </a:lnTo>
                  <a:lnTo>
                    <a:pt x="2905" y="1414"/>
                  </a:lnTo>
                  <a:lnTo>
                    <a:pt x="2925" y="1408"/>
                  </a:lnTo>
                  <a:lnTo>
                    <a:pt x="2945" y="1402"/>
                  </a:lnTo>
                  <a:lnTo>
                    <a:pt x="2962" y="1394"/>
                  </a:lnTo>
                  <a:lnTo>
                    <a:pt x="2980" y="1386"/>
                  </a:lnTo>
                  <a:lnTo>
                    <a:pt x="2997" y="1379"/>
                  </a:lnTo>
                  <a:lnTo>
                    <a:pt x="3012" y="1371"/>
                  </a:lnTo>
                  <a:lnTo>
                    <a:pt x="3025" y="1362"/>
                  </a:lnTo>
                  <a:lnTo>
                    <a:pt x="3039" y="1353"/>
                  </a:lnTo>
                  <a:lnTo>
                    <a:pt x="3051" y="1344"/>
                  </a:lnTo>
                  <a:lnTo>
                    <a:pt x="3063" y="1335"/>
                  </a:lnTo>
                  <a:lnTo>
                    <a:pt x="3074" y="1326"/>
                  </a:lnTo>
                  <a:lnTo>
                    <a:pt x="3083" y="1316"/>
                  </a:lnTo>
                  <a:lnTo>
                    <a:pt x="3091" y="1306"/>
                  </a:lnTo>
                  <a:lnTo>
                    <a:pt x="3098" y="1295"/>
                  </a:lnTo>
                  <a:lnTo>
                    <a:pt x="3104" y="1284"/>
                  </a:lnTo>
                  <a:lnTo>
                    <a:pt x="3109" y="1274"/>
                  </a:lnTo>
                  <a:lnTo>
                    <a:pt x="3112" y="1263"/>
                  </a:lnTo>
                  <a:lnTo>
                    <a:pt x="3114" y="1253"/>
                  </a:lnTo>
                  <a:lnTo>
                    <a:pt x="3115" y="1242"/>
                  </a:lnTo>
                  <a:lnTo>
                    <a:pt x="3115" y="704"/>
                  </a:lnTo>
                  <a:lnTo>
                    <a:pt x="3115" y="380"/>
                  </a:lnTo>
                  <a:lnTo>
                    <a:pt x="3114" y="370"/>
                  </a:lnTo>
                  <a:lnTo>
                    <a:pt x="3112" y="359"/>
                  </a:lnTo>
                  <a:lnTo>
                    <a:pt x="3109" y="348"/>
                  </a:lnTo>
                  <a:lnTo>
                    <a:pt x="3104" y="338"/>
                  </a:lnTo>
                  <a:lnTo>
                    <a:pt x="3098" y="327"/>
                  </a:lnTo>
                  <a:lnTo>
                    <a:pt x="3091" y="316"/>
                  </a:lnTo>
                  <a:lnTo>
                    <a:pt x="3083" y="307"/>
                  </a:lnTo>
                  <a:lnTo>
                    <a:pt x="3074" y="297"/>
                  </a:lnTo>
                  <a:lnTo>
                    <a:pt x="3063" y="287"/>
                  </a:lnTo>
                  <a:lnTo>
                    <a:pt x="3051" y="278"/>
                  </a:lnTo>
                  <a:lnTo>
                    <a:pt x="3039" y="269"/>
                  </a:lnTo>
                  <a:lnTo>
                    <a:pt x="3025" y="260"/>
                  </a:lnTo>
                  <a:lnTo>
                    <a:pt x="3012" y="251"/>
                  </a:lnTo>
                  <a:lnTo>
                    <a:pt x="2997" y="243"/>
                  </a:lnTo>
                  <a:lnTo>
                    <a:pt x="2980" y="236"/>
                  </a:lnTo>
                  <a:lnTo>
                    <a:pt x="2962" y="228"/>
                  </a:lnTo>
                  <a:lnTo>
                    <a:pt x="2945" y="221"/>
                  </a:lnTo>
                  <a:lnTo>
                    <a:pt x="2925" y="215"/>
                  </a:lnTo>
                  <a:lnTo>
                    <a:pt x="2905" y="208"/>
                  </a:lnTo>
                  <a:lnTo>
                    <a:pt x="2886" y="202"/>
                  </a:lnTo>
                  <a:lnTo>
                    <a:pt x="2864" y="196"/>
                  </a:lnTo>
                  <a:lnTo>
                    <a:pt x="2843" y="192"/>
                  </a:lnTo>
                  <a:lnTo>
                    <a:pt x="2820" y="187"/>
                  </a:lnTo>
                  <a:lnTo>
                    <a:pt x="2797" y="183"/>
                  </a:lnTo>
                  <a:lnTo>
                    <a:pt x="2773" y="178"/>
                  </a:lnTo>
                  <a:lnTo>
                    <a:pt x="2750" y="175"/>
                  </a:lnTo>
                  <a:lnTo>
                    <a:pt x="2725" y="172"/>
                  </a:lnTo>
                  <a:lnTo>
                    <a:pt x="2700" y="169"/>
                  </a:lnTo>
                  <a:lnTo>
                    <a:pt x="2674" y="167"/>
                  </a:lnTo>
                  <a:lnTo>
                    <a:pt x="2649" y="166"/>
                  </a:lnTo>
                  <a:lnTo>
                    <a:pt x="2621" y="166"/>
                  </a:lnTo>
                  <a:lnTo>
                    <a:pt x="2595" y="166"/>
                  </a:lnTo>
                  <a:lnTo>
                    <a:pt x="1298" y="166"/>
                  </a:lnTo>
                  <a:lnTo>
                    <a:pt x="114" y="0"/>
                  </a:lnTo>
                  <a:lnTo>
                    <a:pt x="518" y="166"/>
                  </a:lnTo>
                  <a:lnTo>
                    <a:pt x="518" y="166"/>
                  </a:lnTo>
                </a:path>
              </a:pathLst>
            </a:custGeom>
            <a:noFill/>
            <a:ln w="5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 rot="10800000">
              <a:off x="8698674" y="4833552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124200" y="2667000"/>
            <a:ext cx="2209800" cy="3722132"/>
            <a:chOff x="3124200" y="2667000"/>
            <a:chExt cx="2209800" cy="3722132"/>
          </a:xfrm>
        </p:grpSpPr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2438400" y="3352800"/>
              <a:ext cx="3581400" cy="22098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200400" y="6019800"/>
              <a:ext cx="2121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Noises A, B, and 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id:image003.png@01CC3F2C.BA665000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00200" y="1295400"/>
            <a:ext cx="5645880" cy="3705109"/>
          </a:xfrm>
          <a:prstGeom prst="rect">
            <a:avLst/>
          </a:prstGeom>
          <a:noFill/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239000" cy="9906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r>
              <a:rPr lang="en-US" b="1" i="1" u="sng" dirty="0" smtClean="0">
                <a:solidFill>
                  <a:schemeClr val="tx1"/>
                </a:solidFill>
              </a:rPr>
              <a:t>Global Broadband Access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524000"/>
          </a:xfrm>
        </p:spPr>
        <p:txBody>
          <a:bodyPr/>
          <a:lstStyle/>
          <a:p>
            <a:r>
              <a:rPr lang="en-US" sz="2800" dirty="0" smtClean="0"/>
              <a:t>DSL is largest fraction </a:t>
            </a:r>
            <a:r>
              <a:rPr lang="en-US" sz="2400" i="1" dirty="0" smtClean="0"/>
              <a:t>(over 70% of broadband)</a:t>
            </a:r>
          </a:p>
          <a:p>
            <a:pPr lvl="1"/>
            <a:r>
              <a:rPr lang="en-US" sz="2400" dirty="0" smtClean="0"/>
              <a:t>And growing </a:t>
            </a:r>
            <a:r>
              <a:rPr lang="en-US" sz="2400" dirty="0" smtClean="0"/>
              <a:t>faster, still gaining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It costs a lot less</a:t>
            </a:r>
          </a:p>
        </p:txBody>
      </p:sp>
      <p:cxnSp>
        <p:nvCxnSpPr>
          <p:cNvPr id="10" name="Straight Arrow Connector 32"/>
          <p:cNvCxnSpPr>
            <a:cxnSpLocks noChangeShapeType="1"/>
          </p:cNvCxnSpPr>
          <p:nvPr/>
        </p:nvCxnSpPr>
        <p:spPr bwMode="auto">
          <a:xfrm flipV="1">
            <a:off x="6400800" y="1447800"/>
            <a:ext cx="990658" cy="379511"/>
          </a:xfrm>
          <a:prstGeom prst="straightConnector1">
            <a:avLst/>
          </a:prstGeom>
          <a:noFill/>
          <a:ln w="19050" algn="ctr">
            <a:solidFill>
              <a:srgbClr val="3399FF"/>
            </a:solidFill>
            <a:round/>
            <a:headEnd/>
            <a:tailEnd type="triangle" w="med" len="med"/>
          </a:ln>
        </p:spPr>
      </p:cxn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7543800" y="1295400"/>
            <a:ext cx="12682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3399FF"/>
                </a:solidFill>
              </a:rPr>
              <a:t>600M </a:t>
            </a:r>
            <a:r>
              <a:rPr lang="en-US" sz="1400" dirty="0">
                <a:solidFill>
                  <a:srgbClr val="3399FF"/>
                </a:solidFill>
              </a:rPr>
              <a:t>in </a:t>
            </a:r>
            <a:r>
              <a:rPr lang="en-US" sz="1400" dirty="0" smtClean="0">
                <a:solidFill>
                  <a:srgbClr val="3399FF"/>
                </a:solidFill>
              </a:rPr>
              <a:t>2015</a:t>
            </a:r>
            <a:endParaRPr lang="en-US" sz="1400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1066800"/>
          </a:xfrm>
        </p:spPr>
        <p:txBody>
          <a:bodyPr/>
          <a:lstStyle/>
          <a:p>
            <a:r>
              <a:rPr lang="en-US" sz="4000" dirty="0" smtClean="0"/>
              <a:t>G(</a:t>
            </a:r>
            <a:r>
              <a:rPr lang="en-US" sz="4000" dirty="0" err="1" smtClean="0"/>
              <a:t>iga</a:t>
            </a:r>
            <a:r>
              <a:rPr lang="en-US" sz="4000" dirty="0" smtClean="0"/>
              <a:t>)DSL?</a:t>
            </a:r>
            <a:br>
              <a:rPr lang="en-US" sz="4000" dirty="0" smtClean="0"/>
            </a:br>
            <a:r>
              <a:rPr lang="en-US" sz="2400" dirty="0" smtClean="0"/>
              <a:t>(use of phantoms, 4GBB)</a:t>
            </a:r>
            <a:endParaRPr lang="en-US" sz="2400" dirty="0"/>
          </a:p>
        </p:txBody>
      </p:sp>
      <p:sp>
        <p:nvSpPr>
          <p:cNvPr id="152701" name="Rectangle 125"/>
          <p:cNvSpPr>
            <a:spLocks noGrp="1" noChangeArrowheads="1"/>
          </p:cNvSpPr>
          <p:nvPr>
            <p:ph type="body" idx="1"/>
          </p:nvPr>
        </p:nvSpPr>
        <p:spPr>
          <a:xfrm>
            <a:off x="381000" y="5029200"/>
            <a:ext cx="8229600" cy="1219200"/>
          </a:xfrm>
        </p:spPr>
        <p:txBody>
          <a:bodyPr/>
          <a:lstStyle/>
          <a:p>
            <a:r>
              <a:rPr lang="en-US" sz="1600" dirty="0" smtClean="0"/>
              <a:t>Recognizes that vectoring enables the use of “phantoms” or split pairs</a:t>
            </a:r>
          </a:p>
          <a:p>
            <a:pPr lvl="1"/>
            <a:r>
              <a:rPr lang="en-US" sz="1200" dirty="0" smtClean="0"/>
              <a:t>Can eliminate crosstalk (vectoring) and up to 6 other noise sources simultaneously</a:t>
            </a:r>
          </a:p>
          <a:p>
            <a:r>
              <a:rPr lang="en-US" sz="1600" dirty="0" smtClean="0"/>
              <a:t>Invented by ASSIA Inc  (2003)</a:t>
            </a:r>
          </a:p>
          <a:p>
            <a:pPr lvl="1"/>
            <a:r>
              <a:rPr lang="en-US" sz="1200" dirty="0" smtClean="0"/>
              <a:t>Patents already issued</a:t>
            </a:r>
          </a:p>
          <a:p>
            <a:pPr lvl="1"/>
            <a:r>
              <a:rPr lang="en-US" sz="1200" dirty="0" smtClean="0"/>
              <a:t>World Telecommunications Conference (WTC/ISSLS), Edinburgh 2004</a:t>
            </a:r>
            <a:endParaRPr lang="en-US" sz="1200" dirty="0"/>
          </a:p>
        </p:txBody>
      </p:sp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78308" y="3279894"/>
            <a:ext cx="2309812" cy="10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63907" y="3279894"/>
            <a:ext cx="2309812" cy="10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25707" y="3279894"/>
            <a:ext cx="2309812" cy="10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87507" y="3279894"/>
            <a:ext cx="2309812" cy="10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" name="Text Box 11"/>
          <p:cNvSpPr txBox="1">
            <a:spLocks noChangeArrowheads="1"/>
          </p:cNvSpPr>
          <p:nvPr/>
        </p:nvSpPr>
        <p:spPr bwMode="auto">
          <a:xfrm>
            <a:off x="1600200" y="2743201"/>
            <a:ext cx="26828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  <a:p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  <a:p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  <a:p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  <a:p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134" name="Freeform 13"/>
          <p:cNvSpPr>
            <a:spLocks/>
          </p:cNvSpPr>
          <p:nvPr/>
        </p:nvSpPr>
        <p:spPr bwMode="auto">
          <a:xfrm>
            <a:off x="1295400" y="2816226"/>
            <a:ext cx="269875" cy="1928813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32" y="336"/>
              </a:cxn>
              <a:cxn ang="0">
                <a:pos x="32" y="1392"/>
              </a:cxn>
              <a:cxn ang="0">
                <a:pos x="224" y="1680"/>
              </a:cxn>
            </a:cxnLst>
            <a:rect l="0" t="0" r="r" b="b"/>
            <a:pathLst>
              <a:path w="224" h="1680">
                <a:moveTo>
                  <a:pt x="176" y="0"/>
                </a:moveTo>
                <a:cubicBezTo>
                  <a:pt x="116" y="52"/>
                  <a:pt x="56" y="104"/>
                  <a:pt x="32" y="336"/>
                </a:cubicBezTo>
                <a:cubicBezTo>
                  <a:pt x="8" y="568"/>
                  <a:pt x="0" y="1168"/>
                  <a:pt x="32" y="1392"/>
                </a:cubicBezTo>
                <a:cubicBezTo>
                  <a:pt x="64" y="1616"/>
                  <a:pt x="144" y="1648"/>
                  <a:pt x="224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" name="Freeform 14"/>
          <p:cNvSpPr>
            <a:spLocks/>
          </p:cNvSpPr>
          <p:nvPr/>
        </p:nvSpPr>
        <p:spPr bwMode="auto">
          <a:xfrm>
            <a:off x="1333500" y="3367089"/>
            <a:ext cx="347663" cy="1377950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32" y="336"/>
              </a:cxn>
              <a:cxn ang="0">
                <a:pos x="32" y="1392"/>
              </a:cxn>
              <a:cxn ang="0">
                <a:pos x="224" y="1680"/>
              </a:cxn>
            </a:cxnLst>
            <a:rect l="0" t="0" r="r" b="b"/>
            <a:pathLst>
              <a:path w="224" h="1680">
                <a:moveTo>
                  <a:pt x="176" y="0"/>
                </a:moveTo>
                <a:cubicBezTo>
                  <a:pt x="116" y="52"/>
                  <a:pt x="56" y="104"/>
                  <a:pt x="32" y="336"/>
                </a:cubicBezTo>
                <a:cubicBezTo>
                  <a:pt x="8" y="568"/>
                  <a:pt x="0" y="1168"/>
                  <a:pt x="32" y="1392"/>
                </a:cubicBezTo>
                <a:cubicBezTo>
                  <a:pt x="64" y="1616"/>
                  <a:pt x="144" y="1648"/>
                  <a:pt x="224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" name="Freeform 15"/>
          <p:cNvSpPr>
            <a:spLocks/>
          </p:cNvSpPr>
          <p:nvPr/>
        </p:nvSpPr>
        <p:spPr bwMode="auto">
          <a:xfrm>
            <a:off x="1449388" y="3973514"/>
            <a:ext cx="269875" cy="715962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32" y="336"/>
              </a:cxn>
              <a:cxn ang="0">
                <a:pos x="32" y="1392"/>
              </a:cxn>
              <a:cxn ang="0">
                <a:pos x="224" y="1680"/>
              </a:cxn>
            </a:cxnLst>
            <a:rect l="0" t="0" r="r" b="b"/>
            <a:pathLst>
              <a:path w="224" h="1680">
                <a:moveTo>
                  <a:pt x="176" y="0"/>
                </a:moveTo>
                <a:cubicBezTo>
                  <a:pt x="116" y="52"/>
                  <a:pt x="56" y="104"/>
                  <a:pt x="32" y="336"/>
                </a:cubicBezTo>
                <a:cubicBezTo>
                  <a:pt x="8" y="568"/>
                  <a:pt x="0" y="1168"/>
                  <a:pt x="32" y="1392"/>
                </a:cubicBezTo>
                <a:cubicBezTo>
                  <a:pt x="64" y="1616"/>
                  <a:pt x="144" y="1648"/>
                  <a:pt x="224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" name="Line 16"/>
          <p:cNvSpPr>
            <a:spLocks noChangeShapeType="1"/>
          </p:cNvSpPr>
          <p:nvPr/>
        </p:nvSpPr>
        <p:spPr bwMode="auto">
          <a:xfrm>
            <a:off x="1739900" y="4579939"/>
            <a:ext cx="0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" name="Freeform 17"/>
          <p:cNvSpPr>
            <a:spLocks/>
          </p:cNvSpPr>
          <p:nvPr/>
        </p:nvSpPr>
        <p:spPr bwMode="auto">
          <a:xfrm flipH="1">
            <a:off x="1855788" y="2925764"/>
            <a:ext cx="346075" cy="1819275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32" y="336"/>
              </a:cxn>
              <a:cxn ang="0">
                <a:pos x="32" y="1392"/>
              </a:cxn>
              <a:cxn ang="0">
                <a:pos x="224" y="1680"/>
              </a:cxn>
            </a:cxnLst>
            <a:rect l="0" t="0" r="r" b="b"/>
            <a:pathLst>
              <a:path w="224" h="1680">
                <a:moveTo>
                  <a:pt x="176" y="0"/>
                </a:moveTo>
                <a:cubicBezTo>
                  <a:pt x="116" y="52"/>
                  <a:pt x="56" y="104"/>
                  <a:pt x="32" y="336"/>
                </a:cubicBezTo>
                <a:cubicBezTo>
                  <a:pt x="8" y="568"/>
                  <a:pt x="0" y="1168"/>
                  <a:pt x="32" y="1392"/>
                </a:cubicBezTo>
                <a:cubicBezTo>
                  <a:pt x="64" y="1616"/>
                  <a:pt x="144" y="1648"/>
                  <a:pt x="224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" name="Freeform 18"/>
          <p:cNvSpPr>
            <a:spLocks/>
          </p:cNvSpPr>
          <p:nvPr/>
        </p:nvSpPr>
        <p:spPr bwMode="auto">
          <a:xfrm flipH="1">
            <a:off x="1855788" y="3532189"/>
            <a:ext cx="269875" cy="1157287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32" y="336"/>
              </a:cxn>
              <a:cxn ang="0">
                <a:pos x="32" y="1392"/>
              </a:cxn>
              <a:cxn ang="0">
                <a:pos x="224" y="1680"/>
              </a:cxn>
            </a:cxnLst>
            <a:rect l="0" t="0" r="r" b="b"/>
            <a:pathLst>
              <a:path w="224" h="1680">
                <a:moveTo>
                  <a:pt x="176" y="0"/>
                </a:moveTo>
                <a:cubicBezTo>
                  <a:pt x="116" y="52"/>
                  <a:pt x="56" y="104"/>
                  <a:pt x="32" y="336"/>
                </a:cubicBezTo>
                <a:cubicBezTo>
                  <a:pt x="8" y="568"/>
                  <a:pt x="0" y="1168"/>
                  <a:pt x="32" y="1392"/>
                </a:cubicBezTo>
                <a:cubicBezTo>
                  <a:pt x="64" y="1616"/>
                  <a:pt x="144" y="1648"/>
                  <a:pt x="224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" name="Freeform 19"/>
          <p:cNvSpPr>
            <a:spLocks/>
          </p:cNvSpPr>
          <p:nvPr/>
        </p:nvSpPr>
        <p:spPr bwMode="auto">
          <a:xfrm flipH="1">
            <a:off x="1797050" y="4138614"/>
            <a:ext cx="269875" cy="550862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32" y="336"/>
              </a:cxn>
              <a:cxn ang="0">
                <a:pos x="32" y="1392"/>
              </a:cxn>
              <a:cxn ang="0">
                <a:pos x="224" y="1680"/>
              </a:cxn>
            </a:cxnLst>
            <a:rect l="0" t="0" r="r" b="b"/>
            <a:pathLst>
              <a:path w="224" h="1680">
                <a:moveTo>
                  <a:pt x="176" y="0"/>
                </a:moveTo>
                <a:cubicBezTo>
                  <a:pt x="116" y="52"/>
                  <a:pt x="56" y="104"/>
                  <a:pt x="32" y="336"/>
                </a:cubicBezTo>
                <a:cubicBezTo>
                  <a:pt x="8" y="568"/>
                  <a:pt x="0" y="1168"/>
                  <a:pt x="32" y="1392"/>
                </a:cubicBezTo>
                <a:cubicBezTo>
                  <a:pt x="64" y="1616"/>
                  <a:pt x="144" y="1648"/>
                  <a:pt x="224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410200" y="1676401"/>
            <a:ext cx="693738" cy="804863"/>
            <a:chOff x="2987" y="51"/>
            <a:chExt cx="389" cy="322"/>
          </a:xfrm>
        </p:grpSpPr>
        <p:pic>
          <p:nvPicPr>
            <p:cNvPr id="142" name="Picture 2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" y="51"/>
              <a:ext cx="389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" name="Freeform 23"/>
            <p:cNvSpPr>
              <a:spLocks/>
            </p:cNvSpPr>
            <p:nvPr/>
          </p:nvSpPr>
          <p:spPr bwMode="auto">
            <a:xfrm>
              <a:off x="2999" y="96"/>
              <a:ext cx="364" cy="124"/>
            </a:xfrm>
            <a:custGeom>
              <a:avLst/>
              <a:gdLst/>
              <a:ahLst/>
              <a:cxnLst>
                <a:cxn ang="0">
                  <a:pos x="0" y="265"/>
                </a:cxn>
                <a:cxn ang="0">
                  <a:pos x="44" y="0"/>
                </a:cxn>
                <a:cxn ang="0">
                  <a:pos x="719" y="0"/>
                </a:cxn>
                <a:cxn ang="0">
                  <a:pos x="764" y="265"/>
                </a:cxn>
                <a:cxn ang="0">
                  <a:pos x="0" y="265"/>
                </a:cxn>
              </a:cxnLst>
              <a:rect l="0" t="0" r="r" b="b"/>
              <a:pathLst>
                <a:path w="765" h="266">
                  <a:moveTo>
                    <a:pt x="0" y="265"/>
                  </a:moveTo>
                  <a:lnTo>
                    <a:pt x="44" y="0"/>
                  </a:lnTo>
                  <a:lnTo>
                    <a:pt x="719" y="0"/>
                  </a:lnTo>
                  <a:lnTo>
                    <a:pt x="764" y="265"/>
                  </a:lnTo>
                  <a:lnTo>
                    <a:pt x="0" y="265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24"/>
            <p:cNvSpPr>
              <a:spLocks/>
            </p:cNvSpPr>
            <p:nvPr/>
          </p:nvSpPr>
          <p:spPr bwMode="auto">
            <a:xfrm>
              <a:off x="3077" y="105"/>
              <a:ext cx="55" cy="36"/>
            </a:xfrm>
            <a:custGeom>
              <a:avLst/>
              <a:gdLst/>
              <a:ahLst/>
              <a:cxnLst>
                <a:cxn ang="0">
                  <a:pos x="6" y="76"/>
                </a:cxn>
                <a:cxn ang="0">
                  <a:pos x="114" y="76"/>
                </a:cxn>
                <a:cxn ang="0">
                  <a:pos x="57" y="0"/>
                </a:cxn>
                <a:cxn ang="0">
                  <a:pos x="0" y="76"/>
                </a:cxn>
                <a:cxn ang="0">
                  <a:pos x="19" y="76"/>
                </a:cxn>
                <a:cxn ang="0">
                  <a:pos x="6" y="76"/>
                </a:cxn>
              </a:cxnLst>
              <a:rect l="0" t="0" r="r" b="b"/>
              <a:pathLst>
                <a:path w="115" h="77">
                  <a:moveTo>
                    <a:pt x="6" y="76"/>
                  </a:moveTo>
                  <a:lnTo>
                    <a:pt x="114" y="76"/>
                  </a:lnTo>
                  <a:lnTo>
                    <a:pt x="57" y="0"/>
                  </a:lnTo>
                  <a:lnTo>
                    <a:pt x="0" y="76"/>
                  </a:lnTo>
                  <a:lnTo>
                    <a:pt x="19" y="76"/>
                  </a:lnTo>
                  <a:lnTo>
                    <a:pt x="6" y="7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25" descr="20%"/>
            <p:cNvSpPr>
              <a:spLocks noChangeArrowheads="1"/>
            </p:cNvSpPr>
            <p:nvPr/>
          </p:nvSpPr>
          <p:spPr bwMode="auto">
            <a:xfrm>
              <a:off x="3086" y="142"/>
              <a:ext cx="37" cy="55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3094" y="151"/>
              <a:ext cx="19" cy="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7" name="Rectangle 27" descr="Bouquet"/>
            <p:cNvSpPr>
              <a:spLocks noChangeArrowheads="1"/>
            </p:cNvSpPr>
            <p:nvPr/>
          </p:nvSpPr>
          <p:spPr bwMode="auto">
            <a:xfrm>
              <a:off x="3013" y="222"/>
              <a:ext cx="338" cy="123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" name="Rectangle 28" descr="20%"/>
            <p:cNvSpPr>
              <a:spLocks noChangeArrowheads="1"/>
            </p:cNvSpPr>
            <p:nvPr/>
          </p:nvSpPr>
          <p:spPr bwMode="auto">
            <a:xfrm>
              <a:off x="3052" y="252"/>
              <a:ext cx="8" cy="58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9" name="Rectangle 29" descr="20%"/>
            <p:cNvSpPr>
              <a:spLocks noChangeArrowheads="1"/>
            </p:cNvSpPr>
            <p:nvPr/>
          </p:nvSpPr>
          <p:spPr bwMode="auto">
            <a:xfrm>
              <a:off x="3103" y="252"/>
              <a:ext cx="7" cy="58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3064" y="252"/>
              <a:ext cx="34" cy="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1" name="Freeform 31"/>
            <p:cNvSpPr>
              <a:spLocks/>
            </p:cNvSpPr>
            <p:nvPr/>
          </p:nvSpPr>
          <p:spPr bwMode="auto">
            <a:xfrm>
              <a:off x="3119" y="223"/>
              <a:ext cx="124" cy="37"/>
            </a:xfrm>
            <a:custGeom>
              <a:avLst/>
              <a:gdLst/>
              <a:ahLst/>
              <a:cxnLst>
                <a:cxn ang="0">
                  <a:pos x="182" y="31"/>
                </a:cxn>
                <a:cxn ang="0">
                  <a:pos x="258" y="76"/>
                </a:cxn>
                <a:cxn ang="0">
                  <a:pos x="0" y="76"/>
                </a:cxn>
                <a:cxn ang="0">
                  <a:pos x="63" y="38"/>
                </a:cxn>
                <a:cxn ang="0">
                  <a:pos x="126" y="0"/>
                </a:cxn>
                <a:cxn ang="0">
                  <a:pos x="182" y="31"/>
                </a:cxn>
              </a:cxnLst>
              <a:rect l="0" t="0" r="r" b="b"/>
              <a:pathLst>
                <a:path w="259" h="77">
                  <a:moveTo>
                    <a:pt x="182" y="31"/>
                  </a:moveTo>
                  <a:lnTo>
                    <a:pt x="258" y="76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6" y="0"/>
                  </a:lnTo>
                  <a:lnTo>
                    <a:pt x="182" y="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32" descr="20%"/>
            <p:cNvSpPr>
              <a:spLocks noChangeArrowheads="1"/>
            </p:cNvSpPr>
            <p:nvPr/>
          </p:nvSpPr>
          <p:spPr bwMode="auto">
            <a:xfrm>
              <a:off x="3148" y="267"/>
              <a:ext cx="68" cy="60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3" name="Line 33"/>
            <p:cNvSpPr>
              <a:spLocks noChangeShapeType="1"/>
            </p:cNvSpPr>
            <p:nvPr/>
          </p:nvSpPr>
          <p:spPr bwMode="auto">
            <a:xfrm flipV="1">
              <a:off x="3182" y="270"/>
              <a:ext cx="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4" name="Rectangle 34"/>
            <p:cNvSpPr>
              <a:spLocks noChangeArrowheads="1"/>
            </p:cNvSpPr>
            <p:nvPr/>
          </p:nvSpPr>
          <p:spPr bwMode="auto">
            <a:xfrm>
              <a:off x="3142" y="334"/>
              <a:ext cx="80" cy="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5" name="Rectangle 35"/>
            <p:cNvSpPr>
              <a:spLocks noChangeArrowheads="1"/>
            </p:cNvSpPr>
            <p:nvPr/>
          </p:nvSpPr>
          <p:spPr bwMode="auto">
            <a:xfrm>
              <a:off x="3133" y="341"/>
              <a:ext cx="101" cy="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6" name="Rectangle 36"/>
            <p:cNvSpPr>
              <a:spLocks noChangeArrowheads="1"/>
            </p:cNvSpPr>
            <p:nvPr/>
          </p:nvSpPr>
          <p:spPr bwMode="auto">
            <a:xfrm>
              <a:off x="3121" y="347"/>
              <a:ext cx="119" cy="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7" name="Rectangle 37" descr="20%"/>
            <p:cNvSpPr>
              <a:spLocks noChangeArrowheads="1"/>
            </p:cNvSpPr>
            <p:nvPr/>
          </p:nvSpPr>
          <p:spPr bwMode="auto">
            <a:xfrm>
              <a:off x="3133" y="261"/>
              <a:ext cx="4" cy="72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8" name="Rectangle 38" descr="20%"/>
            <p:cNvSpPr>
              <a:spLocks noChangeArrowheads="1"/>
            </p:cNvSpPr>
            <p:nvPr/>
          </p:nvSpPr>
          <p:spPr bwMode="auto">
            <a:xfrm>
              <a:off x="3229" y="261"/>
              <a:ext cx="4" cy="72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9" name="Rectangle 39" descr="20%"/>
            <p:cNvSpPr>
              <a:spLocks noChangeArrowheads="1"/>
            </p:cNvSpPr>
            <p:nvPr/>
          </p:nvSpPr>
          <p:spPr bwMode="auto">
            <a:xfrm>
              <a:off x="3254" y="252"/>
              <a:ext cx="7" cy="58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0" name="Rectangle 40" descr="20%"/>
            <p:cNvSpPr>
              <a:spLocks noChangeArrowheads="1"/>
            </p:cNvSpPr>
            <p:nvPr/>
          </p:nvSpPr>
          <p:spPr bwMode="auto">
            <a:xfrm>
              <a:off x="3304" y="252"/>
              <a:ext cx="8" cy="58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1" name="Rectangle 41"/>
            <p:cNvSpPr>
              <a:spLocks noChangeArrowheads="1"/>
            </p:cNvSpPr>
            <p:nvPr/>
          </p:nvSpPr>
          <p:spPr bwMode="auto">
            <a:xfrm>
              <a:off x="3265" y="252"/>
              <a:ext cx="35" cy="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2" name="Rectangle 42"/>
            <p:cNvSpPr>
              <a:spLocks noChangeArrowheads="1"/>
            </p:cNvSpPr>
            <p:nvPr/>
          </p:nvSpPr>
          <p:spPr bwMode="auto">
            <a:xfrm>
              <a:off x="3040" y="71"/>
              <a:ext cx="17" cy="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3" name="Freeform 43"/>
            <p:cNvSpPr>
              <a:spLocks/>
            </p:cNvSpPr>
            <p:nvPr/>
          </p:nvSpPr>
          <p:spPr bwMode="auto">
            <a:xfrm>
              <a:off x="3233" y="105"/>
              <a:ext cx="55" cy="36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114" y="76"/>
                </a:cxn>
                <a:cxn ang="0">
                  <a:pos x="57" y="0"/>
                </a:cxn>
                <a:cxn ang="0">
                  <a:pos x="0" y="76"/>
                </a:cxn>
                <a:cxn ang="0">
                  <a:pos x="19" y="76"/>
                </a:cxn>
                <a:cxn ang="0">
                  <a:pos x="7" y="76"/>
                </a:cxn>
              </a:cxnLst>
              <a:rect l="0" t="0" r="r" b="b"/>
              <a:pathLst>
                <a:path w="115" h="77">
                  <a:moveTo>
                    <a:pt x="7" y="76"/>
                  </a:moveTo>
                  <a:lnTo>
                    <a:pt x="114" y="76"/>
                  </a:lnTo>
                  <a:lnTo>
                    <a:pt x="57" y="0"/>
                  </a:lnTo>
                  <a:lnTo>
                    <a:pt x="0" y="76"/>
                  </a:lnTo>
                  <a:lnTo>
                    <a:pt x="19" y="76"/>
                  </a:lnTo>
                  <a:lnTo>
                    <a:pt x="7" y="7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Rectangle 44" descr="20%"/>
            <p:cNvSpPr>
              <a:spLocks noChangeArrowheads="1"/>
            </p:cNvSpPr>
            <p:nvPr/>
          </p:nvSpPr>
          <p:spPr bwMode="auto">
            <a:xfrm>
              <a:off x="3241" y="142"/>
              <a:ext cx="38" cy="55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5" name="Rectangle 45"/>
            <p:cNvSpPr>
              <a:spLocks noChangeArrowheads="1"/>
            </p:cNvSpPr>
            <p:nvPr/>
          </p:nvSpPr>
          <p:spPr bwMode="auto">
            <a:xfrm>
              <a:off x="3250" y="151"/>
              <a:ext cx="20" cy="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971800" y="1524001"/>
            <a:ext cx="1139825" cy="881063"/>
            <a:chOff x="1311" y="802"/>
            <a:chExt cx="718" cy="555"/>
          </a:xfrm>
        </p:grpSpPr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1670" y="802"/>
              <a:ext cx="359" cy="427"/>
              <a:chOff x="1670" y="802"/>
              <a:chExt cx="359" cy="427"/>
            </a:xfrm>
          </p:grpSpPr>
          <p:sp>
            <p:nvSpPr>
              <p:cNvPr id="216" name="Rectangle 48"/>
              <p:cNvSpPr>
                <a:spLocks noChangeArrowheads="1"/>
              </p:cNvSpPr>
              <p:nvPr/>
            </p:nvSpPr>
            <p:spPr bwMode="auto">
              <a:xfrm>
                <a:off x="1912" y="802"/>
                <a:ext cx="32" cy="427"/>
              </a:xfrm>
              <a:prstGeom prst="rect">
                <a:avLst/>
              </a:prstGeom>
              <a:solidFill>
                <a:srgbClr val="AD6900"/>
              </a:solidFill>
              <a:ln w="3175">
                <a:solidFill>
                  <a:srgbClr val="714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49"/>
              <p:cNvSpPr>
                <a:spLocks noChangeShapeType="1"/>
              </p:cNvSpPr>
              <p:nvPr/>
            </p:nvSpPr>
            <p:spPr bwMode="auto">
              <a:xfrm>
                <a:off x="1860" y="837"/>
                <a:ext cx="60" cy="36"/>
              </a:xfrm>
              <a:prstGeom prst="line">
                <a:avLst/>
              </a:prstGeom>
              <a:noFill/>
              <a:ln w="6350">
                <a:solidFill>
                  <a:srgbClr val="AD6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50"/>
              <p:cNvSpPr>
                <a:spLocks noChangeShapeType="1"/>
              </p:cNvSpPr>
              <p:nvPr/>
            </p:nvSpPr>
            <p:spPr bwMode="auto">
              <a:xfrm flipV="1">
                <a:off x="1932" y="837"/>
                <a:ext cx="60" cy="36"/>
              </a:xfrm>
              <a:prstGeom prst="line">
                <a:avLst/>
              </a:prstGeom>
              <a:noFill/>
              <a:ln w="6350">
                <a:solidFill>
                  <a:srgbClr val="AD6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51"/>
              <p:cNvGrpSpPr>
                <a:grpSpLocks/>
              </p:cNvGrpSpPr>
              <p:nvPr/>
            </p:nvGrpSpPr>
            <p:grpSpPr bwMode="auto">
              <a:xfrm>
                <a:off x="1994" y="814"/>
                <a:ext cx="18" cy="16"/>
                <a:chOff x="1994" y="814"/>
                <a:chExt cx="18" cy="16"/>
              </a:xfrm>
            </p:grpSpPr>
            <p:sp>
              <p:nvSpPr>
                <p:cNvPr id="237" name="Freeform 52"/>
                <p:cNvSpPr>
                  <a:spLocks/>
                </p:cNvSpPr>
                <p:nvPr/>
              </p:nvSpPr>
              <p:spPr bwMode="auto">
                <a:xfrm>
                  <a:off x="1999" y="81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1"/>
                    </a:cxn>
                    <a:cxn ang="0">
                      <a:pos x="11" y="11"/>
                    </a:cxn>
                    <a:cxn ang="0">
                      <a:pos x="8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1" h="11">
                      <a:moveTo>
                        <a:pt x="2" y="0"/>
                      </a:moveTo>
                      <a:lnTo>
                        <a:pt x="0" y="11"/>
                      </a:lnTo>
                      <a:lnTo>
                        <a:pt x="11" y="11"/>
                      </a:lnTo>
                      <a:lnTo>
                        <a:pt x="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53"/>
                <p:cNvSpPr>
                  <a:spLocks/>
                </p:cNvSpPr>
                <p:nvPr/>
              </p:nvSpPr>
              <p:spPr bwMode="auto">
                <a:xfrm>
                  <a:off x="1994" y="814"/>
                  <a:ext cx="18" cy="16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16"/>
                    </a:cxn>
                    <a:cxn ang="0">
                      <a:pos x="18" y="16"/>
                    </a:cxn>
                    <a:cxn ang="0">
                      <a:pos x="15" y="0"/>
                    </a:cxn>
                    <a:cxn ang="0">
                      <a:pos x="5" y="0"/>
                    </a:cxn>
                    <a:cxn ang="0">
                      <a:pos x="7" y="4"/>
                    </a:cxn>
                    <a:cxn ang="0">
                      <a:pos x="11" y="4"/>
                    </a:cxn>
                    <a:cxn ang="0">
                      <a:pos x="13" y="12"/>
                    </a:cxn>
                    <a:cxn ang="0">
                      <a:pos x="5" y="12"/>
                    </a:cxn>
                    <a:cxn ang="0">
                      <a:pos x="7" y="4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8" h="16">
                      <a:moveTo>
                        <a:pt x="5" y="0"/>
                      </a:moveTo>
                      <a:lnTo>
                        <a:pt x="0" y="16"/>
                      </a:lnTo>
                      <a:lnTo>
                        <a:pt x="18" y="16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7" y="4"/>
                      </a:lnTo>
                      <a:lnTo>
                        <a:pt x="11" y="4"/>
                      </a:lnTo>
                      <a:lnTo>
                        <a:pt x="13" y="12"/>
                      </a:lnTo>
                      <a:lnTo>
                        <a:pt x="5" y="12"/>
                      </a:lnTo>
                      <a:lnTo>
                        <a:pt x="7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1962" y="814"/>
                <a:ext cx="18" cy="16"/>
                <a:chOff x="1962" y="814"/>
                <a:chExt cx="18" cy="16"/>
              </a:xfrm>
            </p:grpSpPr>
            <p:sp>
              <p:nvSpPr>
                <p:cNvPr id="235" name="Freeform 55"/>
                <p:cNvSpPr>
                  <a:spLocks/>
                </p:cNvSpPr>
                <p:nvPr/>
              </p:nvSpPr>
              <p:spPr bwMode="auto">
                <a:xfrm>
                  <a:off x="1965" y="817"/>
                  <a:ext cx="12" cy="1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12" y="10"/>
                    </a:cxn>
                    <a:cxn ang="0">
                      <a:pos x="8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2" h="10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12" y="10"/>
                      </a:lnTo>
                      <a:lnTo>
                        <a:pt x="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56"/>
                <p:cNvSpPr>
                  <a:spLocks/>
                </p:cNvSpPr>
                <p:nvPr/>
              </p:nvSpPr>
              <p:spPr bwMode="auto">
                <a:xfrm>
                  <a:off x="1962" y="814"/>
                  <a:ext cx="18" cy="16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16"/>
                    </a:cxn>
                    <a:cxn ang="0">
                      <a:pos x="18" y="16"/>
                    </a:cxn>
                    <a:cxn ang="0">
                      <a:pos x="15" y="0"/>
                    </a:cxn>
                    <a:cxn ang="0">
                      <a:pos x="5" y="0"/>
                    </a:cxn>
                    <a:cxn ang="0">
                      <a:pos x="7" y="4"/>
                    </a:cxn>
                    <a:cxn ang="0">
                      <a:pos x="11" y="4"/>
                    </a:cxn>
                    <a:cxn ang="0">
                      <a:pos x="13" y="12"/>
                    </a:cxn>
                    <a:cxn ang="0">
                      <a:pos x="5" y="12"/>
                    </a:cxn>
                    <a:cxn ang="0">
                      <a:pos x="7" y="4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8" h="16">
                      <a:moveTo>
                        <a:pt x="5" y="0"/>
                      </a:moveTo>
                      <a:lnTo>
                        <a:pt x="0" y="16"/>
                      </a:lnTo>
                      <a:lnTo>
                        <a:pt x="18" y="16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7" y="4"/>
                      </a:lnTo>
                      <a:lnTo>
                        <a:pt x="11" y="4"/>
                      </a:lnTo>
                      <a:lnTo>
                        <a:pt x="13" y="12"/>
                      </a:lnTo>
                      <a:lnTo>
                        <a:pt x="5" y="12"/>
                      </a:lnTo>
                      <a:lnTo>
                        <a:pt x="7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57"/>
              <p:cNvGrpSpPr>
                <a:grpSpLocks/>
              </p:cNvGrpSpPr>
              <p:nvPr/>
            </p:nvGrpSpPr>
            <p:grpSpPr bwMode="auto">
              <a:xfrm>
                <a:off x="1866" y="815"/>
                <a:ext cx="20" cy="15"/>
                <a:chOff x="1866" y="815"/>
                <a:chExt cx="20" cy="15"/>
              </a:xfrm>
            </p:grpSpPr>
            <p:sp>
              <p:nvSpPr>
                <p:cNvPr id="233" name="Freeform 58"/>
                <p:cNvSpPr>
                  <a:spLocks/>
                </p:cNvSpPr>
                <p:nvPr/>
              </p:nvSpPr>
              <p:spPr bwMode="auto">
                <a:xfrm>
                  <a:off x="1869" y="817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2"/>
                    </a:cxn>
                    <a:cxn ang="0">
                      <a:pos x="14" y="12"/>
                    </a:cxn>
                    <a:cxn ang="0">
                      <a:pos x="10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" h="12">
                      <a:moveTo>
                        <a:pt x="4" y="0"/>
                      </a:moveTo>
                      <a:lnTo>
                        <a:pt x="0" y="12"/>
                      </a:lnTo>
                      <a:lnTo>
                        <a:pt x="14" y="12"/>
                      </a:lnTo>
                      <a:lnTo>
                        <a:pt x="1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59"/>
                <p:cNvSpPr>
                  <a:spLocks/>
                </p:cNvSpPr>
                <p:nvPr/>
              </p:nvSpPr>
              <p:spPr bwMode="auto">
                <a:xfrm>
                  <a:off x="1866" y="815"/>
                  <a:ext cx="20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15"/>
                    </a:cxn>
                    <a:cxn ang="0">
                      <a:pos x="20" y="15"/>
                    </a:cxn>
                    <a:cxn ang="0">
                      <a:pos x="15" y="0"/>
                    </a:cxn>
                    <a:cxn ang="0">
                      <a:pos x="5" y="0"/>
                    </a:cxn>
                    <a:cxn ang="0">
                      <a:pos x="9" y="5"/>
                    </a:cxn>
                    <a:cxn ang="0">
                      <a:pos x="11" y="5"/>
                    </a:cxn>
                    <a:cxn ang="0">
                      <a:pos x="13" y="11"/>
                    </a:cxn>
                    <a:cxn ang="0">
                      <a:pos x="7" y="11"/>
                    </a:cxn>
                    <a:cxn ang="0">
                      <a:pos x="9" y="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0" h="15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20" y="15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3" y="11"/>
                      </a:lnTo>
                      <a:lnTo>
                        <a:pt x="7" y="11"/>
                      </a:lnTo>
                      <a:lnTo>
                        <a:pt x="9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60"/>
              <p:cNvGrpSpPr>
                <a:grpSpLocks/>
              </p:cNvGrpSpPr>
              <p:nvPr/>
            </p:nvGrpSpPr>
            <p:grpSpPr bwMode="auto">
              <a:xfrm>
                <a:off x="1837" y="815"/>
                <a:ext cx="19" cy="15"/>
                <a:chOff x="1837" y="815"/>
                <a:chExt cx="19" cy="15"/>
              </a:xfrm>
            </p:grpSpPr>
            <p:sp>
              <p:nvSpPr>
                <p:cNvPr id="231" name="Freeform 61"/>
                <p:cNvSpPr>
                  <a:spLocks/>
                </p:cNvSpPr>
                <p:nvPr/>
              </p:nvSpPr>
              <p:spPr bwMode="auto">
                <a:xfrm>
                  <a:off x="1841" y="817"/>
                  <a:ext cx="11" cy="1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0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1" h="12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62"/>
                <p:cNvSpPr>
                  <a:spLocks/>
                </p:cNvSpPr>
                <p:nvPr/>
              </p:nvSpPr>
              <p:spPr bwMode="auto">
                <a:xfrm>
                  <a:off x="1837" y="815"/>
                  <a:ext cx="19" cy="1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15"/>
                    </a:cxn>
                    <a:cxn ang="0">
                      <a:pos x="19" y="15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8" y="5"/>
                    </a:cxn>
                    <a:cxn ang="0">
                      <a:pos x="12" y="5"/>
                    </a:cxn>
                    <a:cxn ang="0">
                      <a:pos x="14" y="11"/>
                    </a:cxn>
                    <a:cxn ang="0">
                      <a:pos x="6" y="11"/>
                    </a:cxn>
                    <a:cxn ang="0">
                      <a:pos x="8" y="5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9" h="15">
                      <a:moveTo>
                        <a:pt x="6" y="0"/>
                      </a:moveTo>
                      <a:lnTo>
                        <a:pt x="0" y="15"/>
                      </a:lnTo>
                      <a:lnTo>
                        <a:pt x="19" y="15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8" y="5"/>
                      </a:lnTo>
                      <a:lnTo>
                        <a:pt x="12" y="5"/>
                      </a:lnTo>
                      <a:lnTo>
                        <a:pt x="14" y="11"/>
                      </a:lnTo>
                      <a:lnTo>
                        <a:pt x="6" y="11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3" name="Rectangle 63"/>
              <p:cNvSpPr>
                <a:spLocks noChangeArrowheads="1"/>
              </p:cNvSpPr>
              <p:nvPr/>
            </p:nvSpPr>
            <p:spPr bwMode="auto">
              <a:xfrm>
                <a:off x="1826" y="829"/>
                <a:ext cx="203" cy="14"/>
              </a:xfrm>
              <a:prstGeom prst="rect">
                <a:avLst/>
              </a:prstGeom>
              <a:solidFill>
                <a:srgbClr val="AD6900"/>
              </a:solidFill>
              <a:ln w="6350">
                <a:solidFill>
                  <a:srgbClr val="AD6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Rectangle 64"/>
              <p:cNvSpPr>
                <a:spLocks noChangeArrowheads="1"/>
              </p:cNvSpPr>
              <p:nvPr/>
            </p:nvSpPr>
            <p:spPr bwMode="auto">
              <a:xfrm>
                <a:off x="1911" y="845"/>
                <a:ext cx="32" cy="6"/>
              </a:xfrm>
              <a:prstGeom prst="rect">
                <a:avLst/>
              </a:prstGeom>
              <a:solidFill>
                <a:srgbClr val="714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65"/>
              <p:cNvSpPr>
                <a:spLocks noChangeShapeType="1"/>
              </p:cNvSpPr>
              <p:nvPr/>
            </p:nvSpPr>
            <p:spPr bwMode="auto">
              <a:xfrm>
                <a:off x="1911" y="826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71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66"/>
              <p:cNvSpPr>
                <a:spLocks noChangeShapeType="1"/>
              </p:cNvSpPr>
              <p:nvPr/>
            </p:nvSpPr>
            <p:spPr bwMode="auto">
              <a:xfrm>
                <a:off x="1941" y="860"/>
                <a:ext cx="1" cy="18"/>
              </a:xfrm>
              <a:prstGeom prst="line">
                <a:avLst/>
              </a:prstGeom>
              <a:noFill/>
              <a:ln w="3175">
                <a:solidFill>
                  <a:srgbClr val="71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Arc 67"/>
              <p:cNvSpPr>
                <a:spLocks/>
              </p:cNvSpPr>
              <p:nvPr/>
            </p:nvSpPr>
            <p:spPr bwMode="auto">
              <a:xfrm>
                <a:off x="1670" y="818"/>
                <a:ext cx="180" cy="69"/>
              </a:xfrm>
              <a:custGeom>
                <a:avLst/>
                <a:gdLst>
                  <a:gd name="G0" fmla="+- 0 0 0"/>
                  <a:gd name="G1" fmla="+- 305 0 0"/>
                  <a:gd name="G2" fmla="+- 21600 0 0"/>
                  <a:gd name="T0" fmla="*/ 21598 w 21600"/>
                  <a:gd name="T1" fmla="*/ 0 h 21905"/>
                  <a:gd name="T2" fmla="*/ 0 w 21600"/>
                  <a:gd name="T3" fmla="*/ 21905 h 21905"/>
                  <a:gd name="T4" fmla="*/ 0 w 21600"/>
                  <a:gd name="T5" fmla="*/ 305 h 2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05" fill="none" extrusionOk="0">
                    <a:moveTo>
                      <a:pt x="21597" y="0"/>
                    </a:moveTo>
                    <a:cubicBezTo>
                      <a:pt x="21599" y="101"/>
                      <a:pt x="21600" y="203"/>
                      <a:pt x="21600" y="305"/>
                    </a:cubicBezTo>
                    <a:cubicBezTo>
                      <a:pt x="21600" y="12234"/>
                      <a:pt x="11929" y="21904"/>
                      <a:pt x="0" y="21905"/>
                    </a:cubicBezTo>
                  </a:path>
                  <a:path w="21600" h="21905" stroke="0" extrusionOk="0">
                    <a:moveTo>
                      <a:pt x="21597" y="0"/>
                    </a:moveTo>
                    <a:cubicBezTo>
                      <a:pt x="21599" y="101"/>
                      <a:pt x="21600" y="203"/>
                      <a:pt x="21600" y="305"/>
                    </a:cubicBezTo>
                    <a:cubicBezTo>
                      <a:pt x="21600" y="12234"/>
                      <a:pt x="11929" y="21904"/>
                      <a:pt x="0" y="21905"/>
                    </a:cubicBezTo>
                    <a:lnTo>
                      <a:pt x="0" y="305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Arc 68"/>
              <p:cNvSpPr>
                <a:spLocks/>
              </p:cNvSpPr>
              <p:nvPr/>
            </p:nvSpPr>
            <p:spPr bwMode="auto">
              <a:xfrm>
                <a:off x="1698" y="817"/>
                <a:ext cx="181" cy="6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Arc 69"/>
              <p:cNvSpPr>
                <a:spLocks/>
              </p:cNvSpPr>
              <p:nvPr/>
            </p:nvSpPr>
            <p:spPr bwMode="auto">
              <a:xfrm>
                <a:off x="1826" y="817"/>
                <a:ext cx="180" cy="69"/>
              </a:xfrm>
              <a:custGeom>
                <a:avLst/>
                <a:gdLst>
                  <a:gd name="G0" fmla="+- 119 0 0"/>
                  <a:gd name="G1" fmla="+- 308 0 0"/>
                  <a:gd name="G2" fmla="+- 21600 0 0"/>
                  <a:gd name="T0" fmla="*/ 21717 w 21719"/>
                  <a:gd name="T1" fmla="*/ 0 h 21908"/>
                  <a:gd name="T2" fmla="*/ 0 w 21719"/>
                  <a:gd name="T3" fmla="*/ 21908 h 21908"/>
                  <a:gd name="T4" fmla="*/ 119 w 21719"/>
                  <a:gd name="T5" fmla="*/ 308 h 21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19" h="21908" fill="none" extrusionOk="0">
                    <a:moveTo>
                      <a:pt x="21716" y="0"/>
                    </a:moveTo>
                    <a:cubicBezTo>
                      <a:pt x="21718" y="102"/>
                      <a:pt x="21719" y="205"/>
                      <a:pt x="21719" y="308"/>
                    </a:cubicBezTo>
                    <a:cubicBezTo>
                      <a:pt x="21719" y="12237"/>
                      <a:pt x="12048" y="21908"/>
                      <a:pt x="119" y="21908"/>
                    </a:cubicBezTo>
                    <a:cubicBezTo>
                      <a:pt x="79" y="21908"/>
                      <a:pt x="39" y="21907"/>
                      <a:pt x="0" y="21907"/>
                    </a:cubicBezTo>
                  </a:path>
                  <a:path w="21719" h="21908" stroke="0" extrusionOk="0">
                    <a:moveTo>
                      <a:pt x="21716" y="0"/>
                    </a:moveTo>
                    <a:cubicBezTo>
                      <a:pt x="21718" y="102"/>
                      <a:pt x="21719" y="205"/>
                      <a:pt x="21719" y="308"/>
                    </a:cubicBezTo>
                    <a:cubicBezTo>
                      <a:pt x="21719" y="12237"/>
                      <a:pt x="12048" y="21908"/>
                      <a:pt x="119" y="21908"/>
                    </a:cubicBezTo>
                    <a:cubicBezTo>
                      <a:pt x="79" y="21908"/>
                      <a:pt x="39" y="21907"/>
                      <a:pt x="0" y="21907"/>
                    </a:cubicBezTo>
                    <a:lnTo>
                      <a:pt x="119" y="308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Arc 70"/>
              <p:cNvSpPr>
                <a:spLocks/>
              </p:cNvSpPr>
              <p:nvPr/>
            </p:nvSpPr>
            <p:spPr bwMode="auto">
              <a:xfrm>
                <a:off x="1794" y="814"/>
                <a:ext cx="180" cy="69"/>
              </a:xfrm>
              <a:custGeom>
                <a:avLst/>
                <a:gdLst>
                  <a:gd name="G0" fmla="+- 119 0 0"/>
                  <a:gd name="G1" fmla="+- 308 0 0"/>
                  <a:gd name="G2" fmla="+- 21600 0 0"/>
                  <a:gd name="T0" fmla="*/ 21717 w 21719"/>
                  <a:gd name="T1" fmla="*/ 0 h 21908"/>
                  <a:gd name="T2" fmla="*/ 0 w 21719"/>
                  <a:gd name="T3" fmla="*/ 21908 h 21908"/>
                  <a:gd name="T4" fmla="*/ 119 w 21719"/>
                  <a:gd name="T5" fmla="*/ 308 h 21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19" h="21908" fill="none" extrusionOk="0">
                    <a:moveTo>
                      <a:pt x="21716" y="0"/>
                    </a:moveTo>
                    <a:cubicBezTo>
                      <a:pt x="21718" y="102"/>
                      <a:pt x="21719" y="205"/>
                      <a:pt x="21719" y="308"/>
                    </a:cubicBezTo>
                    <a:cubicBezTo>
                      <a:pt x="21719" y="12237"/>
                      <a:pt x="12048" y="21908"/>
                      <a:pt x="119" y="21908"/>
                    </a:cubicBezTo>
                    <a:cubicBezTo>
                      <a:pt x="79" y="21908"/>
                      <a:pt x="39" y="21907"/>
                      <a:pt x="0" y="21907"/>
                    </a:cubicBezTo>
                  </a:path>
                  <a:path w="21719" h="21908" stroke="0" extrusionOk="0">
                    <a:moveTo>
                      <a:pt x="21716" y="0"/>
                    </a:moveTo>
                    <a:cubicBezTo>
                      <a:pt x="21718" y="102"/>
                      <a:pt x="21719" y="205"/>
                      <a:pt x="21719" y="308"/>
                    </a:cubicBezTo>
                    <a:cubicBezTo>
                      <a:pt x="21719" y="12237"/>
                      <a:pt x="12048" y="21908"/>
                      <a:pt x="119" y="21908"/>
                    </a:cubicBezTo>
                    <a:cubicBezTo>
                      <a:pt x="79" y="21908"/>
                      <a:pt x="39" y="21907"/>
                      <a:pt x="0" y="21907"/>
                    </a:cubicBezTo>
                    <a:lnTo>
                      <a:pt x="119" y="308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1491" y="867"/>
              <a:ext cx="359" cy="426"/>
              <a:chOff x="1491" y="867"/>
              <a:chExt cx="359" cy="426"/>
            </a:xfrm>
          </p:grpSpPr>
          <p:sp>
            <p:nvSpPr>
              <p:cNvPr id="193" name="Rectangle 72"/>
              <p:cNvSpPr>
                <a:spLocks noChangeArrowheads="1"/>
              </p:cNvSpPr>
              <p:nvPr/>
            </p:nvSpPr>
            <p:spPr bwMode="auto">
              <a:xfrm>
                <a:off x="1731" y="867"/>
                <a:ext cx="32" cy="426"/>
              </a:xfrm>
              <a:prstGeom prst="rect">
                <a:avLst/>
              </a:prstGeom>
              <a:solidFill>
                <a:srgbClr val="AD6900"/>
              </a:solidFill>
              <a:ln w="3175">
                <a:solidFill>
                  <a:srgbClr val="714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73"/>
              <p:cNvSpPr>
                <a:spLocks noChangeShapeType="1"/>
              </p:cNvSpPr>
              <p:nvPr/>
            </p:nvSpPr>
            <p:spPr bwMode="auto">
              <a:xfrm>
                <a:off x="1680" y="900"/>
                <a:ext cx="60" cy="37"/>
              </a:xfrm>
              <a:prstGeom prst="line">
                <a:avLst/>
              </a:prstGeom>
              <a:noFill/>
              <a:ln w="6350">
                <a:solidFill>
                  <a:srgbClr val="AD6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74"/>
              <p:cNvSpPr>
                <a:spLocks noChangeShapeType="1"/>
              </p:cNvSpPr>
              <p:nvPr/>
            </p:nvSpPr>
            <p:spPr bwMode="auto">
              <a:xfrm flipV="1">
                <a:off x="1751" y="901"/>
                <a:ext cx="62" cy="37"/>
              </a:xfrm>
              <a:prstGeom prst="line">
                <a:avLst/>
              </a:prstGeom>
              <a:noFill/>
              <a:ln w="6350">
                <a:solidFill>
                  <a:srgbClr val="AD6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75"/>
              <p:cNvGrpSpPr>
                <a:grpSpLocks/>
              </p:cNvGrpSpPr>
              <p:nvPr/>
            </p:nvGrpSpPr>
            <p:grpSpPr bwMode="auto">
              <a:xfrm>
                <a:off x="1815" y="879"/>
                <a:ext cx="19" cy="15"/>
                <a:chOff x="1815" y="879"/>
                <a:chExt cx="19" cy="15"/>
              </a:xfrm>
            </p:grpSpPr>
            <p:sp>
              <p:nvSpPr>
                <p:cNvPr id="214" name="Freeform 76"/>
                <p:cNvSpPr>
                  <a:spLocks/>
                </p:cNvSpPr>
                <p:nvPr/>
              </p:nvSpPr>
              <p:spPr bwMode="auto">
                <a:xfrm>
                  <a:off x="1819" y="8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13" y="10"/>
                    </a:cxn>
                    <a:cxn ang="0">
                      <a:pos x="9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10">
                      <a:moveTo>
                        <a:pt x="3" y="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77"/>
                <p:cNvSpPr>
                  <a:spLocks/>
                </p:cNvSpPr>
                <p:nvPr/>
              </p:nvSpPr>
              <p:spPr bwMode="auto">
                <a:xfrm>
                  <a:off x="1815" y="879"/>
                  <a:ext cx="19" cy="1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5"/>
                    </a:cxn>
                    <a:cxn ang="0">
                      <a:pos x="19" y="15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7" y="5"/>
                    </a:cxn>
                    <a:cxn ang="0">
                      <a:pos x="9" y="5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7" y="5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9" h="15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19" y="15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7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8"/>
              <p:cNvGrpSpPr>
                <a:grpSpLocks/>
              </p:cNvGrpSpPr>
              <p:nvPr/>
            </p:nvGrpSpPr>
            <p:grpSpPr bwMode="auto">
              <a:xfrm>
                <a:off x="1781" y="879"/>
                <a:ext cx="21" cy="15"/>
                <a:chOff x="1781" y="879"/>
                <a:chExt cx="21" cy="15"/>
              </a:xfrm>
            </p:grpSpPr>
            <p:sp>
              <p:nvSpPr>
                <p:cNvPr id="212" name="Freeform 79"/>
                <p:cNvSpPr>
                  <a:spLocks/>
                </p:cNvSpPr>
                <p:nvPr/>
              </p:nvSpPr>
              <p:spPr bwMode="auto">
                <a:xfrm>
                  <a:off x="1785" y="881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0"/>
                    </a:cxn>
                    <a:cxn ang="0">
                      <a:pos x="13" y="10"/>
                    </a:cxn>
                    <a:cxn ang="0">
                      <a:pos x="9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3" h="10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80"/>
                <p:cNvSpPr>
                  <a:spLocks/>
                </p:cNvSpPr>
                <p:nvPr/>
              </p:nvSpPr>
              <p:spPr bwMode="auto">
                <a:xfrm>
                  <a:off x="1781" y="879"/>
                  <a:ext cx="21" cy="1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15"/>
                    </a:cxn>
                    <a:cxn ang="0">
                      <a:pos x="21" y="15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9" y="5"/>
                    </a:cxn>
                    <a:cxn ang="0">
                      <a:pos x="11" y="5"/>
                    </a:cxn>
                    <a:cxn ang="0">
                      <a:pos x="13" y="10"/>
                    </a:cxn>
                    <a:cxn ang="0">
                      <a:pos x="8" y="10"/>
                    </a:cxn>
                    <a:cxn ang="0">
                      <a:pos x="9" y="5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1" h="15">
                      <a:moveTo>
                        <a:pt x="6" y="0"/>
                      </a:moveTo>
                      <a:lnTo>
                        <a:pt x="0" y="15"/>
                      </a:lnTo>
                      <a:lnTo>
                        <a:pt x="21" y="15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3" y="10"/>
                      </a:lnTo>
                      <a:lnTo>
                        <a:pt x="8" y="10"/>
                      </a:lnTo>
                      <a:lnTo>
                        <a:pt x="9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81"/>
              <p:cNvGrpSpPr>
                <a:grpSpLocks/>
              </p:cNvGrpSpPr>
              <p:nvPr/>
            </p:nvGrpSpPr>
            <p:grpSpPr bwMode="auto">
              <a:xfrm>
                <a:off x="1687" y="879"/>
                <a:ext cx="19" cy="15"/>
                <a:chOff x="1687" y="879"/>
                <a:chExt cx="19" cy="15"/>
              </a:xfrm>
            </p:grpSpPr>
            <p:sp>
              <p:nvSpPr>
                <p:cNvPr id="210" name="Freeform 82"/>
                <p:cNvSpPr>
                  <a:spLocks/>
                </p:cNvSpPr>
                <p:nvPr/>
              </p:nvSpPr>
              <p:spPr bwMode="auto">
                <a:xfrm>
                  <a:off x="1691" y="8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0"/>
                    </a:cxn>
                    <a:cxn ang="0">
                      <a:pos x="13" y="10"/>
                    </a:cxn>
                    <a:cxn ang="0">
                      <a:pos x="9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3" h="10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83"/>
                <p:cNvSpPr>
                  <a:spLocks/>
                </p:cNvSpPr>
                <p:nvPr/>
              </p:nvSpPr>
              <p:spPr bwMode="auto">
                <a:xfrm>
                  <a:off x="1687" y="879"/>
                  <a:ext cx="19" cy="1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15"/>
                    </a:cxn>
                    <a:cxn ang="0">
                      <a:pos x="19" y="15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9" y="5"/>
                    </a:cxn>
                    <a:cxn ang="0">
                      <a:pos x="11" y="5"/>
                    </a:cxn>
                    <a:cxn ang="0">
                      <a:pos x="13" y="10"/>
                    </a:cxn>
                    <a:cxn ang="0">
                      <a:pos x="6" y="10"/>
                    </a:cxn>
                    <a:cxn ang="0">
                      <a:pos x="9" y="5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9" h="15">
                      <a:moveTo>
                        <a:pt x="6" y="0"/>
                      </a:moveTo>
                      <a:lnTo>
                        <a:pt x="0" y="15"/>
                      </a:lnTo>
                      <a:lnTo>
                        <a:pt x="19" y="15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3" y="10"/>
                      </a:lnTo>
                      <a:lnTo>
                        <a:pt x="6" y="10"/>
                      </a:lnTo>
                      <a:lnTo>
                        <a:pt x="9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>
                <a:off x="1657" y="879"/>
                <a:ext cx="21" cy="15"/>
                <a:chOff x="1657" y="879"/>
                <a:chExt cx="21" cy="15"/>
              </a:xfrm>
            </p:grpSpPr>
            <p:sp>
              <p:nvSpPr>
                <p:cNvPr id="208" name="Freeform 85"/>
                <p:cNvSpPr>
                  <a:spLocks/>
                </p:cNvSpPr>
                <p:nvPr/>
              </p:nvSpPr>
              <p:spPr bwMode="auto">
                <a:xfrm>
                  <a:off x="1661" y="8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0"/>
                    </a:cxn>
                    <a:cxn ang="0">
                      <a:pos x="13" y="10"/>
                    </a:cxn>
                    <a:cxn ang="0">
                      <a:pos x="9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10">
                      <a:moveTo>
                        <a:pt x="3" y="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86"/>
                <p:cNvSpPr>
                  <a:spLocks/>
                </p:cNvSpPr>
                <p:nvPr/>
              </p:nvSpPr>
              <p:spPr bwMode="auto">
                <a:xfrm>
                  <a:off x="1657" y="879"/>
                  <a:ext cx="21" cy="1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15"/>
                    </a:cxn>
                    <a:cxn ang="0">
                      <a:pos x="21" y="15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9" y="5"/>
                    </a:cxn>
                    <a:cxn ang="0">
                      <a:pos x="11" y="5"/>
                    </a:cxn>
                    <a:cxn ang="0">
                      <a:pos x="13" y="10"/>
                    </a:cxn>
                    <a:cxn ang="0">
                      <a:pos x="7" y="10"/>
                    </a:cxn>
                    <a:cxn ang="0">
                      <a:pos x="9" y="5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1" h="15">
                      <a:moveTo>
                        <a:pt x="6" y="0"/>
                      </a:moveTo>
                      <a:lnTo>
                        <a:pt x="0" y="15"/>
                      </a:lnTo>
                      <a:lnTo>
                        <a:pt x="21" y="15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3" y="10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0" name="Rectangle 87"/>
              <p:cNvSpPr>
                <a:spLocks noChangeArrowheads="1"/>
              </p:cNvSpPr>
              <p:nvPr/>
            </p:nvSpPr>
            <p:spPr bwMode="auto">
              <a:xfrm>
                <a:off x="1646" y="893"/>
                <a:ext cx="204" cy="14"/>
              </a:xfrm>
              <a:prstGeom prst="rect">
                <a:avLst/>
              </a:prstGeom>
              <a:solidFill>
                <a:srgbClr val="AD6900"/>
              </a:solidFill>
              <a:ln w="6350">
                <a:solidFill>
                  <a:srgbClr val="AD6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Rectangle 88"/>
              <p:cNvSpPr>
                <a:spLocks noChangeArrowheads="1"/>
              </p:cNvSpPr>
              <p:nvPr/>
            </p:nvSpPr>
            <p:spPr bwMode="auto">
              <a:xfrm>
                <a:off x="1732" y="909"/>
                <a:ext cx="32" cy="6"/>
              </a:xfrm>
              <a:prstGeom prst="rect">
                <a:avLst/>
              </a:prstGeom>
              <a:solidFill>
                <a:srgbClr val="714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89"/>
              <p:cNvSpPr>
                <a:spLocks noChangeShapeType="1"/>
              </p:cNvSpPr>
              <p:nvPr/>
            </p:nvSpPr>
            <p:spPr bwMode="auto">
              <a:xfrm>
                <a:off x="1732" y="891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71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90"/>
              <p:cNvSpPr>
                <a:spLocks noChangeShapeType="1"/>
              </p:cNvSpPr>
              <p:nvPr/>
            </p:nvSpPr>
            <p:spPr bwMode="auto">
              <a:xfrm>
                <a:off x="1762" y="925"/>
                <a:ext cx="1" cy="16"/>
              </a:xfrm>
              <a:prstGeom prst="line">
                <a:avLst/>
              </a:prstGeom>
              <a:noFill/>
              <a:ln w="3175">
                <a:solidFill>
                  <a:srgbClr val="71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Arc 91"/>
              <p:cNvSpPr>
                <a:spLocks/>
              </p:cNvSpPr>
              <p:nvPr/>
            </p:nvSpPr>
            <p:spPr bwMode="auto">
              <a:xfrm>
                <a:off x="1491" y="882"/>
                <a:ext cx="181" cy="6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Arc 92"/>
              <p:cNvSpPr>
                <a:spLocks/>
              </p:cNvSpPr>
              <p:nvPr/>
            </p:nvSpPr>
            <p:spPr bwMode="auto">
              <a:xfrm>
                <a:off x="1518" y="882"/>
                <a:ext cx="181" cy="69"/>
              </a:xfrm>
              <a:custGeom>
                <a:avLst/>
                <a:gdLst>
                  <a:gd name="G0" fmla="+- 116 0 0"/>
                  <a:gd name="G1" fmla="+- 0 0 0"/>
                  <a:gd name="G2" fmla="+- 21600 0 0"/>
                  <a:gd name="T0" fmla="*/ 21716 w 21716"/>
                  <a:gd name="T1" fmla="*/ 0 h 21600"/>
                  <a:gd name="T2" fmla="*/ 0 w 21716"/>
                  <a:gd name="T3" fmla="*/ 21600 h 21600"/>
                  <a:gd name="T4" fmla="*/ 116 w 21716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16" h="21600" fill="none" extrusionOk="0">
                    <a:moveTo>
                      <a:pt x="21716" y="0"/>
                    </a:moveTo>
                    <a:cubicBezTo>
                      <a:pt x="21716" y="11929"/>
                      <a:pt x="12045" y="21600"/>
                      <a:pt x="116" y="21600"/>
                    </a:cubicBezTo>
                    <a:cubicBezTo>
                      <a:pt x="77" y="21600"/>
                      <a:pt x="38" y="21599"/>
                      <a:pt x="0" y="21599"/>
                    </a:cubicBezTo>
                  </a:path>
                  <a:path w="21716" h="21600" stroke="0" extrusionOk="0">
                    <a:moveTo>
                      <a:pt x="21716" y="0"/>
                    </a:moveTo>
                    <a:cubicBezTo>
                      <a:pt x="21716" y="11929"/>
                      <a:pt x="12045" y="21600"/>
                      <a:pt x="116" y="21600"/>
                    </a:cubicBezTo>
                    <a:cubicBezTo>
                      <a:pt x="77" y="21600"/>
                      <a:pt x="38" y="21599"/>
                      <a:pt x="0" y="21599"/>
                    </a:cubicBezTo>
                    <a:lnTo>
                      <a:pt x="116" y="0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Arc 93"/>
              <p:cNvSpPr>
                <a:spLocks/>
              </p:cNvSpPr>
              <p:nvPr/>
            </p:nvSpPr>
            <p:spPr bwMode="auto">
              <a:xfrm>
                <a:off x="1647" y="882"/>
                <a:ext cx="180" cy="69"/>
              </a:xfrm>
              <a:custGeom>
                <a:avLst/>
                <a:gdLst>
                  <a:gd name="G0" fmla="+- 117 0 0"/>
                  <a:gd name="G1" fmla="+- 0 0 0"/>
                  <a:gd name="G2" fmla="+- 21600 0 0"/>
                  <a:gd name="T0" fmla="*/ 21717 w 21717"/>
                  <a:gd name="T1" fmla="*/ 0 h 21600"/>
                  <a:gd name="T2" fmla="*/ 0 w 21717"/>
                  <a:gd name="T3" fmla="*/ 21600 h 21600"/>
                  <a:gd name="T4" fmla="*/ 117 w 2171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17" h="21600" fill="none" extrusionOk="0">
                    <a:moveTo>
                      <a:pt x="21717" y="0"/>
                    </a:moveTo>
                    <a:cubicBezTo>
                      <a:pt x="21717" y="11929"/>
                      <a:pt x="12046" y="21600"/>
                      <a:pt x="117" y="21600"/>
                    </a:cubicBezTo>
                    <a:cubicBezTo>
                      <a:pt x="78" y="21600"/>
                      <a:pt x="39" y="21599"/>
                      <a:pt x="0" y="21599"/>
                    </a:cubicBezTo>
                  </a:path>
                  <a:path w="21717" h="21600" stroke="0" extrusionOk="0">
                    <a:moveTo>
                      <a:pt x="21717" y="0"/>
                    </a:moveTo>
                    <a:cubicBezTo>
                      <a:pt x="21717" y="11929"/>
                      <a:pt x="12046" y="21600"/>
                      <a:pt x="117" y="21600"/>
                    </a:cubicBezTo>
                    <a:cubicBezTo>
                      <a:pt x="78" y="21600"/>
                      <a:pt x="39" y="21599"/>
                      <a:pt x="0" y="21599"/>
                    </a:cubicBezTo>
                    <a:lnTo>
                      <a:pt x="117" y="0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Arc 94"/>
              <p:cNvSpPr>
                <a:spLocks/>
              </p:cNvSpPr>
              <p:nvPr/>
            </p:nvSpPr>
            <p:spPr bwMode="auto">
              <a:xfrm>
                <a:off x="1614" y="879"/>
                <a:ext cx="180" cy="6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95"/>
            <p:cNvGrpSpPr>
              <a:grpSpLocks/>
            </p:cNvGrpSpPr>
            <p:nvPr/>
          </p:nvGrpSpPr>
          <p:grpSpPr bwMode="auto">
            <a:xfrm>
              <a:off x="1311" y="929"/>
              <a:ext cx="359" cy="428"/>
              <a:chOff x="1311" y="929"/>
              <a:chExt cx="359" cy="428"/>
            </a:xfrm>
          </p:grpSpPr>
          <p:sp>
            <p:nvSpPr>
              <p:cNvPr id="170" name="Rectangle 96"/>
              <p:cNvSpPr>
                <a:spLocks noChangeArrowheads="1"/>
              </p:cNvSpPr>
              <p:nvPr/>
            </p:nvSpPr>
            <p:spPr bwMode="auto">
              <a:xfrm>
                <a:off x="1553" y="929"/>
                <a:ext cx="31" cy="428"/>
              </a:xfrm>
              <a:prstGeom prst="rect">
                <a:avLst/>
              </a:prstGeom>
              <a:solidFill>
                <a:srgbClr val="AD6900"/>
              </a:solidFill>
              <a:ln w="3175">
                <a:solidFill>
                  <a:srgbClr val="714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97"/>
              <p:cNvSpPr>
                <a:spLocks noChangeShapeType="1"/>
              </p:cNvSpPr>
              <p:nvPr/>
            </p:nvSpPr>
            <p:spPr bwMode="auto">
              <a:xfrm>
                <a:off x="1499" y="964"/>
                <a:ext cx="62" cy="36"/>
              </a:xfrm>
              <a:prstGeom prst="line">
                <a:avLst/>
              </a:prstGeom>
              <a:noFill/>
              <a:ln w="6350">
                <a:solidFill>
                  <a:srgbClr val="AD6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98"/>
              <p:cNvSpPr>
                <a:spLocks noChangeShapeType="1"/>
              </p:cNvSpPr>
              <p:nvPr/>
            </p:nvSpPr>
            <p:spPr bwMode="auto">
              <a:xfrm flipV="1">
                <a:off x="1570" y="965"/>
                <a:ext cx="62" cy="36"/>
              </a:xfrm>
              <a:prstGeom prst="line">
                <a:avLst/>
              </a:prstGeom>
              <a:noFill/>
              <a:ln w="6350">
                <a:solidFill>
                  <a:srgbClr val="AD6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99"/>
              <p:cNvGrpSpPr>
                <a:grpSpLocks/>
              </p:cNvGrpSpPr>
              <p:nvPr/>
            </p:nvGrpSpPr>
            <p:grpSpPr bwMode="auto">
              <a:xfrm>
                <a:off x="1634" y="941"/>
                <a:ext cx="19" cy="17"/>
                <a:chOff x="1634" y="941"/>
                <a:chExt cx="19" cy="17"/>
              </a:xfrm>
            </p:grpSpPr>
            <p:sp>
              <p:nvSpPr>
                <p:cNvPr id="191" name="Freeform 100"/>
                <p:cNvSpPr>
                  <a:spLocks/>
                </p:cNvSpPr>
                <p:nvPr/>
              </p:nvSpPr>
              <p:spPr bwMode="auto">
                <a:xfrm>
                  <a:off x="1638" y="946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0"/>
                    </a:cxn>
                    <a:cxn ang="0">
                      <a:pos x="13" y="10"/>
                    </a:cxn>
                    <a:cxn ang="0">
                      <a:pos x="9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3" h="10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101"/>
                <p:cNvSpPr>
                  <a:spLocks/>
                </p:cNvSpPr>
                <p:nvPr/>
              </p:nvSpPr>
              <p:spPr bwMode="auto">
                <a:xfrm>
                  <a:off x="1634" y="941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7"/>
                    </a:cxn>
                    <a:cxn ang="0">
                      <a:pos x="19" y="17"/>
                    </a:cxn>
                    <a:cxn ang="0">
                      <a:pos x="15" y="0"/>
                    </a:cxn>
                    <a:cxn ang="0">
                      <a:pos x="4" y="0"/>
                    </a:cxn>
                    <a:cxn ang="0">
                      <a:pos x="8" y="5"/>
                    </a:cxn>
                    <a:cxn ang="0">
                      <a:pos x="12" y="5"/>
                    </a:cxn>
                    <a:cxn ang="0">
                      <a:pos x="13" y="12"/>
                    </a:cxn>
                    <a:cxn ang="0">
                      <a:pos x="6" y="12"/>
                    </a:cxn>
                    <a:cxn ang="0">
                      <a:pos x="8" y="5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9" h="17">
                      <a:moveTo>
                        <a:pt x="4" y="0"/>
                      </a:moveTo>
                      <a:lnTo>
                        <a:pt x="0" y="17"/>
                      </a:lnTo>
                      <a:lnTo>
                        <a:pt x="19" y="17"/>
                      </a:lnTo>
                      <a:lnTo>
                        <a:pt x="15" y="0"/>
                      </a:lnTo>
                      <a:lnTo>
                        <a:pt x="4" y="0"/>
                      </a:lnTo>
                      <a:lnTo>
                        <a:pt x="8" y="5"/>
                      </a:lnTo>
                      <a:lnTo>
                        <a:pt x="12" y="5"/>
                      </a:lnTo>
                      <a:lnTo>
                        <a:pt x="13" y="12"/>
                      </a:lnTo>
                      <a:lnTo>
                        <a:pt x="6" y="12"/>
                      </a:lnTo>
                      <a:lnTo>
                        <a:pt x="8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02"/>
              <p:cNvGrpSpPr>
                <a:grpSpLocks/>
              </p:cNvGrpSpPr>
              <p:nvPr/>
            </p:nvGrpSpPr>
            <p:grpSpPr bwMode="auto">
              <a:xfrm>
                <a:off x="1602" y="941"/>
                <a:ext cx="19" cy="17"/>
                <a:chOff x="1602" y="941"/>
                <a:chExt cx="19" cy="17"/>
              </a:xfrm>
            </p:grpSpPr>
            <p:sp>
              <p:nvSpPr>
                <p:cNvPr id="189" name="Freeform 103"/>
                <p:cNvSpPr>
                  <a:spLocks/>
                </p:cNvSpPr>
                <p:nvPr/>
              </p:nvSpPr>
              <p:spPr bwMode="auto">
                <a:xfrm>
                  <a:off x="1604" y="944"/>
                  <a:ext cx="13" cy="1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1"/>
                    </a:cxn>
                    <a:cxn ang="0">
                      <a:pos x="13" y="11"/>
                    </a:cxn>
                    <a:cxn ang="0">
                      <a:pos x="10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3" h="11">
                      <a:moveTo>
                        <a:pt x="4" y="0"/>
                      </a:moveTo>
                      <a:lnTo>
                        <a:pt x="0" y="11"/>
                      </a:lnTo>
                      <a:lnTo>
                        <a:pt x="13" y="11"/>
                      </a:lnTo>
                      <a:lnTo>
                        <a:pt x="1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104"/>
                <p:cNvSpPr>
                  <a:spLocks/>
                </p:cNvSpPr>
                <p:nvPr/>
              </p:nvSpPr>
              <p:spPr bwMode="auto">
                <a:xfrm>
                  <a:off x="1602" y="941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7"/>
                    </a:cxn>
                    <a:cxn ang="0">
                      <a:pos x="19" y="17"/>
                    </a:cxn>
                    <a:cxn ang="0">
                      <a:pos x="14" y="0"/>
                    </a:cxn>
                    <a:cxn ang="0">
                      <a:pos x="4" y="0"/>
                    </a:cxn>
                    <a:cxn ang="0">
                      <a:pos x="8" y="5"/>
                    </a:cxn>
                    <a:cxn ang="0">
                      <a:pos x="10" y="5"/>
                    </a:cxn>
                    <a:cxn ang="0">
                      <a:pos x="12" y="12"/>
                    </a:cxn>
                    <a:cxn ang="0">
                      <a:pos x="6" y="12"/>
                    </a:cxn>
                    <a:cxn ang="0">
                      <a:pos x="8" y="5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9" h="17">
                      <a:moveTo>
                        <a:pt x="4" y="0"/>
                      </a:moveTo>
                      <a:lnTo>
                        <a:pt x="0" y="17"/>
                      </a:lnTo>
                      <a:lnTo>
                        <a:pt x="19" y="17"/>
                      </a:lnTo>
                      <a:lnTo>
                        <a:pt x="14" y="0"/>
                      </a:lnTo>
                      <a:lnTo>
                        <a:pt x="4" y="0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8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05"/>
              <p:cNvGrpSpPr>
                <a:grpSpLocks/>
              </p:cNvGrpSpPr>
              <p:nvPr/>
            </p:nvGrpSpPr>
            <p:grpSpPr bwMode="auto">
              <a:xfrm>
                <a:off x="1506" y="943"/>
                <a:ext cx="19" cy="15"/>
                <a:chOff x="1506" y="943"/>
                <a:chExt cx="19" cy="15"/>
              </a:xfrm>
            </p:grpSpPr>
            <p:sp>
              <p:nvSpPr>
                <p:cNvPr id="187" name="Freeform 106"/>
                <p:cNvSpPr>
                  <a:spLocks/>
                </p:cNvSpPr>
                <p:nvPr/>
              </p:nvSpPr>
              <p:spPr bwMode="auto">
                <a:xfrm>
                  <a:off x="1510" y="944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2"/>
                    </a:cxn>
                    <a:cxn ang="0">
                      <a:pos x="13" y="12"/>
                    </a:cxn>
                    <a:cxn ang="0">
                      <a:pos x="10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3" h="12">
                      <a:moveTo>
                        <a:pt x="4" y="0"/>
                      </a:move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107"/>
                <p:cNvSpPr>
                  <a:spLocks/>
                </p:cNvSpPr>
                <p:nvPr/>
              </p:nvSpPr>
              <p:spPr bwMode="auto">
                <a:xfrm>
                  <a:off x="1506" y="943"/>
                  <a:ext cx="19" cy="1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15"/>
                    </a:cxn>
                    <a:cxn ang="0">
                      <a:pos x="19" y="15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10" y="4"/>
                    </a:cxn>
                    <a:cxn ang="0">
                      <a:pos x="12" y="4"/>
                    </a:cxn>
                    <a:cxn ang="0">
                      <a:pos x="14" y="10"/>
                    </a:cxn>
                    <a:cxn ang="0">
                      <a:pos x="8" y="10"/>
                    </a:cxn>
                    <a:cxn ang="0">
                      <a:pos x="10" y="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9" h="15">
                      <a:moveTo>
                        <a:pt x="6" y="0"/>
                      </a:moveTo>
                      <a:lnTo>
                        <a:pt x="0" y="15"/>
                      </a:lnTo>
                      <a:lnTo>
                        <a:pt x="19" y="15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4" y="10"/>
                      </a:lnTo>
                      <a:lnTo>
                        <a:pt x="8" y="10"/>
                      </a:lnTo>
                      <a:lnTo>
                        <a:pt x="10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08"/>
              <p:cNvGrpSpPr>
                <a:grpSpLocks/>
              </p:cNvGrpSpPr>
              <p:nvPr/>
            </p:nvGrpSpPr>
            <p:grpSpPr bwMode="auto">
              <a:xfrm>
                <a:off x="1478" y="943"/>
                <a:ext cx="19" cy="15"/>
                <a:chOff x="1478" y="943"/>
                <a:chExt cx="19" cy="15"/>
              </a:xfrm>
            </p:grpSpPr>
            <p:sp>
              <p:nvSpPr>
                <p:cNvPr id="185" name="Freeform 109"/>
                <p:cNvSpPr>
                  <a:spLocks/>
                </p:cNvSpPr>
                <p:nvPr/>
              </p:nvSpPr>
              <p:spPr bwMode="auto">
                <a:xfrm>
                  <a:off x="1480" y="944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2"/>
                    </a:cxn>
                    <a:cxn ang="0">
                      <a:pos x="13" y="12"/>
                    </a:cxn>
                    <a:cxn ang="0">
                      <a:pos x="9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3" h="12">
                      <a:moveTo>
                        <a:pt x="4" y="0"/>
                      </a:move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3175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110"/>
                <p:cNvSpPr>
                  <a:spLocks/>
                </p:cNvSpPr>
                <p:nvPr/>
              </p:nvSpPr>
              <p:spPr bwMode="auto">
                <a:xfrm>
                  <a:off x="1478" y="943"/>
                  <a:ext cx="19" cy="1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5"/>
                    </a:cxn>
                    <a:cxn ang="0">
                      <a:pos x="19" y="15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8" y="4"/>
                    </a:cxn>
                    <a:cxn ang="0">
                      <a:pos x="10" y="4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8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9" h="15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19" y="15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8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" name="Rectangle 111"/>
              <p:cNvSpPr>
                <a:spLocks noChangeArrowheads="1"/>
              </p:cNvSpPr>
              <p:nvPr/>
            </p:nvSpPr>
            <p:spPr bwMode="auto">
              <a:xfrm>
                <a:off x="1465" y="957"/>
                <a:ext cx="205" cy="13"/>
              </a:xfrm>
              <a:prstGeom prst="rect">
                <a:avLst/>
              </a:prstGeom>
              <a:solidFill>
                <a:srgbClr val="AD6900"/>
              </a:solidFill>
              <a:ln w="6350">
                <a:solidFill>
                  <a:srgbClr val="AD6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112"/>
              <p:cNvSpPr>
                <a:spLocks noChangeArrowheads="1"/>
              </p:cNvSpPr>
              <p:nvPr/>
            </p:nvSpPr>
            <p:spPr bwMode="auto">
              <a:xfrm>
                <a:off x="1552" y="972"/>
                <a:ext cx="32" cy="6"/>
              </a:xfrm>
              <a:prstGeom prst="rect">
                <a:avLst/>
              </a:prstGeom>
              <a:solidFill>
                <a:srgbClr val="7144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13"/>
              <p:cNvSpPr>
                <a:spLocks noChangeShapeType="1"/>
              </p:cNvSpPr>
              <p:nvPr/>
            </p:nvSpPr>
            <p:spPr bwMode="auto">
              <a:xfrm>
                <a:off x="1552" y="955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71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14"/>
              <p:cNvSpPr>
                <a:spLocks noChangeShapeType="1"/>
              </p:cNvSpPr>
              <p:nvPr/>
            </p:nvSpPr>
            <p:spPr bwMode="auto">
              <a:xfrm>
                <a:off x="1582" y="989"/>
                <a:ext cx="1" cy="16"/>
              </a:xfrm>
              <a:prstGeom prst="line">
                <a:avLst/>
              </a:prstGeom>
              <a:noFill/>
              <a:ln w="3175">
                <a:solidFill>
                  <a:srgbClr val="7144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Arc 115"/>
              <p:cNvSpPr>
                <a:spLocks/>
              </p:cNvSpPr>
              <p:nvPr/>
            </p:nvSpPr>
            <p:spPr bwMode="auto">
              <a:xfrm>
                <a:off x="1311" y="946"/>
                <a:ext cx="180" cy="6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Arc 116"/>
              <p:cNvSpPr>
                <a:spLocks/>
              </p:cNvSpPr>
              <p:nvPr/>
            </p:nvSpPr>
            <p:spPr bwMode="auto">
              <a:xfrm>
                <a:off x="1339" y="944"/>
                <a:ext cx="181" cy="69"/>
              </a:xfrm>
              <a:custGeom>
                <a:avLst/>
                <a:gdLst>
                  <a:gd name="G0" fmla="+- 0 0 0"/>
                  <a:gd name="G1" fmla="+- 309 0 0"/>
                  <a:gd name="G2" fmla="+- 21600 0 0"/>
                  <a:gd name="T0" fmla="*/ 21598 w 21600"/>
                  <a:gd name="T1" fmla="*/ 0 h 21909"/>
                  <a:gd name="T2" fmla="*/ 0 w 21600"/>
                  <a:gd name="T3" fmla="*/ 21909 h 21909"/>
                  <a:gd name="T4" fmla="*/ 0 w 21600"/>
                  <a:gd name="T5" fmla="*/ 309 h 2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09" fill="none" extrusionOk="0">
                    <a:moveTo>
                      <a:pt x="21597" y="0"/>
                    </a:moveTo>
                    <a:cubicBezTo>
                      <a:pt x="21599" y="102"/>
                      <a:pt x="21600" y="205"/>
                      <a:pt x="21600" y="309"/>
                    </a:cubicBezTo>
                    <a:cubicBezTo>
                      <a:pt x="21600" y="12238"/>
                      <a:pt x="11929" y="21908"/>
                      <a:pt x="0" y="21909"/>
                    </a:cubicBezTo>
                  </a:path>
                  <a:path w="21600" h="21909" stroke="0" extrusionOk="0">
                    <a:moveTo>
                      <a:pt x="21597" y="0"/>
                    </a:moveTo>
                    <a:cubicBezTo>
                      <a:pt x="21599" y="102"/>
                      <a:pt x="21600" y="205"/>
                      <a:pt x="21600" y="309"/>
                    </a:cubicBezTo>
                    <a:cubicBezTo>
                      <a:pt x="21600" y="12238"/>
                      <a:pt x="11929" y="21908"/>
                      <a:pt x="0" y="21909"/>
                    </a:cubicBezTo>
                    <a:lnTo>
                      <a:pt x="0" y="309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Arc 117"/>
              <p:cNvSpPr>
                <a:spLocks/>
              </p:cNvSpPr>
              <p:nvPr/>
            </p:nvSpPr>
            <p:spPr bwMode="auto">
              <a:xfrm>
                <a:off x="1467" y="944"/>
                <a:ext cx="180" cy="69"/>
              </a:xfrm>
              <a:custGeom>
                <a:avLst/>
                <a:gdLst>
                  <a:gd name="G0" fmla="+- 0 0 0"/>
                  <a:gd name="G1" fmla="+- 307 0 0"/>
                  <a:gd name="G2" fmla="+- 21600 0 0"/>
                  <a:gd name="T0" fmla="*/ 21598 w 21600"/>
                  <a:gd name="T1" fmla="*/ 0 h 21907"/>
                  <a:gd name="T2" fmla="*/ 0 w 21600"/>
                  <a:gd name="T3" fmla="*/ 21907 h 21907"/>
                  <a:gd name="T4" fmla="*/ 0 w 21600"/>
                  <a:gd name="T5" fmla="*/ 307 h 2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07" fill="none" extrusionOk="0">
                    <a:moveTo>
                      <a:pt x="21597" y="0"/>
                    </a:moveTo>
                    <a:cubicBezTo>
                      <a:pt x="21599" y="102"/>
                      <a:pt x="21600" y="204"/>
                      <a:pt x="21600" y="307"/>
                    </a:cubicBezTo>
                    <a:cubicBezTo>
                      <a:pt x="21600" y="12236"/>
                      <a:pt x="11929" y="21906"/>
                      <a:pt x="0" y="21907"/>
                    </a:cubicBezTo>
                  </a:path>
                  <a:path w="21600" h="21907" stroke="0" extrusionOk="0">
                    <a:moveTo>
                      <a:pt x="21597" y="0"/>
                    </a:moveTo>
                    <a:cubicBezTo>
                      <a:pt x="21599" y="102"/>
                      <a:pt x="21600" y="204"/>
                      <a:pt x="21600" y="307"/>
                    </a:cubicBezTo>
                    <a:cubicBezTo>
                      <a:pt x="21600" y="12236"/>
                      <a:pt x="11929" y="21906"/>
                      <a:pt x="0" y="21907"/>
                    </a:cubicBezTo>
                    <a:lnTo>
                      <a:pt x="0" y="307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Arc 118"/>
              <p:cNvSpPr>
                <a:spLocks/>
              </p:cNvSpPr>
              <p:nvPr/>
            </p:nvSpPr>
            <p:spPr bwMode="auto">
              <a:xfrm>
                <a:off x="1433" y="941"/>
                <a:ext cx="180" cy="69"/>
              </a:xfrm>
              <a:custGeom>
                <a:avLst/>
                <a:gdLst>
                  <a:gd name="G0" fmla="+- 119 0 0"/>
                  <a:gd name="G1" fmla="+- 308 0 0"/>
                  <a:gd name="G2" fmla="+- 21600 0 0"/>
                  <a:gd name="T0" fmla="*/ 21717 w 21719"/>
                  <a:gd name="T1" fmla="*/ 0 h 21908"/>
                  <a:gd name="T2" fmla="*/ 0 w 21719"/>
                  <a:gd name="T3" fmla="*/ 21908 h 21908"/>
                  <a:gd name="T4" fmla="*/ 119 w 21719"/>
                  <a:gd name="T5" fmla="*/ 308 h 21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19" h="21908" fill="none" extrusionOk="0">
                    <a:moveTo>
                      <a:pt x="21716" y="0"/>
                    </a:moveTo>
                    <a:cubicBezTo>
                      <a:pt x="21718" y="102"/>
                      <a:pt x="21719" y="205"/>
                      <a:pt x="21719" y="308"/>
                    </a:cubicBezTo>
                    <a:cubicBezTo>
                      <a:pt x="21719" y="12237"/>
                      <a:pt x="12048" y="21908"/>
                      <a:pt x="119" y="21908"/>
                    </a:cubicBezTo>
                    <a:cubicBezTo>
                      <a:pt x="79" y="21908"/>
                      <a:pt x="39" y="21907"/>
                      <a:pt x="0" y="21907"/>
                    </a:cubicBezTo>
                  </a:path>
                  <a:path w="21719" h="21908" stroke="0" extrusionOk="0">
                    <a:moveTo>
                      <a:pt x="21716" y="0"/>
                    </a:moveTo>
                    <a:cubicBezTo>
                      <a:pt x="21718" y="102"/>
                      <a:pt x="21719" y="205"/>
                      <a:pt x="21719" y="308"/>
                    </a:cubicBezTo>
                    <a:cubicBezTo>
                      <a:pt x="21719" y="12237"/>
                      <a:pt x="12048" y="21908"/>
                      <a:pt x="119" y="21908"/>
                    </a:cubicBezTo>
                    <a:cubicBezTo>
                      <a:pt x="79" y="21908"/>
                      <a:pt x="39" y="21907"/>
                      <a:pt x="0" y="21907"/>
                    </a:cubicBezTo>
                    <a:lnTo>
                      <a:pt x="119" y="308"/>
                    </a:lnTo>
                    <a:close/>
                  </a:path>
                </a:pathLst>
              </a:custGeom>
              <a:noFill/>
              <a:ln w="3175">
                <a:solidFill>
                  <a:srgbClr val="67676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9" name="Line 119"/>
          <p:cNvSpPr>
            <a:spLocks noChangeShapeType="1"/>
          </p:cNvSpPr>
          <p:nvPr/>
        </p:nvSpPr>
        <p:spPr bwMode="auto">
          <a:xfrm>
            <a:off x="3886200" y="1625601"/>
            <a:ext cx="1600200" cy="304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" name="Line 120"/>
          <p:cNvSpPr>
            <a:spLocks noChangeShapeType="1"/>
          </p:cNvSpPr>
          <p:nvPr/>
        </p:nvSpPr>
        <p:spPr bwMode="auto">
          <a:xfrm>
            <a:off x="3886200" y="1676401"/>
            <a:ext cx="1600200" cy="304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" name="Line 121"/>
          <p:cNvSpPr>
            <a:spLocks noChangeShapeType="1"/>
          </p:cNvSpPr>
          <p:nvPr/>
        </p:nvSpPr>
        <p:spPr bwMode="auto">
          <a:xfrm>
            <a:off x="3835400" y="1752601"/>
            <a:ext cx="1600200" cy="304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" name="Line 122"/>
          <p:cNvSpPr>
            <a:spLocks noChangeShapeType="1"/>
          </p:cNvSpPr>
          <p:nvPr/>
        </p:nvSpPr>
        <p:spPr bwMode="auto">
          <a:xfrm>
            <a:off x="3854450" y="1708151"/>
            <a:ext cx="1600200" cy="304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" name="Rectangle 123"/>
          <p:cNvSpPr>
            <a:spLocks noChangeArrowheads="1"/>
          </p:cNvSpPr>
          <p:nvPr/>
        </p:nvSpPr>
        <p:spPr bwMode="auto">
          <a:xfrm>
            <a:off x="3810000" y="1524001"/>
            <a:ext cx="76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Line 124"/>
          <p:cNvSpPr>
            <a:spLocks noChangeShapeType="1"/>
          </p:cNvSpPr>
          <p:nvPr/>
        </p:nvSpPr>
        <p:spPr bwMode="auto">
          <a:xfrm flipH="1">
            <a:off x="4648200" y="1981201"/>
            <a:ext cx="1524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73107" y="3279893"/>
            <a:ext cx="2309812" cy="10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2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2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0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68362"/>
          </a:xfrm>
        </p:spPr>
        <p:txBody>
          <a:bodyPr/>
          <a:lstStyle/>
          <a:p>
            <a:r>
              <a:rPr lang="en-US" dirty="0" smtClean="0"/>
              <a:t>4-Pairs? </a:t>
            </a:r>
            <a:r>
              <a:rPr lang="en-US" dirty="0"/>
              <a:t>(Gigabit </a:t>
            </a:r>
            <a:r>
              <a:rPr lang="en-US" dirty="0" smtClean="0"/>
              <a:t>@ 500m)</a:t>
            </a:r>
            <a:endParaRPr lang="en-US" dirty="0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395413" y="1624013"/>
            <a:ext cx="6496050" cy="4386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1395413" y="1624013"/>
            <a:ext cx="6496050" cy="4386263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4" name="Freeform 6"/>
          <p:cNvSpPr>
            <a:spLocks/>
          </p:cNvSpPr>
          <p:nvPr/>
        </p:nvSpPr>
        <p:spPr bwMode="auto">
          <a:xfrm>
            <a:off x="1395413" y="1624013"/>
            <a:ext cx="1588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833">
                <a:moveTo>
                  <a:pt x="0" y="83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5" name="Freeform 7"/>
          <p:cNvSpPr>
            <a:spLocks/>
          </p:cNvSpPr>
          <p:nvPr/>
        </p:nvSpPr>
        <p:spPr bwMode="auto">
          <a:xfrm>
            <a:off x="2041525" y="1624013"/>
            <a:ext cx="1588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833">
                <a:moveTo>
                  <a:pt x="0" y="83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6" name="Freeform 8"/>
          <p:cNvSpPr>
            <a:spLocks/>
          </p:cNvSpPr>
          <p:nvPr/>
        </p:nvSpPr>
        <p:spPr bwMode="auto">
          <a:xfrm>
            <a:off x="2689225" y="1624013"/>
            <a:ext cx="1588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833">
                <a:moveTo>
                  <a:pt x="0" y="83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7" name="Freeform 9"/>
          <p:cNvSpPr>
            <a:spLocks/>
          </p:cNvSpPr>
          <p:nvPr/>
        </p:nvSpPr>
        <p:spPr bwMode="auto">
          <a:xfrm>
            <a:off x="3343275" y="1624013"/>
            <a:ext cx="1588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833">
                <a:moveTo>
                  <a:pt x="0" y="83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8" name="Freeform 10"/>
          <p:cNvSpPr>
            <a:spLocks/>
          </p:cNvSpPr>
          <p:nvPr/>
        </p:nvSpPr>
        <p:spPr bwMode="auto">
          <a:xfrm>
            <a:off x="3990975" y="1624013"/>
            <a:ext cx="1588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833">
                <a:moveTo>
                  <a:pt x="0" y="83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9" name="Freeform 11"/>
          <p:cNvSpPr>
            <a:spLocks/>
          </p:cNvSpPr>
          <p:nvPr/>
        </p:nvSpPr>
        <p:spPr bwMode="auto">
          <a:xfrm>
            <a:off x="4643438" y="1624013"/>
            <a:ext cx="1588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833">
                <a:moveTo>
                  <a:pt x="0" y="83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0" name="Freeform 12"/>
          <p:cNvSpPr>
            <a:spLocks/>
          </p:cNvSpPr>
          <p:nvPr/>
        </p:nvSpPr>
        <p:spPr bwMode="auto">
          <a:xfrm>
            <a:off x="5291138" y="1624013"/>
            <a:ext cx="1588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833">
                <a:moveTo>
                  <a:pt x="0" y="83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1" name="Freeform 13"/>
          <p:cNvSpPr>
            <a:spLocks/>
          </p:cNvSpPr>
          <p:nvPr/>
        </p:nvSpPr>
        <p:spPr bwMode="auto">
          <a:xfrm>
            <a:off x="5938838" y="1624013"/>
            <a:ext cx="1588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833">
                <a:moveTo>
                  <a:pt x="0" y="83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2" name="Freeform 14"/>
          <p:cNvSpPr>
            <a:spLocks/>
          </p:cNvSpPr>
          <p:nvPr/>
        </p:nvSpPr>
        <p:spPr bwMode="auto">
          <a:xfrm>
            <a:off x="6591300" y="1624013"/>
            <a:ext cx="1588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833">
                <a:moveTo>
                  <a:pt x="0" y="83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3" name="Freeform 15"/>
          <p:cNvSpPr>
            <a:spLocks/>
          </p:cNvSpPr>
          <p:nvPr/>
        </p:nvSpPr>
        <p:spPr bwMode="auto">
          <a:xfrm>
            <a:off x="7239000" y="1624013"/>
            <a:ext cx="1588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833">
                <a:moveTo>
                  <a:pt x="0" y="83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4" name="Freeform 16"/>
          <p:cNvSpPr>
            <a:spLocks/>
          </p:cNvSpPr>
          <p:nvPr/>
        </p:nvSpPr>
        <p:spPr bwMode="auto">
          <a:xfrm>
            <a:off x="7891463" y="1624013"/>
            <a:ext cx="1588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833">
                <a:moveTo>
                  <a:pt x="0" y="83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5" name="Freeform 17"/>
          <p:cNvSpPr>
            <a:spLocks/>
          </p:cNvSpPr>
          <p:nvPr/>
        </p:nvSpPr>
        <p:spPr bwMode="auto">
          <a:xfrm>
            <a:off x="1395413" y="6010275"/>
            <a:ext cx="64960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4" y="0"/>
              </a:cxn>
              <a:cxn ang="0">
                <a:pos x="1234" y="0"/>
              </a:cxn>
            </a:cxnLst>
            <a:rect l="0" t="0" r="r" b="b"/>
            <a:pathLst>
              <a:path w="1234">
                <a:moveTo>
                  <a:pt x="0" y="0"/>
                </a:moveTo>
                <a:lnTo>
                  <a:pt x="1234" y="0"/>
                </a:lnTo>
                <a:lnTo>
                  <a:pt x="12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06" name="Freeform 18"/>
          <p:cNvSpPr>
            <a:spLocks/>
          </p:cNvSpPr>
          <p:nvPr/>
        </p:nvSpPr>
        <p:spPr bwMode="auto">
          <a:xfrm>
            <a:off x="1395413" y="4546600"/>
            <a:ext cx="64960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4" y="0"/>
              </a:cxn>
              <a:cxn ang="0">
                <a:pos x="1234" y="0"/>
              </a:cxn>
            </a:cxnLst>
            <a:rect l="0" t="0" r="r" b="b"/>
            <a:pathLst>
              <a:path w="1234">
                <a:moveTo>
                  <a:pt x="0" y="0"/>
                </a:moveTo>
                <a:lnTo>
                  <a:pt x="1234" y="0"/>
                </a:lnTo>
                <a:lnTo>
                  <a:pt x="12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7" name="Freeform 19"/>
          <p:cNvSpPr>
            <a:spLocks/>
          </p:cNvSpPr>
          <p:nvPr/>
        </p:nvSpPr>
        <p:spPr bwMode="auto">
          <a:xfrm>
            <a:off x="1395413" y="3082925"/>
            <a:ext cx="64960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4" y="0"/>
              </a:cxn>
              <a:cxn ang="0">
                <a:pos x="1234" y="0"/>
              </a:cxn>
            </a:cxnLst>
            <a:rect l="0" t="0" r="r" b="b"/>
            <a:pathLst>
              <a:path w="1234">
                <a:moveTo>
                  <a:pt x="0" y="0"/>
                </a:moveTo>
                <a:lnTo>
                  <a:pt x="1234" y="0"/>
                </a:lnTo>
                <a:lnTo>
                  <a:pt x="12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8" name="Freeform 20"/>
          <p:cNvSpPr>
            <a:spLocks/>
          </p:cNvSpPr>
          <p:nvPr/>
        </p:nvSpPr>
        <p:spPr bwMode="auto">
          <a:xfrm>
            <a:off x="1395413" y="1624013"/>
            <a:ext cx="64960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4" y="0"/>
              </a:cxn>
              <a:cxn ang="0">
                <a:pos x="1234" y="0"/>
              </a:cxn>
            </a:cxnLst>
            <a:rect l="0" t="0" r="r" b="b"/>
            <a:pathLst>
              <a:path w="1234">
                <a:moveTo>
                  <a:pt x="0" y="0"/>
                </a:moveTo>
                <a:lnTo>
                  <a:pt x="1234" y="0"/>
                </a:lnTo>
                <a:lnTo>
                  <a:pt x="12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9" name="Line 21"/>
          <p:cNvSpPr>
            <a:spLocks noChangeShapeType="1"/>
          </p:cNvSpPr>
          <p:nvPr/>
        </p:nvSpPr>
        <p:spPr bwMode="auto">
          <a:xfrm>
            <a:off x="1395413" y="1624013"/>
            <a:ext cx="6496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10" name="Freeform 22"/>
          <p:cNvSpPr>
            <a:spLocks/>
          </p:cNvSpPr>
          <p:nvPr/>
        </p:nvSpPr>
        <p:spPr bwMode="auto">
          <a:xfrm>
            <a:off x="1395413" y="1624013"/>
            <a:ext cx="6496050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1234" y="833"/>
              </a:cxn>
              <a:cxn ang="0">
                <a:pos x="1234" y="0"/>
              </a:cxn>
            </a:cxnLst>
            <a:rect l="0" t="0" r="r" b="b"/>
            <a:pathLst>
              <a:path w="1234" h="833">
                <a:moveTo>
                  <a:pt x="0" y="833"/>
                </a:moveTo>
                <a:lnTo>
                  <a:pt x="1234" y="833"/>
                </a:lnTo>
                <a:lnTo>
                  <a:pt x="123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 flipV="1">
            <a:off x="1395413" y="1624013"/>
            <a:ext cx="1588" cy="4386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>
            <a:off x="1395413" y="6010275"/>
            <a:ext cx="6496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13" name="Line 25"/>
          <p:cNvSpPr>
            <a:spLocks noChangeShapeType="1"/>
          </p:cNvSpPr>
          <p:nvPr/>
        </p:nvSpPr>
        <p:spPr bwMode="auto">
          <a:xfrm flipV="1">
            <a:off x="1395413" y="1624013"/>
            <a:ext cx="1588" cy="4386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14" name="Line 26"/>
          <p:cNvSpPr>
            <a:spLocks noChangeShapeType="1"/>
          </p:cNvSpPr>
          <p:nvPr/>
        </p:nvSpPr>
        <p:spPr bwMode="auto">
          <a:xfrm flipV="1">
            <a:off x="1395413" y="594042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15" name="Line 27"/>
          <p:cNvSpPr>
            <a:spLocks noChangeShapeType="1"/>
          </p:cNvSpPr>
          <p:nvPr/>
        </p:nvSpPr>
        <p:spPr bwMode="auto">
          <a:xfrm>
            <a:off x="1395413" y="16240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16" name="Rectangle 28"/>
          <p:cNvSpPr>
            <a:spLocks noChangeArrowheads="1"/>
          </p:cNvSpPr>
          <p:nvPr/>
        </p:nvSpPr>
        <p:spPr bwMode="auto">
          <a:xfrm>
            <a:off x="1373188" y="6026150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17" name="Line 29"/>
          <p:cNvSpPr>
            <a:spLocks noChangeShapeType="1"/>
          </p:cNvSpPr>
          <p:nvPr/>
        </p:nvSpPr>
        <p:spPr bwMode="auto">
          <a:xfrm flipV="1">
            <a:off x="2041525" y="594042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18" name="Line 30"/>
          <p:cNvSpPr>
            <a:spLocks noChangeShapeType="1"/>
          </p:cNvSpPr>
          <p:nvPr/>
        </p:nvSpPr>
        <p:spPr bwMode="auto">
          <a:xfrm>
            <a:off x="2041525" y="16240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19" name="Rectangle 31"/>
          <p:cNvSpPr>
            <a:spLocks noChangeArrowheads="1"/>
          </p:cNvSpPr>
          <p:nvPr/>
        </p:nvSpPr>
        <p:spPr bwMode="auto">
          <a:xfrm>
            <a:off x="1973263" y="6026150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100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20" name="Line 32"/>
          <p:cNvSpPr>
            <a:spLocks noChangeShapeType="1"/>
          </p:cNvSpPr>
          <p:nvPr/>
        </p:nvSpPr>
        <p:spPr bwMode="auto">
          <a:xfrm flipV="1">
            <a:off x="2689225" y="594042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21" name="Line 33"/>
          <p:cNvSpPr>
            <a:spLocks noChangeShapeType="1"/>
          </p:cNvSpPr>
          <p:nvPr/>
        </p:nvSpPr>
        <p:spPr bwMode="auto">
          <a:xfrm>
            <a:off x="2689225" y="16240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22" name="Rectangle 34"/>
          <p:cNvSpPr>
            <a:spLocks noChangeArrowheads="1"/>
          </p:cNvSpPr>
          <p:nvPr/>
        </p:nvSpPr>
        <p:spPr bwMode="auto">
          <a:xfrm>
            <a:off x="2620963" y="6026150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200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23" name="Line 35"/>
          <p:cNvSpPr>
            <a:spLocks noChangeShapeType="1"/>
          </p:cNvSpPr>
          <p:nvPr/>
        </p:nvSpPr>
        <p:spPr bwMode="auto">
          <a:xfrm flipV="1">
            <a:off x="3343275" y="594042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24" name="Line 36"/>
          <p:cNvSpPr>
            <a:spLocks noChangeShapeType="1"/>
          </p:cNvSpPr>
          <p:nvPr/>
        </p:nvSpPr>
        <p:spPr bwMode="auto">
          <a:xfrm>
            <a:off x="3343275" y="16240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25" name="Rectangle 37"/>
          <p:cNvSpPr>
            <a:spLocks noChangeArrowheads="1"/>
          </p:cNvSpPr>
          <p:nvPr/>
        </p:nvSpPr>
        <p:spPr bwMode="auto">
          <a:xfrm>
            <a:off x="3275013" y="6026150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300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26" name="Line 38"/>
          <p:cNvSpPr>
            <a:spLocks noChangeShapeType="1"/>
          </p:cNvSpPr>
          <p:nvPr/>
        </p:nvSpPr>
        <p:spPr bwMode="auto">
          <a:xfrm flipV="1">
            <a:off x="3990975" y="594042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27" name="Line 39"/>
          <p:cNvSpPr>
            <a:spLocks noChangeShapeType="1"/>
          </p:cNvSpPr>
          <p:nvPr/>
        </p:nvSpPr>
        <p:spPr bwMode="auto">
          <a:xfrm>
            <a:off x="3990975" y="16240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28" name="Rectangle 40"/>
          <p:cNvSpPr>
            <a:spLocks noChangeArrowheads="1"/>
          </p:cNvSpPr>
          <p:nvPr/>
        </p:nvSpPr>
        <p:spPr bwMode="auto">
          <a:xfrm>
            <a:off x="3921125" y="6026150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400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29" name="Line 41"/>
          <p:cNvSpPr>
            <a:spLocks noChangeShapeType="1"/>
          </p:cNvSpPr>
          <p:nvPr/>
        </p:nvSpPr>
        <p:spPr bwMode="auto">
          <a:xfrm flipV="1">
            <a:off x="4643438" y="594042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30" name="Line 42"/>
          <p:cNvSpPr>
            <a:spLocks noChangeShapeType="1"/>
          </p:cNvSpPr>
          <p:nvPr/>
        </p:nvSpPr>
        <p:spPr bwMode="auto">
          <a:xfrm>
            <a:off x="4643438" y="16240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1" name="Rectangle 43"/>
          <p:cNvSpPr>
            <a:spLocks noChangeArrowheads="1"/>
          </p:cNvSpPr>
          <p:nvPr/>
        </p:nvSpPr>
        <p:spPr bwMode="auto">
          <a:xfrm>
            <a:off x="4575175" y="6026150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500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32" name="Line 44"/>
          <p:cNvSpPr>
            <a:spLocks noChangeShapeType="1"/>
          </p:cNvSpPr>
          <p:nvPr/>
        </p:nvSpPr>
        <p:spPr bwMode="auto">
          <a:xfrm flipV="1">
            <a:off x="5291138" y="594042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33" name="Line 45"/>
          <p:cNvSpPr>
            <a:spLocks noChangeShapeType="1"/>
          </p:cNvSpPr>
          <p:nvPr/>
        </p:nvSpPr>
        <p:spPr bwMode="auto">
          <a:xfrm>
            <a:off x="5291138" y="16240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4" name="Rectangle 46"/>
          <p:cNvSpPr>
            <a:spLocks noChangeArrowheads="1"/>
          </p:cNvSpPr>
          <p:nvPr/>
        </p:nvSpPr>
        <p:spPr bwMode="auto">
          <a:xfrm>
            <a:off x="5222875" y="6026150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600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35" name="Line 47"/>
          <p:cNvSpPr>
            <a:spLocks noChangeShapeType="1"/>
          </p:cNvSpPr>
          <p:nvPr/>
        </p:nvSpPr>
        <p:spPr bwMode="auto">
          <a:xfrm flipV="1">
            <a:off x="5938838" y="594042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36" name="Line 48"/>
          <p:cNvSpPr>
            <a:spLocks noChangeShapeType="1"/>
          </p:cNvSpPr>
          <p:nvPr/>
        </p:nvSpPr>
        <p:spPr bwMode="auto">
          <a:xfrm>
            <a:off x="5938838" y="16240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7" name="Rectangle 49"/>
          <p:cNvSpPr>
            <a:spLocks noChangeArrowheads="1"/>
          </p:cNvSpPr>
          <p:nvPr/>
        </p:nvSpPr>
        <p:spPr bwMode="auto">
          <a:xfrm>
            <a:off x="5870575" y="6026150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700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38" name="Line 50"/>
          <p:cNvSpPr>
            <a:spLocks noChangeShapeType="1"/>
          </p:cNvSpPr>
          <p:nvPr/>
        </p:nvSpPr>
        <p:spPr bwMode="auto">
          <a:xfrm flipV="1">
            <a:off x="6591300" y="594042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39" name="Line 51"/>
          <p:cNvSpPr>
            <a:spLocks noChangeShapeType="1"/>
          </p:cNvSpPr>
          <p:nvPr/>
        </p:nvSpPr>
        <p:spPr bwMode="auto">
          <a:xfrm>
            <a:off x="6591300" y="16240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0" name="Rectangle 52"/>
          <p:cNvSpPr>
            <a:spLocks noChangeArrowheads="1"/>
          </p:cNvSpPr>
          <p:nvPr/>
        </p:nvSpPr>
        <p:spPr bwMode="auto">
          <a:xfrm>
            <a:off x="6523038" y="6026150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800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41" name="Line 53"/>
          <p:cNvSpPr>
            <a:spLocks noChangeShapeType="1"/>
          </p:cNvSpPr>
          <p:nvPr/>
        </p:nvSpPr>
        <p:spPr bwMode="auto">
          <a:xfrm flipV="1">
            <a:off x="7239000" y="594042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42" name="Line 54"/>
          <p:cNvSpPr>
            <a:spLocks noChangeShapeType="1"/>
          </p:cNvSpPr>
          <p:nvPr/>
        </p:nvSpPr>
        <p:spPr bwMode="auto">
          <a:xfrm>
            <a:off x="7239000" y="16240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3" name="Rectangle 55"/>
          <p:cNvSpPr>
            <a:spLocks noChangeArrowheads="1"/>
          </p:cNvSpPr>
          <p:nvPr/>
        </p:nvSpPr>
        <p:spPr bwMode="auto">
          <a:xfrm>
            <a:off x="7170738" y="6026150"/>
            <a:ext cx="2308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900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44" name="Line 56"/>
          <p:cNvSpPr>
            <a:spLocks noChangeShapeType="1"/>
          </p:cNvSpPr>
          <p:nvPr/>
        </p:nvSpPr>
        <p:spPr bwMode="auto">
          <a:xfrm flipV="1">
            <a:off x="7891463" y="594042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45" name="Line 57"/>
          <p:cNvSpPr>
            <a:spLocks noChangeShapeType="1"/>
          </p:cNvSpPr>
          <p:nvPr/>
        </p:nvSpPr>
        <p:spPr bwMode="auto">
          <a:xfrm>
            <a:off x="7891463" y="16240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6" name="Rectangle 58"/>
          <p:cNvSpPr>
            <a:spLocks noChangeArrowheads="1"/>
          </p:cNvSpPr>
          <p:nvPr/>
        </p:nvSpPr>
        <p:spPr bwMode="auto">
          <a:xfrm>
            <a:off x="7796213" y="6026150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1000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47" name="Line 59"/>
          <p:cNvSpPr>
            <a:spLocks noChangeShapeType="1"/>
          </p:cNvSpPr>
          <p:nvPr/>
        </p:nvSpPr>
        <p:spPr bwMode="auto">
          <a:xfrm>
            <a:off x="1395413" y="6010275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48" name="Line 60"/>
          <p:cNvSpPr>
            <a:spLocks noChangeShapeType="1"/>
          </p:cNvSpPr>
          <p:nvPr/>
        </p:nvSpPr>
        <p:spPr bwMode="auto">
          <a:xfrm flipH="1">
            <a:off x="7823200" y="6010275"/>
            <a:ext cx="682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49" name="Rectangle 61"/>
          <p:cNvSpPr>
            <a:spLocks noChangeArrowheads="1"/>
          </p:cNvSpPr>
          <p:nvPr/>
        </p:nvSpPr>
        <p:spPr bwMode="auto">
          <a:xfrm>
            <a:off x="1252538" y="5956300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0.5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50" name="Line 62"/>
          <p:cNvSpPr>
            <a:spLocks noChangeShapeType="1"/>
          </p:cNvSpPr>
          <p:nvPr/>
        </p:nvSpPr>
        <p:spPr bwMode="auto">
          <a:xfrm>
            <a:off x="1051262" y="443632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65951" name="Line 63"/>
          <p:cNvSpPr>
            <a:spLocks noChangeShapeType="1"/>
          </p:cNvSpPr>
          <p:nvPr/>
        </p:nvSpPr>
        <p:spPr bwMode="auto">
          <a:xfrm flipH="1">
            <a:off x="7823200" y="4546600"/>
            <a:ext cx="682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52" name="Rectangle 64"/>
          <p:cNvSpPr>
            <a:spLocks noChangeArrowheads="1"/>
          </p:cNvSpPr>
          <p:nvPr/>
        </p:nvSpPr>
        <p:spPr bwMode="auto">
          <a:xfrm>
            <a:off x="981412" y="4383939"/>
            <a:ext cx="1795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1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53" name="Line 65"/>
          <p:cNvSpPr>
            <a:spLocks noChangeShapeType="1"/>
          </p:cNvSpPr>
          <p:nvPr/>
        </p:nvSpPr>
        <p:spPr bwMode="auto">
          <a:xfrm>
            <a:off x="1051262" y="2972651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65954" name="Line 66"/>
          <p:cNvSpPr>
            <a:spLocks noChangeShapeType="1"/>
          </p:cNvSpPr>
          <p:nvPr/>
        </p:nvSpPr>
        <p:spPr bwMode="auto">
          <a:xfrm flipH="1">
            <a:off x="7823200" y="3082925"/>
            <a:ext cx="682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55" name="Rectangle 67"/>
          <p:cNvSpPr>
            <a:spLocks noChangeArrowheads="1"/>
          </p:cNvSpPr>
          <p:nvPr/>
        </p:nvSpPr>
        <p:spPr bwMode="auto">
          <a:xfrm>
            <a:off x="908387" y="2920264"/>
            <a:ext cx="4488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1.5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56" name="Line 68"/>
          <p:cNvSpPr>
            <a:spLocks noChangeShapeType="1"/>
          </p:cNvSpPr>
          <p:nvPr/>
        </p:nvSpPr>
        <p:spPr bwMode="auto">
          <a:xfrm>
            <a:off x="1395413" y="1624013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57" name="Line 69"/>
          <p:cNvSpPr>
            <a:spLocks noChangeShapeType="1"/>
          </p:cNvSpPr>
          <p:nvPr/>
        </p:nvSpPr>
        <p:spPr bwMode="auto">
          <a:xfrm flipH="1">
            <a:off x="7823200" y="1624013"/>
            <a:ext cx="682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58" name="Rectangle 70"/>
          <p:cNvSpPr>
            <a:spLocks noChangeArrowheads="1"/>
          </p:cNvSpPr>
          <p:nvPr/>
        </p:nvSpPr>
        <p:spPr bwMode="auto">
          <a:xfrm>
            <a:off x="1325563" y="1571625"/>
            <a:ext cx="952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59" name="Line 71"/>
          <p:cNvSpPr>
            <a:spLocks noChangeShapeType="1"/>
          </p:cNvSpPr>
          <p:nvPr/>
        </p:nvSpPr>
        <p:spPr bwMode="auto">
          <a:xfrm>
            <a:off x="1395413" y="1624013"/>
            <a:ext cx="6496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60" name="Freeform 72"/>
          <p:cNvSpPr>
            <a:spLocks/>
          </p:cNvSpPr>
          <p:nvPr/>
        </p:nvSpPr>
        <p:spPr bwMode="auto">
          <a:xfrm>
            <a:off x="1395413" y="1624013"/>
            <a:ext cx="6496050" cy="4386263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1234" y="833"/>
              </a:cxn>
              <a:cxn ang="0">
                <a:pos x="1234" y="0"/>
              </a:cxn>
            </a:cxnLst>
            <a:rect l="0" t="0" r="r" b="b"/>
            <a:pathLst>
              <a:path w="1234" h="833">
                <a:moveTo>
                  <a:pt x="0" y="833"/>
                </a:moveTo>
                <a:lnTo>
                  <a:pt x="1234" y="833"/>
                </a:lnTo>
                <a:lnTo>
                  <a:pt x="123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61" name="Line 73"/>
          <p:cNvSpPr>
            <a:spLocks noChangeShapeType="1"/>
          </p:cNvSpPr>
          <p:nvPr/>
        </p:nvSpPr>
        <p:spPr bwMode="auto">
          <a:xfrm flipV="1">
            <a:off x="1395413" y="1624013"/>
            <a:ext cx="1588" cy="4386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62" name="Rectangle 74"/>
          <p:cNvSpPr>
            <a:spLocks noChangeArrowheads="1"/>
          </p:cNvSpPr>
          <p:nvPr/>
        </p:nvSpPr>
        <p:spPr bwMode="auto">
          <a:xfrm>
            <a:off x="3886200" y="6248400"/>
            <a:ext cx="16815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Cable Length in meters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63" name="Rectangle 75"/>
          <p:cNvSpPr>
            <a:spLocks noChangeArrowheads="1"/>
          </p:cNvSpPr>
          <p:nvPr/>
        </p:nvSpPr>
        <p:spPr bwMode="auto">
          <a:xfrm rot="16200000">
            <a:off x="-753285" y="3420285"/>
            <a:ext cx="26994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Data Rate in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</a:rPr>
              <a:t>Gbps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65964" name="Rectangle 76"/>
          <p:cNvSpPr>
            <a:spLocks noChangeArrowheads="1"/>
          </p:cNvSpPr>
          <p:nvPr/>
        </p:nvSpPr>
        <p:spPr bwMode="auto">
          <a:xfrm>
            <a:off x="2463800" y="1355725"/>
            <a:ext cx="447040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Symmetric Data Rate vs Cable Length for 4 twisted pairs as a MIMO Channel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65" name="Rectangle 77"/>
          <p:cNvSpPr>
            <a:spLocks noChangeArrowheads="1"/>
          </p:cNvSpPr>
          <p:nvPr/>
        </p:nvSpPr>
        <p:spPr bwMode="auto">
          <a:xfrm>
            <a:off x="2063750" y="1466850"/>
            <a:ext cx="5402263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35 MHz band plan, 21 dBm aggregate power (US and DS combined), -150 to -140 dBm/Hz linear noise increase, Coding gain 6 dB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66" name="Rectangle 78"/>
          <p:cNvSpPr>
            <a:spLocks noChangeArrowheads="1"/>
          </p:cNvSpPr>
          <p:nvPr/>
        </p:nvSpPr>
        <p:spPr bwMode="auto">
          <a:xfrm>
            <a:off x="1384300" y="5972175"/>
            <a:ext cx="432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</a:rPr>
              <a:t>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67" name="Rectangle 79"/>
          <p:cNvSpPr>
            <a:spLocks noChangeArrowheads="1"/>
          </p:cNvSpPr>
          <p:nvPr/>
        </p:nvSpPr>
        <p:spPr bwMode="auto">
          <a:xfrm>
            <a:off x="7886700" y="1582738"/>
            <a:ext cx="52388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68" name="Freeform 80"/>
          <p:cNvSpPr>
            <a:spLocks/>
          </p:cNvSpPr>
          <p:nvPr/>
        </p:nvSpPr>
        <p:spPr bwMode="auto">
          <a:xfrm>
            <a:off x="1716088" y="1782763"/>
            <a:ext cx="6175375" cy="412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5" y="262"/>
              </a:cxn>
              <a:cxn ang="0">
                <a:pos x="411" y="484"/>
              </a:cxn>
              <a:cxn ang="0">
                <a:pos x="613" y="693"/>
              </a:cxn>
              <a:cxn ang="0">
                <a:pos x="819" y="905"/>
              </a:cxn>
              <a:cxn ang="0">
                <a:pos x="1025" y="1121"/>
              </a:cxn>
              <a:cxn ang="0">
                <a:pos x="1844" y="1747"/>
              </a:cxn>
              <a:cxn ang="0">
                <a:pos x="2865" y="2248"/>
              </a:cxn>
              <a:cxn ang="0">
                <a:pos x="3890" y="2596"/>
              </a:cxn>
            </a:cxnLst>
            <a:rect l="0" t="0" r="r" b="b"/>
            <a:pathLst>
              <a:path w="3890" h="2596">
                <a:moveTo>
                  <a:pt x="0" y="0"/>
                </a:moveTo>
                <a:lnTo>
                  <a:pt x="205" y="262"/>
                </a:lnTo>
                <a:lnTo>
                  <a:pt x="411" y="484"/>
                </a:lnTo>
                <a:lnTo>
                  <a:pt x="613" y="693"/>
                </a:lnTo>
                <a:lnTo>
                  <a:pt x="819" y="905"/>
                </a:lnTo>
                <a:lnTo>
                  <a:pt x="1025" y="1121"/>
                </a:lnTo>
                <a:lnTo>
                  <a:pt x="1844" y="1747"/>
                </a:lnTo>
                <a:lnTo>
                  <a:pt x="2865" y="2248"/>
                </a:lnTo>
                <a:lnTo>
                  <a:pt x="3890" y="2596"/>
                </a:lnTo>
              </a:path>
            </a:pathLst>
          </a:cu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69" name="Freeform 81"/>
          <p:cNvSpPr>
            <a:spLocks/>
          </p:cNvSpPr>
          <p:nvPr/>
        </p:nvSpPr>
        <p:spPr bwMode="auto">
          <a:xfrm>
            <a:off x="1689100" y="1755775"/>
            <a:ext cx="47625" cy="476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" y="10"/>
              </a:cxn>
              <a:cxn ang="0">
                <a:pos x="17" y="0"/>
              </a:cxn>
              <a:cxn ang="0">
                <a:pos x="20" y="10"/>
              </a:cxn>
              <a:cxn ang="0">
                <a:pos x="30" y="10"/>
              </a:cxn>
              <a:cxn ang="0">
                <a:pos x="20" y="17"/>
              </a:cxn>
              <a:cxn ang="0">
                <a:pos x="23" y="30"/>
              </a:cxn>
              <a:cxn ang="0">
                <a:pos x="17" y="23"/>
              </a:cxn>
              <a:cxn ang="0">
                <a:pos x="7" y="30"/>
              </a:cxn>
              <a:cxn ang="0">
                <a:pos x="10" y="17"/>
              </a:cxn>
              <a:cxn ang="0">
                <a:pos x="0" y="10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10" y="10"/>
                </a:lnTo>
                <a:lnTo>
                  <a:pt x="17" y="0"/>
                </a:lnTo>
                <a:lnTo>
                  <a:pt x="20" y="10"/>
                </a:lnTo>
                <a:lnTo>
                  <a:pt x="30" y="10"/>
                </a:lnTo>
                <a:lnTo>
                  <a:pt x="20" y="17"/>
                </a:lnTo>
                <a:lnTo>
                  <a:pt x="23" y="30"/>
                </a:lnTo>
                <a:lnTo>
                  <a:pt x="17" y="23"/>
                </a:lnTo>
                <a:lnTo>
                  <a:pt x="7" y="30"/>
                </a:lnTo>
                <a:lnTo>
                  <a:pt x="10" y="17"/>
                </a:lnTo>
                <a:lnTo>
                  <a:pt x="0" y="10"/>
                </a:lnTo>
                <a:close/>
              </a:path>
            </a:pathLst>
          </a:cu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70" name="Freeform 82"/>
          <p:cNvSpPr>
            <a:spLocks/>
          </p:cNvSpPr>
          <p:nvPr/>
        </p:nvSpPr>
        <p:spPr bwMode="auto">
          <a:xfrm>
            <a:off x="2016125" y="2171700"/>
            <a:ext cx="47625" cy="476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" y="10"/>
              </a:cxn>
              <a:cxn ang="0">
                <a:pos x="16" y="0"/>
              </a:cxn>
              <a:cxn ang="0">
                <a:pos x="20" y="10"/>
              </a:cxn>
              <a:cxn ang="0">
                <a:pos x="30" y="10"/>
              </a:cxn>
              <a:cxn ang="0">
                <a:pos x="20" y="17"/>
              </a:cxn>
              <a:cxn ang="0">
                <a:pos x="23" y="30"/>
              </a:cxn>
              <a:cxn ang="0">
                <a:pos x="16" y="23"/>
              </a:cxn>
              <a:cxn ang="0">
                <a:pos x="7" y="30"/>
              </a:cxn>
              <a:cxn ang="0">
                <a:pos x="10" y="17"/>
              </a:cxn>
              <a:cxn ang="0">
                <a:pos x="0" y="10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10" y="10"/>
                </a:lnTo>
                <a:lnTo>
                  <a:pt x="16" y="0"/>
                </a:lnTo>
                <a:lnTo>
                  <a:pt x="20" y="10"/>
                </a:lnTo>
                <a:lnTo>
                  <a:pt x="30" y="10"/>
                </a:lnTo>
                <a:lnTo>
                  <a:pt x="20" y="17"/>
                </a:lnTo>
                <a:lnTo>
                  <a:pt x="23" y="30"/>
                </a:lnTo>
                <a:lnTo>
                  <a:pt x="16" y="23"/>
                </a:lnTo>
                <a:lnTo>
                  <a:pt x="7" y="30"/>
                </a:lnTo>
                <a:lnTo>
                  <a:pt x="10" y="17"/>
                </a:lnTo>
                <a:lnTo>
                  <a:pt x="0" y="10"/>
                </a:lnTo>
                <a:close/>
              </a:path>
            </a:pathLst>
          </a:cu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71" name="Freeform 83"/>
          <p:cNvSpPr>
            <a:spLocks/>
          </p:cNvSpPr>
          <p:nvPr/>
        </p:nvSpPr>
        <p:spPr bwMode="auto">
          <a:xfrm>
            <a:off x="2343150" y="2524125"/>
            <a:ext cx="46038" cy="476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9" y="10"/>
              </a:cxn>
              <a:cxn ang="0">
                <a:pos x="16" y="0"/>
              </a:cxn>
              <a:cxn ang="0">
                <a:pos x="19" y="10"/>
              </a:cxn>
              <a:cxn ang="0">
                <a:pos x="29" y="10"/>
              </a:cxn>
              <a:cxn ang="0">
                <a:pos x="19" y="17"/>
              </a:cxn>
              <a:cxn ang="0">
                <a:pos x="23" y="30"/>
              </a:cxn>
              <a:cxn ang="0">
                <a:pos x="16" y="24"/>
              </a:cxn>
              <a:cxn ang="0">
                <a:pos x="6" y="30"/>
              </a:cxn>
              <a:cxn ang="0">
                <a:pos x="9" y="17"/>
              </a:cxn>
              <a:cxn ang="0">
                <a:pos x="0" y="10"/>
              </a:cxn>
            </a:cxnLst>
            <a:rect l="0" t="0" r="r" b="b"/>
            <a:pathLst>
              <a:path w="29" h="30">
                <a:moveTo>
                  <a:pt x="0" y="10"/>
                </a:moveTo>
                <a:lnTo>
                  <a:pt x="9" y="10"/>
                </a:lnTo>
                <a:lnTo>
                  <a:pt x="16" y="0"/>
                </a:lnTo>
                <a:lnTo>
                  <a:pt x="19" y="10"/>
                </a:lnTo>
                <a:lnTo>
                  <a:pt x="29" y="10"/>
                </a:lnTo>
                <a:lnTo>
                  <a:pt x="19" y="17"/>
                </a:lnTo>
                <a:lnTo>
                  <a:pt x="23" y="30"/>
                </a:lnTo>
                <a:lnTo>
                  <a:pt x="16" y="24"/>
                </a:lnTo>
                <a:lnTo>
                  <a:pt x="6" y="30"/>
                </a:lnTo>
                <a:lnTo>
                  <a:pt x="9" y="17"/>
                </a:lnTo>
                <a:lnTo>
                  <a:pt x="0" y="10"/>
                </a:lnTo>
                <a:close/>
              </a:path>
            </a:pathLst>
          </a:cu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72" name="Freeform 84"/>
          <p:cNvSpPr>
            <a:spLocks/>
          </p:cNvSpPr>
          <p:nvPr/>
        </p:nvSpPr>
        <p:spPr bwMode="auto">
          <a:xfrm>
            <a:off x="2663825" y="2855913"/>
            <a:ext cx="47625" cy="476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" y="10"/>
              </a:cxn>
              <a:cxn ang="0">
                <a:pos x="16" y="0"/>
              </a:cxn>
              <a:cxn ang="0">
                <a:pos x="20" y="10"/>
              </a:cxn>
              <a:cxn ang="0">
                <a:pos x="30" y="10"/>
              </a:cxn>
              <a:cxn ang="0">
                <a:pos x="20" y="17"/>
              </a:cxn>
              <a:cxn ang="0">
                <a:pos x="23" y="30"/>
              </a:cxn>
              <a:cxn ang="0">
                <a:pos x="16" y="24"/>
              </a:cxn>
              <a:cxn ang="0">
                <a:pos x="6" y="30"/>
              </a:cxn>
              <a:cxn ang="0">
                <a:pos x="10" y="17"/>
              </a:cxn>
              <a:cxn ang="0">
                <a:pos x="0" y="10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10" y="10"/>
                </a:lnTo>
                <a:lnTo>
                  <a:pt x="16" y="0"/>
                </a:lnTo>
                <a:lnTo>
                  <a:pt x="20" y="10"/>
                </a:lnTo>
                <a:lnTo>
                  <a:pt x="30" y="10"/>
                </a:lnTo>
                <a:lnTo>
                  <a:pt x="20" y="17"/>
                </a:lnTo>
                <a:lnTo>
                  <a:pt x="23" y="30"/>
                </a:lnTo>
                <a:lnTo>
                  <a:pt x="16" y="24"/>
                </a:lnTo>
                <a:lnTo>
                  <a:pt x="6" y="30"/>
                </a:lnTo>
                <a:lnTo>
                  <a:pt x="10" y="17"/>
                </a:lnTo>
                <a:lnTo>
                  <a:pt x="0" y="10"/>
                </a:lnTo>
                <a:close/>
              </a:path>
            </a:pathLst>
          </a:cu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73" name="Freeform 85"/>
          <p:cNvSpPr>
            <a:spLocks/>
          </p:cNvSpPr>
          <p:nvPr/>
        </p:nvSpPr>
        <p:spPr bwMode="auto">
          <a:xfrm>
            <a:off x="2989263" y="3194050"/>
            <a:ext cx="47625" cy="460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0" y="9"/>
              </a:cxn>
              <a:cxn ang="0">
                <a:pos x="17" y="0"/>
              </a:cxn>
              <a:cxn ang="0">
                <a:pos x="20" y="9"/>
              </a:cxn>
              <a:cxn ang="0">
                <a:pos x="30" y="9"/>
              </a:cxn>
              <a:cxn ang="0">
                <a:pos x="20" y="16"/>
              </a:cxn>
              <a:cxn ang="0">
                <a:pos x="24" y="29"/>
              </a:cxn>
              <a:cxn ang="0">
                <a:pos x="17" y="23"/>
              </a:cxn>
              <a:cxn ang="0">
                <a:pos x="7" y="29"/>
              </a:cxn>
              <a:cxn ang="0">
                <a:pos x="10" y="16"/>
              </a:cxn>
              <a:cxn ang="0">
                <a:pos x="0" y="9"/>
              </a:cxn>
            </a:cxnLst>
            <a:rect l="0" t="0" r="r" b="b"/>
            <a:pathLst>
              <a:path w="30" h="29">
                <a:moveTo>
                  <a:pt x="0" y="9"/>
                </a:moveTo>
                <a:lnTo>
                  <a:pt x="10" y="9"/>
                </a:lnTo>
                <a:lnTo>
                  <a:pt x="17" y="0"/>
                </a:lnTo>
                <a:lnTo>
                  <a:pt x="20" y="9"/>
                </a:lnTo>
                <a:lnTo>
                  <a:pt x="30" y="9"/>
                </a:lnTo>
                <a:lnTo>
                  <a:pt x="20" y="16"/>
                </a:lnTo>
                <a:lnTo>
                  <a:pt x="24" y="29"/>
                </a:lnTo>
                <a:lnTo>
                  <a:pt x="17" y="23"/>
                </a:lnTo>
                <a:lnTo>
                  <a:pt x="7" y="29"/>
                </a:lnTo>
                <a:lnTo>
                  <a:pt x="10" y="16"/>
                </a:lnTo>
                <a:lnTo>
                  <a:pt x="0" y="9"/>
                </a:lnTo>
                <a:close/>
              </a:path>
            </a:pathLst>
          </a:cu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74" name="Freeform 86"/>
          <p:cNvSpPr>
            <a:spLocks/>
          </p:cNvSpPr>
          <p:nvPr/>
        </p:nvSpPr>
        <p:spPr bwMode="auto">
          <a:xfrm>
            <a:off x="3316288" y="3535363"/>
            <a:ext cx="47625" cy="476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" y="10"/>
              </a:cxn>
              <a:cxn ang="0">
                <a:pos x="17" y="0"/>
              </a:cxn>
              <a:cxn ang="0">
                <a:pos x="20" y="10"/>
              </a:cxn>
              <a:cxn ang="0">
                <a:pos x="30" y="10"/>
              </a:cxn>
              <a:cxn ang="0">
                <a:pos x="20" y="17"/>
              </a:cxn>
              <a:cxn ang="0">
                <a:pos x="23" y="30"/>
              </a:cxn>
              <a:cxn ang="0">
                <a:pos x="17" y="23"/>
              </a:cxn>
              <a:cxn ang="0">
                <a:pos x="7" y="30"/>
              </a:cxn>
              <a:cxn ang="0">
                <a:pos x="10" y="17"/>
              </a:cxn>
              <a:cxn ang="0">
                <a:pos x="0" y="10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10" y="10"/>
                </a:lnTo>
                <a:lnTo>
                  <a:pt x="17" y="0"/>
                </a:lnTo>
                <a:lnTo>
                  <a:pt x="20" y="10"/>
                </a:lnTo>
                <a:lnTo>
                  <a:pt x="30" y="10"/>
                </a:lnTo>
                <a:lnTo>
                  <a:pt x="20" y="17"/>
                </a:lnTo>
                <a:lnTo>
                  <a:pt x="23" y="30"/>
                </a:lnTo>
                <a:lnTo>
                  <a:pt x="17" y="23"/>
                </a:lnTo>
                <a:lnTo>
                  <a:pt x="7" y="30"/>
                </a:lnTo>
                <a:lnTo>
                  <a:pt x="10" y="17"/>
                </a:lnTo>
                <a:lnTo>
                  <a:pt x="0" y="10"/>
                </a:lnTo>
                <a:close/>
              </a:path>
            </a:pathLst>
          </a:cu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75" name="Freeform 87"/>
          <p:cNvSpPr>
            <a:spLocks/>
          </p:cNvSpPr>
          <p:nvPr/>
        </p:nvSpPr>
        <p:spPr bwMode="auto">
          <a:xfrm>
            <a:off x="4616450" y="4530725"/>
            <a:ext cx="47625" cy="476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" y="10"/>
              </a:cxn>
              <a:cxn ang="0">
                <a:pos x="17" y="0"/>
              </a:cxn>
              <a:cxn ang="0">
                <a:pos x="20" y="10"/>
              </a:cxn>
              <a:cxn ang="0">
                <a:pos x="30" y="10"/>
              </a:cxn>
              <a:cxn ang="0">
                <a:pos x="20" y="16"/>
              </a:cxn>
              <a:cxn ang="0">
                <a:pos x="23" y="30"/>
              </a:cxn>
              <a:cxn ang="0">
                <a:pos x="17" y="23"/>
              </a:cxn>
              <a:cxn ang="0">
                <a:pos x="7" y="30"/>
              </a:cxn>
              <a:cxn ang="0">
                <a:pos x="10" y="16"/>
              </a:cxn>
              <a:cxn ang="0">
                <a:pos x="0" y="10"/>
              </a:cxn>
            </a:cxnLst>
            <a:rect l="0" t="0" r="r" b="b"/>
            <a:pathLst>
              <a:path w="30" h="30">
                <a:moveTo>
                  <a:pt x="0" y="10"/>
                </a:moveTo>
                <a:lnTo>
                  <a:pt x="10" y="10"/>
                </a:lnTo>
                <a:lnTo>
                  <a:pt x="17" y="0"/>
                </a:lnTo>
                <a:lnTo>
                  <a:pt x="20" y="10"/>
                </a:lnTo>
                <a:lnTo>
                  <a:pt x="30" y="10"/>
                </a:lnTo>
                <a:lnTo>
                  <a:pt x="20" y="16"/>
                </a:lnTo>
                <a:lnTo>
                  <a:pt x="23" y="30"/>
                </a:lnTo>
                <a:lnTo>
                  <a:pt x="17" y="23"/>
                </a:lnTo>
                <a:lnTo>
                  <a:pt x="7" y="30"/>
                </a:lnTo>
                <a:lnTo>
                  <a:pt x="10" y="16"/>
                </a:lnTo>
                <a:lnTo>
                  <a:pt x="0" y="10"/>
                </a:lnTo>
                <a:close/>
              </a:path>
            </a:pathLst>
          </a:cu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76" name="Freeform 88"/>
          <p:cNvSpPr>
            <a:spLocks/>
          </p:cNvSpPr>
          <p:nvPr/>
        </p:nvSpPr>
        <p:spPr bwMode="auto">
          <a:xfrm>
            <a:off x="6238875" y="5326063"/>
            <a:ext cx="47625" cy="460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0" y="9"/>
              </a:cxn>
              <a:cxn ang="0">
                <a:pos x="16" y="0"/>
              </a:cxn>
              <a:cxn ang="0">
                <a:pos x="20" y="9"/>
              </a:cxn>
              <a:cxn ang="0">
                <a:pos x="30" y="9"/>
              </a:cxn>
              <a:cxn ang="0">
                <a:pos x="20" y="16"/>
              </a:cxn>
              <a:cxn ang="0">
                <a:pos x="23" y="29"/>
              </a:cxn>
              <a:cxn ang="0">
                <a:pos x="16" y="23"/>
              </a:cxn>
              <a:cxn ang="0">
                <a:pos x="6" y="29"/>
              </a:cxn>
              <a:cxn ang="0">
                <a:pos x="10" y="16"/>
              </a:cxn>
              <a:cxn ang="0">
                <a:pos x="0" y="9"/>
              </a:cxn>
            </a:cxnLst>
            <a:rect l="0" t="0" r="r" b="b"/>
            <a:pathLst>
              <a:path w="30" h="29">
                <a:moveTo>
                  <a:pt x="0" y="9"/>
                </a:moveTo>
                <a:lnTo>
                  <a:pt x="10" y="9"/>
                </a:lnTo>
                <a:lnTo>
                  <a:pt x="16" y="0"/>
                </a:lnTo>
                <a:lnTo>
                  <a:pt x="20" y="9"/>
                </a:lnTo>
                <a:lnTo>
                  <a:pt x="30" y="9"/>
                </a:lnTo>
                <a:lnTo>
                  <a:pt x="20" y="16"/>
                </a:lnTo>
                <a:lnTo>
                  <a:pt x="23" y="29"/>
                </a:lnTo>
                <a:lnTo>
                  <a:pt x="16" y="23"/>
                </a:lnTo>
                <a:lnTo>
                  <a:pt x="6" y="29"/>
                </a:lnTo>
                <a:lnTo>
                  <a:pt x="10" y="16"/>
                </a:lnTo>
                <a:lnTo>
                  <a:pt x="0" y="9"/>
                </a:lnTo>
                <a:close/>
              </a:path>
            </a:pathLst>
          </a:cu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77" name="Freeform 89"/>
          <p:cNvSpPr>
            <a:spLocks/>
          </p:cNvSpPr>
          <p:nvPr/>
        </p:nvSpPr>
        <p:spPr bwMode="auto">
          <a:xfrm>
            <a:off x="7866063" y="5878513"/>
            <a:ext cx="46038" cy="476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" y="10"/>
              </a:cxn>
              <a:cxn ang="0">
                <a:pos x="16" y="0"/>
              </a:cxn>
              <a:cxn ang="0">
                <a:pos x="20" y="10"/>
              </a:cxn>
              <a:cxn ang="0">
                <a:pos x="29" y="10"/>
              </a:cxn>
              <a:cxn ang="0">
                <a:pos x="20" y="16"/>
              </a:cxn>
              <a:cxn ang="0">
                <a:pos x="23" y="30"/>
              </a:cxn>
              <a:cxn ang="0">
                <a:pos x="16" y="23"/>
              </a:cxn>
              <a:cxn ang="0">
                <a:pos x="6" y="30"/>
              </a:cxn>
              <a:cxn ang="0">
                <a:pos x="10" y="16"/>
              </a:cxn>
              <a:cxn ang="0">
                <a:pos x="0" y="10"/>
              </a:cxn>
            </a:cxnLst>
            <a:rect l="0" t="0" r="r" b="b"/>
            <a:pathLst>
              <a:path w="29" h="30">
                <a:moveTo>
                  <a:pt x="0" y="10"/>
                </a:moveTo>
                <a:lnTo>
                  <a:pt x="10" y="10"/>
                </a:lnTo>
                <a:lnTo>
                  <a:pt x="16" y="0"/>
                </a:lnTo>
                <a:lnTo>
                  <a:pt x="20" y="10"/>
                </a:lnTo>
                <a:lnTo>
                  <a:pt x="29" y="10"/>
                </a:lnTo>
                <a:lnTo>
                  <a:pt x="20" y="16"/>
                </a:lnTo>
                <a:lnTo>
                  <a:pt x="23" y="30"/>
                </a:lnTo>
                <a:lnTo>
                  <a:pt x="16" y="23"/>
                </a:lnTo>
                <a:lnTo>
                  <a:pt x="6" y="30"/>
                </a:lnTo>
                <a:lnTo>
                  <a:pt x="10" y="16"/>
                </a:lnTo>
                <a:lnTo>
                  <a:pt x="0" y="10"/>
                </a:lnTo>
                <a:close/>
              </a:path>
            </a:pathLst>
          </a:cu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65978" name="Rectangle 90"/>
          <p:cNvSpPr>
            <a:spLocks noChangeArrowheads="1"/>
          </p:cNvSpPr>
          <p:nvPr/>
        </p:nvSpPr>
        <p:spPr bwMode="auto">
          <a:xfrm>
            <a:off x="6959600" y="1714500"/>
            <a:ext cx="790575" cy="147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79" name="Rectangle 91"/>
          <p:cNvSpPr>
            <a:spLocks noChangeArrowheads="1"/>
          </p:cNvSpPr>
          <p:nvPr/>
        </p:nvSpPr>
        <p:spPr bwMode="auto">
          <a:xfrm>
            <a:off x="6959600" y="1714500"/>
            <a:ext cx="790575" cy="147638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80" name="Line 92"/>
          <p:cNvSpPr>
            <a:spLocks noChangeShapeType="1"/>
          </p:cNvSpPr>
          <p:nvPr/>
        </p:nvSpPr>
        <p:spPr bwMode="auto">
          <a:xfrm>
            <a:off x="6959600" y="1714500"/>
            <a:ext cx="790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81" name="Freeform 93"/>
          <p:cNvSpPr>
            <a:spLocks/>
          </p:cNvSpPr>
          <p:nvPr/>
        </p:nvSpPr>
        <p:spPr bwMode="auto">
          <a:xfrm>
            <a:off x="6959600" y="1714500"/>
            <a:ext cx="790575" cy="1476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50" y="28"/>
              </a:cxn>
              <a:cxn ang="0">
                <a:pos x="150" y="0"/>
              </a:cxn>
            </a:cxnLst>
            <a:rect l="0" t="0" r="r" b="b"/>
            <a:pathLst>
              <a:path w="150" h="28">
                <a:moveTo>
                  <a:pt x="0" y="28"/>
                </a:moveTo>
                <a:lnTo>
                  <a:pt x="150" y="28"/>
                </a:lnTo>
                <a:lnTo>
                  <a:pt x="15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82" name="Line 94"/>
          <p:cNvSpPr>
            <a:spLocks noChangeShapeType="1"/>
          </p:cNvSpPr>
          <p:nvPr/>
        </p:nvSpPr>
        <p:spPr bwMode="auto">
          <a:xfrm flipV="1">
            <a:off x="6959600" y="1714500"/>
            <a:ext cx="1588" cy="1476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83" name="Line 95"/>
          <p:cNvSpPr>
            <a:spLocks noChangeShapeType="1"/>
          </p:cNvSpPr>
          <p:nvPr/>
        </p:nvSpPr>
        <p:spPr bwMode="auto">
          <a:xfrm>
            <a:off x="6959600" y="1862138"/>
            <a:ext cx="790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84" name="Freeform 96"/>
          <p:cNvSpPr>
            <a:spLocks/>
          </p:cNvSpPr>
          <p:nvPr/>
        </p:nvSpPr>
        <p:spPr bwMode="auto">
          <a:xfrm>
            <a:off x="6959600" y="1714500"/>
            <a:ext cx="790575" cy="1476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0" y="0"/>
              </a:cxn>
              <a:cxn ang="0">
                <a:pos x="150" y="0"/>
              </a:cxn>
            </a:cxnLst>
            <a:rect l="0" t="0" r="r" b="b"/>
            <a:pathLst>
              <a:path w="150" h="28">
                <a:moveTo>
                  <a:pt x="0" y="28"/>
                </a:moveTo>
                <a:lnTo>
                  <a:pt x="0" y="0"/>
                </a:lnTo>
                <a:lnTo>
                  <a:pt x="15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85" name="Freeform 97"/>
          <p:cNvSpPr>
            <a:spLocks/>
          </p:cNvSpPr>
          <p:nvPr/>
        </p:nvSpPr>
        <p:spPr bwMode="auto">
          <a:xfrm>
            <a:off x="6959600" y="1714500"/>
            <a:ext cx="790575" cy="1476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50" y="28"/>
              </a:cxn>
              <a:cxn ang="0">
                <a:pos x="150" y="0"/>
              </a:cxn>
            </a:cxnLst>
            <a:rect l="0" t="0" r="r" b="b"/>
            <a:pathLst>
              <a:path w="150" h="28">
                <a:moveTo>
                  <a:pt x="0" y="28"/>
                </a:moveTo>
                <a:lnTo>
                  <a:pt x="150" y="28"/>
                </a:lnTo>
                <a:lnTo>
                  <a:pt x="15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86" name="Line 98"/>
          <p:cNvSpPr>
            <a:spLocks noChangeShapeType="1"/>
          </p:cNvSpPr>
          <p:nvPr/>
        </p:nvSpPr>
        <p:spPr bwMode="auto">
          <a:xfrm flipV="1">
            <a:off x="6959600" y="1714500"/>
            <a:ext cx="1588" cy="1476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87" name="Rectangle 99"/>
          <p:cNvSpPr>
            <a:spLocks noChangeArrowheads="1"/>
          </p:cNvSpPr>
          <p:nvPr/>
        </p:nvSpPr>
        <p:spPr bwMode="auto">
          <a:xfrm>
            <a:off x="7234238" y="1739900"/>
            <a:ext cx="54292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</a:rPr>
              <a:t>Bit cap = 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88" name="Line 100"/>
          <p:cNvSpPr>
            <a:spLocks noChangeShapeType="1"/>
          </p:cNvSpPr>
          <p:nvPr/>
        </p:nvSpPr>
        <p:spPr bwMode="auto">
          <a:xfrm>
            <a:off x="7002463" y="1787525"/>
            <a:ext cx="209550" cy="1588"/>
          </a:xfrm>
          <a:prstGeom prst="line">
            <a:avLst/>
          </a:pr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89" name="Freeform 101"/>
          <p:cNvSpPr>
            <a:spLocks/>
          </p:cNvSpPr>
          <p:nvPr/>
        </p:nvSpPr>
        <p:spPr bwMode="auto">
          <a:xfrm>
            <a:off x="7080250" y="1762125"/>
            <a:ext cx="47625" cy="4603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" y="10"/>
              </a:cxn>
              <a:cxn ang="0">
                <a:pos x="17" y="0"/>
              </a:cxn>
              <a:cxn ang="0">
                <a:pos x="20" y="10"/>
              </a:cxn>
              <a:cxn ang="0">
                <a:pos x="30" y="10"/>
              </a:cxn>
              <a:cxn ang="0">
                <a:pos x="20" y="16"/>
              </a:cxn>
              <a:cxn ang="0">
                <a:pos x="24" y="29"/>
              </a:cxn>
              <a:cxn ang="0">
                <a:pos x="17" y="23"/>
              </a:cxn>
              <a:cxn ang="0">
                <a:pos x="7" y="29"/>
              </a:cxn>
              <a:cxn ang="0">
                <a:pos x="10" y="16"/>
              </a:cxn>
              <a:cxn ang="0">
                <a:pos x="0" y="10"/>
              </a:cxn>
            </a:cxnLst>
            <a:rect l="0" t="0" r="r" b="b"/>
            <a:pathLst>
              <a:path w="30" h="29">
                <a:moveTo>
                  <a:pt x="0" y="10"/>
                </a:moveTo>
                <a:lnTo>
                  <a:pt x="10" y="10"/>
                </a:lnTo>
                <a:lnTo>
                  <a:pt x="17" y="0"/>
                </a:lnTo>
                <a:lnTo>
                  <a:pt x="20" y="10"/>
                </a:lnTo>
                <a:lnTo>
                  <a:pt x="30" y="10"/>
                </a:lnTo>
                <a:lnTo>
                  <a:pt x="20" y="16"/>
                </a:lnTo>
                <a:lnTo>
                  <a:pt x="24" y="29"/>
                </a:lnTo>
                <a:lnTo>
                  <a:pt x="17" y="23"/>
                </a:lnTo>
                <a:lnTo>
                  <a:pt x="7" y="29"/>
                </a:lnTo>
                <a:lnTo>
                  <a:pt x="10" y="16"/>
                </a:lnTo>
                <a:lnTo>
                  <a:pt x="0" y="10"/>
                </a:lnTo>
                <a:close/>
              </a:path>
            </a:pathLst>
          </a:custGeom>
          <a:noFill/>
          <a:ln w="7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Copper PON? (Cu-PON or PCN)</a:t>
            </a:r>
          </a:p>
        </p:txBody>
      </p:sp>
      <p:sp>
        <p:nvSpPr>
          <p:cNvPr id="157906" name="Rectangle 210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267200"/>
            <a:ext cx="82296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Homes have “party” lines (same as passive split in PONs)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Requires dispatch to “pedestal” or “drop” point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 to 4 pairs in “higher-revenue neighborhoods” – sometimes called “</a:t>
            </a:r>
            <a:r>
              <a:rPr lang="en-US" sz="1600" dirty="0" err="1" smtClean="0"/>
              <a:t>G.fast</a:t>
            </a:r>
            <a:r>
              <a:rPr lang="en-US" sz="1600" dirty="0" smtClean="0"/>
              <a:t>”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1 </a:t>
            </a:r>
            <a:r>
              <a:rPr lang="en-US" sz="2000" dirty="0" err="1" smtClean="0"/>
              <a:t>Gbps</a:t>
            </a:r>
            <a:r>
              <a:rPr lang="en-US" sz="2000" dirty="0" smtClean="0"/>
              <a:t> shared over 2-4 customers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Can use same “dynamic bandwidth assignment” as GPON or EPON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Higher data rate per user by 10x</a:t>
            </a:r>
            <a:endParaRPr lang="en-US" sz="1600" dirty="0"/>
          </a:p>
        </p:txBody>
      </p:sp>
      <p:grpSp>
        <p:nvGrpSpPr>
          <p:cNvPr id="2" name="Group 139"/>
          <p:cNvGrpSpPr>
            <a:grpSpLocks noChangeAspect="1"/>
          </p:cNvGrpSpPr>
          <p:nvPr/>
        </p:nvGrpSpPr>
        <p:grpSpPr bwMode="auto">
          <a:xfrm>
            <a:off x="1395744" y="1143000"/>
            <a:ext cx="5903245" cy="3124200"/>
            <a:chOff x="944" y="10364"/>
            <a:chExt cx="5040" cy="2667"/>
          </a:xfrm>
        </p:grpSpPr>
        <p:sp>
          <p:nvSpPr>
            <p:cNvPr id="141" name="AutoShape 437"/>
            <p:cNvSpPr>
              <a:spLocks noChangeAspect="1" noChangeArrowheads="1" noTextEdit="1"/>
            </p:cNvSpPr>
            <p:nvPr/>
          </p:nvSpPr>
          <p:spPr bwMode="auto">
            <a:xfrm>
              <a:off x="944" y="10364"/>
              <a:ext cx="5040" cy="2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36"/>
            <p:cNvSpPr>
              <a:spLocks noChangeShapeType="1"/>
            </p:cNvSpPr>
            <p:nvPr/>
          </p:nvSpPr>
          <p:spPr bwMode="auto">
            <a:xfrm>
              <a:off x="5434" y="11322"/>
              <a:ext cx="0" cy="1173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35"/>
            <p:cNvSpPr>
              <a:spLocks noChangeShapeType="1"/>
            </p:cNvSpPr>
            <p:nvPr/>
          </p:nvSpPr>
          <p:spPr bwMode="auto">
            <a:xfrm>
              <a:off x="5495" y="11247"/>
              <a:ext cx="0" cy="129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34"/>
            <p:cNvSpPr>
              <a:spLocks noChangeShapeType="1"/>
            </p:cNvSpPr>
            <p:nvPr/>
          </p:nvSpPr>
          <p:spPr bwMode="auto">
            <a:xfrm flipH="1">
              <a:off x="1972" y="11850"/>
              <a:ext cx="0" cy="469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5" name="Picture 4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9" y="12224"/>
              <a:ext cx="58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" name="Freeform 432"/>
            <p:cNvSpPr>
              <a:spLocks/>
            </p:cNvSpPr>
            <p:nvPr/>
          </p:nvSpPr>
          <p:spPr bwMode="auto">
            <a:xfrm>
              <a:off x="1794" y="12319"/>
              <a:ext cx="546" cy="259"/>
            </a:xfrm>
            <a:custGeom>
              <a:avLst/>
              <a:gdLst>
                <a:gd name="T0" fmla="*/ 0 w 432"/>
                <a:gd name="T1" fmla="*/ 834 h 205"/>
                <a:gd name="T2" fmla="*/ 102 w 432"/>
                <a:gd name="T3" fmla="*/ 0 h 205"/>
                <a:gd name="T4" fmla="*/ 1659 w 432"/>
                <a:gd name="T5" fmla="*/ 0 h 205"/>
                <a:gd name="T6" fmla="*/ 1761 w 432"/>
                <a:gd name="T7" fmla="*/ 834 h 205"/>
                <a:gd name="T8" fmla="*/ 0 w 432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205"/>
                <a:gd name="T17" fmla="*/ 432 w 432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205">
                  <a:moveTo>
                    <a:pt x="0" y="205"/>
                  </a:moveTo>
                  <a:lnTo>
                    <a:pt x="25" y="0"/>
                  </a:lnTo>
                  <a:lnTo>
                    <a:pt x="407" y="0"/>
                  </a:lnTo>
                  <a:lnTo>
                    <a:pt x="432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31"/>
            <p:cNvSpPr>
              <a:spLocks/>
            </p:cNvSpPr>
            <p:nvPr/>
          </p:nvSpPr>
          <p:spPr bwMode="auto">
            <a:xfrm>
              <a:off x="1794" y="12319"/>
              <a:ext cx="546" cy="259"/>
            </a:xfrm>
            <a:custGeom>
              <a:avLst/>
              <a:gdLst>
                <a:gd name="T0" fmla="*/ 0 w 432"/>
                <a:gd name="T1" fmla="*/ 834 h 205"/>
                <a:gd name="T2" fmla="*/ 102 w 432"/>
                <a:gd name="T3" fmla="*/ 0 h 205"/>
                <a:gd name="T4" fmla="*/ 1659 w 432"/>
                <a:gd name="T5" fmla="*/ 0 h 205"/>
                <a:gd name="T6" fmla="*/ 1761 w 432"/>
                <a:gd name="T7" fmla="*/ 834 h 205"/>
                <a:gd name="T8" fmla="*/ 0 w 432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205"/>
                <a:gd name="T17" fmla="*/ 432 w 432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205">
                  <a:moveTo>
                    <a:pt x="0" y="205"/>
                  </a:moveTo>
                  <a:lnTo>
                    <a:pt x="25" y="0"/>
                  </a:lnTo>
                  <a:lnTo>
                    <a:pt x="407" y="0"/>
                  </a:lnTo>
                  <a:lnTo>
                    <a:pt x="432" y="205"/>
                  </a:lnTo>
                  <a:lnTo>
                    <a:pt x="0" y="2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430"/>
            <p:cNvSpPr>
              <a:spLocks/>
            </p:cNvSpPr>
            <p:nvPr/>
          </p:nvSpPr>
          <p:spPr bwMode="auto">
            <a:xfrm>
              <a:off x="1912" y="12336"/>
              <a:ext cx="82" cy="76"/>
            </a:xfrm>
            <a:custGeom>
              <a:avLst/>
              <a:gdLst>
                <a:gd name="T0" fmla="*/ 13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0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429"/>
            <p:cNvSpPr>
              <a:spLocks/>
            </p:cNvSpPr>
            <p:nvPr/>
          </p:nvSpPr>
          <p:spPr bwMode="auto">
            <a:xfrm>
              <a:off x="1912" y="12336"/>
              <a:ext cx="82" cy="76"/>
            </a:xfrm>
            <a:custGeom>
              <a:avLst/>
              <a:gdLst>
                <a:gd name="T0" fmla="*/ 13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0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428"/>
            <p:cNvSpPr>
              <a:spLocks noChangeArrowheads="1"/>
            </p:cNvSpPr>
            <p:nvPr/>
          </p:nvSpPr>
          <p:spPr bwMode="auto">
            <a:xfrm>
              <a:off x="1925" y="12414"/>
              <a:ext cx="56" cy="11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427"/>
            <p:cNvSpPr>
              <a:spLocks noChangeArrowheads="1"/>
            </p:cNvSpPr>
            <p:nvPr/>
          </p:nvSpPr>
          <p:spPr bwMode="auto">
            <a:xfrm>
              <a:off x="1925" y="12414"/>
              <a:ext cx="56" cy="11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426"/>
            <p:cNvSpPr>
              <a:spLocks noChangeArrowheads="1"/>
            </p:cNvSpPr>
            <p:nvPr/>
          </p:nvSpPr>
          <p:spPr bwMode="auto">
            <a:xfrm>
              <a:off x="1937" y="12434"/>
              <a:ext cx="31" cy="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425"/>
            <p:cNvSpPr>
              <a:spLocks noChangeArrowheads="1"/>
            </p:cNvSpPr>
            <p:nvPr/>
          </p:nvSpPr>
          <p:spPr bwMode="auto">
            <a:xfrm>
              <a:off x="1937" y="12434"/>
              <a:ext cx="31" cy="7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4" name="Picture 4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15" y="12582"/>
              <a:ext cx="50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" name="Rectangle 423"/>
            <p:cNvSpPr>
              <a:spLocks noChangeArrowheads="1"/>
            </p:cNvSpPr>
            <p:nvPr/>
          </p:nvSpPr>
          <p:spPr bwMode="auto">
            <a:xfrm>
              <a:off x="1816" y="12583"/>
              <a:ext cx="507" cy="2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422"/>
            <p:cNvSpPr>
              <a:spLocks noChangeArrowheads="1"/>
            </p:cNvSpPr>
            <p:nvPr/>
          </p:nvSpPr>
          <p:spPr bwMode="auto">
            <a:xfrm>
              <a:off x="1875" y="12646"/>
              <a:ext cx="12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421"/>
            <p:cNvSpPr>
              <a:spLocks noChangeArrowheads="1"/>
            </p:cNvSpPr>
            <p:nvPr/>
          </p:nvSpPr>
          <p:spPr bwMode="auto">
            <a:xfrm>
              <a:off x="1875" y="12646"/>
              <a:ext cx="12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420"/>
            <p:cNvSpPr>
              <a:spLocks noChangeArrowheads="1"/>
            </p:cNvSpPr>
            <p:nvPr/>
          </p:nvSpPr>
          <p:spPr bwMode="auto">
            <a:xfrm>
              <a:off x="1950" y="12646"/>
              <a:ext cx="12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419"/>
            <p:cNvSpPr>
              <a:spLocks noChangeArrowheads="1"/>
            </p:cNvSpPr>
            <p:nvPr/>
          </p:nvSpPr>
          <p:spPr bwMode="auto">
            <a:xfrm>
              <a:off x="1950" y="12646"/>
              <a:ext cx="12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418"/>
            <p:cNvSpPr>
              <a:spLocks noChangeArrowheads="1"/>
            </p:cNvSpPr>
            <p:nvPr/>
          </p:nvSpPr>
          <p:spPr bwMode="auto">
            <a:xfrm>
              <a:off x="1893" y="12646"/>
              <a:ext cx="50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417"/>
            <p:cNvSpPr>
              <a:spLocks noChangeArrowheads="1"/>
            </p:cNvSpPr>
            <p:nvPr/>
          </p:nvSpPr>
          <p:spPr bwMode="auto">
            <a:xfrm>
              <a:off x="1893" y="12646"/>
              <a:ext cx="50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416"/>
            <p:cNvSpPr>
              <a:spLocks/>
            </p:cNvSpPr>
            <p:nvPr/>
          </p:nvSpPr>
          <p:spPr bwMode="auto">
            <a:xfrm>
              <a:off x="1975" y="12585"/>
              <a:ext cx="186" cy="77"/>
            </a:xfrm>
            <a:custGeom>
              <a:avLst/>
              <a:gdLst>
                <a:gd name="T0" fmla="*/ 421 w 147"/>
                <a:gd name="T1" fmla="*/ 101 h 61"/>
                <a:gd name="T2" fmla="*/ 602 w 147"/>
                <a:gd name="T3" fmla="*/ 245 h 61"/>
                <a:gd name="T4" fmla="*/ 0 w 147"/>
                <a:gd name="T5" fmla="*/ 245 h 61"/>
                <a:gd name="T6" fmla="*/ 144 w 147"/>
                <a:gd name="T7" fmla="*/ 124 h 61"/>
                <a:gd name="T8" fmla="*/ 296 w 147"/>
                <a:gd name="T9" fmla="*/ 0 h 61"/>
                <a:gd name="T10" fmla="*/ 421 w 147"/>
                <a:gd name="T11" fmla="*/ 10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61"/>
                <a:gd name="T20" fmla="*/ 147 w 14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61">
                  <a:moveTo>
                    <a:pt x="103" y="25"/>
                  </a:moveTo>
                  <a:lnTo>
                    <a:pt x="147" y="61"/>
                  </a:lnTo>
                  <a:lnTo>
                    <a:pt x="0" y="61"/>
                  </a:lnTo>
                  <a:lnTo>
                    <a:pt x="35" y="31"/>
                  </a:lnTo>
                  <a:lnTo>
                    <a:pt x="72" y="0"/>
                  </a:lnTo>
                  <a:lnTo>
                    <a:pt x="103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415"/>
            <p:cNvSpPr>
              <a:spLocks/>
            </p:cNvSpPr>
            <p:nvPr/>
          </p:nvSpPr>
          <p:spPr bwMode="auto">
            <a:xfrm>
              <a:off x="1975" y="12585"/>
              <a:ext cx="186" cy="77"/>
            </a:xfrm>
            <a:custGeom>
              <a:avLst/>
              <a:gdLst>
                <a:gd name="T0" fmla="*/ 421 w 147"/>
                <a:gd name="T1" fmla="*/ 101 h 61"/>
                <a:gd name="T2" fmla="*/ 602 w 147"/>
                <a:gd name="T3" fmla="*/ 245 h 61"/>
                <a:gd name="T4" fmla="*/ 0 w 147"/>
                <a:gd name="T5" fmla="*/ 245 h 61"/>
                <a:gd name="T6" fmla="*/ 144 w 147"/>
                <a:gd name="T7" fmla="*/ 124 h 61"/>
                <a:gd name="T8" fmla="*/ 296 w 147"/>
                <a:gd name="T9" fmla="*/ 0 h 61"/>
                <a:gd name="T10" fmla="*/ 421 w 147"/>
                <a:gd name="T11" fmla="*/ 10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61"/>
                <a:gd name="T20" fmla="*/ 147 w 14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61">
                  <a:moveTo>
                    <a:pt x="103" y="25"/>
                  </a:moveTo>
                  <a:lnTo>
                    <a:pt x="147" y="61"/>
                  </a:lnTo>
                  <a:lnTo>
                    <a:pt x="0" y="61"/>
                  </a:lnTo>
                  <a:lnTo>
                    <a:pt x="35" y="31"/>
                  </a:lnTo>
                  <a:lnTo>
                    <a:pt x="72" y="0"/>
                  </a:lnTo>
                  <a:lnTo>
                    <a:pt x="103" y="2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Rectangle 414"/>
            <p:cNvSpPr>
              <a:spLocks noChangeArrowheads="1"/>
            </p:cNvSpPr>
            <p:nvPr/>
          </p:nvSpPr>
          <p:spPr bwMode="auto">
            <a:xfrm>
              <a:off x="2018" y="12679"/>
              <a:ext cx="101" cy="12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ectangle 413"/>
            <p:cNvSpPr>
              <a:spLocks noChangeArrowheads="1"/>
            </p:cNvSpPr>
            <p:nvPr/>
          </p:nvSpPr>
          <p:spPr bwMode="auto">
            <a:xfrm>
              <a:off x="2018" y="12679"/>
              <a:ext cx="101" cy="1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412"/>
            <p:cNvSpPr>
              <a:spLocks noChangeShapeType="1"/>
            </p:cNvSpPr>
            <p:nvPr/>
          </p:nvSpPr>
          <p:spPr bwMode="auto">
            <a:xfrm flipV="1">
              <a:off x="2070" y="12685"/>
              <a:ext cx="2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411"/>
            <p:cNvSpPr>
              <a:spLocks noChangeArrowheads="1"/>
            </p:cNvSpPr>
            <p:nvPr/>
          </p:nvSpPr>
          <p:spPr bwMode="auto">
            <a:xfrm>
              <a:off x="2009" y="12818"/>
              <a:ext cx="121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410"/>
            <p:cNvSpPr>
              <a:spLocks noChangeArrowheads="1"/>
            </p:cNvSpPr>
            <p:nvPr/>
          </p:nvSpPr>
          <p:spPr bwMode="auto">
            <a:xfrm>
              <a:off x="2009" y="12818"/>
              <a:ext cx="121" cy="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Rectangle 409"/>
            <p:cNvSpPr>
              <a:spLocks noChangeArrowheads="1"/>
            </p:cNvSpPr>
            <p:nvPr/>
          </p:nvSpPr>
          <p:spPr bwMode="auto">
            <a:xfrm>
              <a:off x="1996" y="12835"/>
              <a:ext cx="152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408"/>
            <p:cNvSpPr>
              <a:spLocks noChangeArrowheads="1"/>
            </p:cNvSpPr>
            <p:nvPr/>
          </p:nvSpPr>
          <p:spPr bwMode="auto">
            <a:xfrm>
              <a:off x="1996" y="12835"/>
              <a:ext cx="152" cy="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Rectangle 407"/>
            <p:cNvSpPr>
              <a:spLocks noChangeArrowheads="1"/>
            </p:cNvSpPr>
            <p:nvPr/>
          </p:nvSpPr>
          <p:spPr bwMode="auto">
            <a:xfrm>
              <a:off x="1979" y="12847"/>
              <a:ext cx="177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406"/>
            <p:cNvSpPr>
              <a:spLocks noChangeArrowheads="1"/>
            </p:cNvSpPr>
            <p:nvPr/>
          </p:nvSpPr>
          <p:spPr bwMode="auto">
            <a:xfrm>
              <a:off x="1979" y="12847"/>
              <a:ext cx="177" cy="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405"/>
            <p:cNvSpPr>
              <a:spLocks noChangeArrowheads="1"/>
            </p:cNvSpPr>
            <p:nvPr/>
          </p:nvSpPr>
          <p:spPr bwMode="auto">
            <a:xfrm>
              <a:off x="1996" y="12665"/>
              <a:ext cx="7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404"/>
            <p:cNvSpPr>
              <a:spLocks noChangeArrowheads="1"/>
            </p:cNvSpPr>
            <p:nvPr/>
          </p:nvSpPr>
          <p:spPr bwMode="auto">
            <a:xfrm>
              <a:off x="1996" y="12665"/>
              <a:ext cx="7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403"/>
            <p:cNvSpPr>
              <a:spLocks noChangeArrowheads="1"/>
            </p:cNvSpPr>
            <p:nvPr/>
          </p:nvSpPr>
          <p:spPr bwMode="auto">
            <a:xfrm>
              <a:off x="2140" y="12665"/>
              <a:ext cx="6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402"/>
            <p:cNvSpPr>
              <a:spLocks noChangeArrowheads="1"/>
            </p:cNvSpPr>
            <p:nvPr/>
          </p:nvSpPr>
          <p:spPr bwMode="auto">
            <a:xfrm>
              <a:off x="2140" y="12665"/>
              <a:ext cx="6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401"/>
            <p:cNvSpPr>
              <a:spLocks noChangeArrowheads="1"/>
            </p:cNvSpPr>
            <p:nvPr/>
          </p:nvSpPr>
          <p:spPr bwMode="auto">
            <a:xfrm>
              <a:off x="2177" y="12646"/>
              <a:ext cx="11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400"/>
            <p:cNvSpPr>
              <a:spLocks noChangeArrowheads="1"/>
            </p:cNvSpPr>
            <p:nvPr/>
          </p:nvSpPr>
          <p:spPr bwMode="auto">
            <a:xfrm>
              <a:off x="2177" y="12646"/>
              <a:ext cx="11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399"/>
            <p:cNvSpPr>
              <a:spLocks noChangeArrowheads="1"/>
            </p:cNvSpPr>
            <p:nvPr/>
          </p:nvSpPr>
          <p:spPr bwMode="auto">
            <a:xfrm>
              <a:off x="2251" y="12646"/>
              <a:ext cx="14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398"/>
            <p:cNvSpPr>
              <a:spLocks noChangeArrowheads="1"/>
            </p:cNvSpPr>
            <p:nvPr/>
          </p:nvSpPr>
          <p:spPr bwMode="auto">
            <a:xfrm>
              <a:off x="2251" y="12646"/>
              <a:ext cx="14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Rectangle 397"/>
            <p:cNvSpPr>
              <a:spLocks noChangeArrowheads="1"/>
            </p:cNvSpPr>
            <p:nvPr/>
          </p:nvSpPr>
          <p:spPr bwMode="auto">
            <a:xfrm>
              <a:off x="2194" y="12646"/>
              <a:ext cx="52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396"/>
            <p:cNvSpPr>
              <a:spLocks noChangeArrowheads="1"/>
            </p:cNvSpPr>
            <p:nvPr/>
          </p:nvSpPr>
          <p:spPr bwMode="auto">
            <a:xfrm>
              <a:off x="2194" y="12646"/>
              <a:ext cx="52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395"/>
            <p:cNvSpPr>
              <a:spLocks noChangeArrowheads="1"/>
            </p:cNvSpPr>
            <p:nvPr/>
          </p:nvSpPr>
          <p:spPr bwMode="auto">
            <a:xfrm>
              <a:off x="1857" y="12264"/>
              <a:ext cx="27" cy="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394"/>
            <p:cNvSpPr>
              <a:spLocks noChangeArrowheads="1"/>
            </p:cNvSpPr>
            <p:nvPr/>
          </p:nvSpPr>
          <p:spPr bwMode="auto">
            <a:xfrm>
              <a:off x="1857" y="12264"/>
              <a:ext cx="27" cy="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393"/>
            <p:cNvSpPr>
              <a:spLocks/>
            </p:cNvSpPr>
            <p:nvPr/>
          </p:nvSpPr>
          <p:spPr bwMode="auto">
            <a:xfrm>
              <a:off x="2146" y="1233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7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1" y="60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392"/>
            <p:cNvSpPr>
              <a:spLocks/>
            </p:cNvSpPr>
            <p:nvPr/>
          </p:nvSpPr>
          <p:spPr bwMode="auto">
            <a:xfrm>
              <a:off x="2146" y="1233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7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1" y="60"/>
                  </a:lnTo>
                  <a:lnTo>
                    <a:pt x="4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Rectangle 391"/>
            <p:cNvSpPr>
              <a:spLocks noChangeArrowheads="1"/>
            </p:cNvSpPr>
            <p:nvPr/>
          </p:nvSpPr>
          <p:spPr bwMode="auto">
            <a:xfrm>
              <a:off x="2157" y="12414"/>
              <a:ext cx="57" cy="11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390"/>
            <p:cNvSpPr>
              <a:spLocks noChangeArrowheads="1"/>
            </p:cNvSpPr>
            <p:nvPr/>
          </p:nvSpPr>
          <p:spPr bwMode="auto">
            <a:xfrm>
              <a:off x="2157" y="12414"/>
              <a:ext cx="57" cy="11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Rectangle 389"/>
            <p:cNvSpPr>
              <a:spLocks noChangeArrowheads="1"/>
            </p:cNvSpPr>
            <p:nvPr/>
          </p:nvSpPr>
          <p:spPr bwMode="auto">
            <a:xfrm>
              <a:off x="2170" y="12434"/>
              <a:ext cx="31" cy="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388"/>
            <p:cNvSpPr>
              <a:spLocks noChangeArrowheads="1"/>
            </p:cNvSpPr>
            <p:nvPr/>
          </p:nvSpPr>
          <p:spPr bwMode="auto">
            <a:xfrm>
              <a:off x="2170" y="12434"/>
              <a:ext cx="31" cy="7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1" name="Picture 3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9" y="12224"/>
              <a:ext cx="58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" name="Freeform 386"/>
            <p:cNvSpPr>
              <a:spLocks/>
            </p:cNvSpPr>
            <p:nvPr/>
          </p:nvSpPr>
          <p:spPr bwMode="auto">
            <a:xfrm>
              <a:off x="1794" y="12319"/>
              <a:ext cx="546" cy="259"/>
            </a:xfrm>
            <a:custGeom>
              <a:avLst/>
              <a:gdLst>
                <a:gd name="T0" fmla="*/ 0 w 432"/>
                <a:gd name="T1" fmla="*/ 834 h 205"/>
                <a:gd name="T2" fmla="*/ 102 w 432"/>
                <a:gd name="T3" fmla="*/ 0 h 205"/>
                <a:gd name="T4" fmla="*/ 1659 w 432"/>
                <a:gd name="T5" fmla="*/ 0 h 205"/>
                <a:gd name="T6" fmla="*/ 1761 w 432"/>
                <a:gd name="T7" fmla="*/ 834 h 205"/>
                <a:gd name="T8" fmla="*/ 0 w 432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205"/>
                <a:gd name="T17" fmla="*/ 432 w 432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205">
                  <a:moveTo>
                    <a:pt x="0" y="205"/>
                  </a:moveTo>
                  <a:lnTo>
                    <a:pt x="25" y="0"/>
                  </a:lnTo>
                  <a:lnTo>
                    <a:pt x="407" y="0"/>
                  </a:lnTo>
                  <a:lnTo>
                    <a:pt x="432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385"/>
            <p:cNvSpPr>
              <a:spLocks/>
            </p:cNvSpPr>
            <p:nvPr/>
          </p:nvSpPr>
          <p:spPr bwMode="auto">
            <a:xfrm>
              <a:off x="1794" y="12319"/>
              <a:ext cx="546" cy="259"/>
            </a:xfrm>
            <a:custGeom>
              <a:avLst/>
              <a:gdLst>
                <a:gd name="T0" fmla="*/ 0 w 432"/>
                <a:gd name="T1" fmla="*/ 834 h 205"/>
                <a:gd name="T2" fmla="*/ 102 w 432"/>
                <a:gd name="T3" fmla="*/ 0 h 205"/>
                <a:gd name="T4" fmla="*/ 1659 w 432"/>
                <a:gd name="T5" fmla="*/ 0 h 205"/>
                <a:gd name="T6" fmla="*/ 1761 w 432"/>
                <a:gd name="T7" fmla="*/ 834 h 205"/>
                <a:gd name="T8" fmla="*/ 0 w 432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205"/>
                <a:gd name="T17" fmla="*/ 432 w 432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205">
                  <a:moveTo>
                    <a:pt x="0" y="205"/>
                  </a:moveTo>
                  <a:lnTo>
                    <a:pt x="25" y="0"/>
                  </a:lnTo>
                  <a:lnTo>
                    <a:pt x="407" y="0"/>
                  </a:lnTo>
                  <a:lnTo>
                    <a:pt x="432" y="205"/>
                  </a:lnTo>
                  <a:lnTo>
                    <a:pt x="0" y="2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384"/>
            <p:cNvSpPr>
              <a:spLocks/>
            </p:cNvSpPr>
            <p:nvPr/>
          </p:nvSpPr>
          <p:spPr bwMode="auto">
            <a:xfrm>
              <a:off x="1912" y="12336"/>
              <a:ext cx="82" cy="76"/>
            </a:xfrm>
            <a:custGeom>
              <a:avLst/>
              <a:gdLst>
                <a:gd name="T0" fmla="*/ 13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0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383"/>
            <p:cNvSpPr>
              <a:spLocks/>
            </p:cNvSpPr>
            <p:nvPr/>
          </p:nvSpPr>
          <p:spPr bwMode="auto">
            <a:xfrm>
              <a:off x="1912" y="12336"/>
              <a:ext cx="82" cy="76"/>
            </a:xfrm>
            <a:custGeom>
              <a:avLst/>
              <a:gdLst>
                <a:gd name="T0" fmla="*/ 13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0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382"/>
            <p:cNvSpPr>
              <a:spLocks noChangeArrowheads="1"/>
            </p:cNvSpPr>
            <p:nvPr/>
          </p:nvSpPr>
          <p:spPr bwMode="auto">
            <a:xfrm>
              <a:off x="1925" y="12414"/>
              <a:ext cx="56" cy="11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381"/>
            <p:cNvSpPr>
              <a:spLocks noChangeArrowheads="1"/>
            </p:cNvSpPr>
            <p:nvPr/>
          </p:nvSpPr>
          <p:spPr bwMode="auto">
            <a:xfrm>
              <a:off x="1925" y="12414"/>
              <a:ext cx="56" cy="11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Rectangle 380"/>
            <p:cNvSpPr>
              <a:spLocks noChangeArrowheads="1"/>
            </p:cNvSpPr>
            <p:nvPr/>
          </p:nvSpPr>
          <p:spPr bwMode="auto">
            <a:xfrm>
              <a:off x="1937" y="12434"/>
              <a:ext cx="31" cy="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379"/>
            <p:cNvSpPr>
              <a:spLocks noChangeArrowheads="1"/>
            </p:cNvSpPr>
            <p:nvPr/>
          </p:nvSpPr>
          <p:spPr bwMode="auto">
            <a:xfrm>
              <a:off x="1937" y="12434"/>
              <a:ext cx="31" cy="7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00" name="Picture 37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15" y="12582"/>
              <a:ext cx="50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1" name="Rectangle 377"/>
            <p:cNvSpPr>
              <a:spLocks noChangeArrowheads="1"/>
            </p:cNvSpPr>
            <p:nvPr/>
          </p:nvSpPr>
          <p:spPr bwMode="auto">
            <a:xfrm>
              <a:off x="1816" y="12583"/>
              <a:ext cx="507" cy="2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376"/>
            <p:cNvSpPr>
              <a:spLocks noChangeArrowheads="1"/>
            </p:cNvSpPr>
            <p:nvPr/>
          </p:nvSpPr>
          <p:spPr bwMode="auto">
            <a:xfrm>
              <a:off x="1875" y="12646"/>
              <a:ext cx="12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375"/>
            <p:cNvSpPr>
              <a:spLocks noChangeArrowheads="1"/>
            </p:cNvSpPr>
            <p:nvPr/>
          </p:nvSpPr>
          <p:spPr bwMode="auto">
            <a:xfrm>
              <a:off x="1875" y="12646"/>
              <a:ext cx="12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374"/>
            <p:cNvSpPr>
              <a:spLocks noChangeArrowheads="1"/>
            </p:cNvSpPr>
            <p:nvPr/>
          </p:nvSpPr>
          <p:spPr bwMode="auto">
            <a:xfrm>
              <a:off x="1950" y="12646"/>
              <a:ext cx="12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373"/>
            <p:cNvSpPr>
              <a:spLocks noChangeArrowheads="1"/>
            </p:cNvSpPr>
            <p:nvPr/>
          </p:nvSpPr>
          <p:spPr bwMode="auto">
            <a:xfrm>
              <a:off x="1950" y="12646"/>
              <a:ext cx="12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372"/>
            <p:cNvSpPr>
              <a:spLocks noChangeArrowheads="1"/>
            </p:cNvSpPr>
            <p:nvPr/>
          </p:nvSpPr>
          <p:spPr bwMode="auto">
            <a:xfrm>
              <a:off x="1893" y="12646"/>
              <a:ext cx="50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371"/>
            <p:cNvSpPr>
              <a:spLocks noChangeArrowheads="1"/>
            </p:cNvSpPr>
            <p:nvPr/>
          </p:nvSpPr>
          <p:spPr bwMode="auto">
            <a:xfrm>
              <a:off x="1893" y="12646"/>
              <a:ext cx="50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70"/>
            <p:cNvSpPr>
              <a:spLocks/>
            </p:cNvSpPr>
            <p:nvPr/>
          </p:nvSpPr>
          <p:spPr bwMode="auto">
            <a:xfrm>
              <a:off x="1975" y="12585"/>
              <a:ext cx="186" cy="77"/>
            </a:xfrm>
            <a:custGeom>
              <a:avLst/>
              <a:gdLst>
                <a:gd name="T0" fmla="*/ 421 w 147"/>
                <a:gd name="T1" fmla="*/ 101 h 61"/>
                <a:gd name="T2" fmla="*/ 602 w 147"/>
                <a:gd name="T3" fmla="*/ 245 h 61"/>
                <a:gd name="T4" fmla="*/ 0 w 147"/>
                <a:gd name="T5" fmla="*/ 245 h 61"/>
                <a:gd name="T6" fmla="*/ 144 w 147"/>
                <a:gd name="T7" fmla="*/ 124 h 61"/>
                <a:gd name="T8" fmla="*/ 296 w 147"/>
                <a:gd name="T9" fmla="*/ 0 h 61"/>
                <a:gd name="T10" fmla="*/ 421 w 147"/>
                <a:gd name="T11" fmla="*/ 10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61"/>
                <a:gd name="T20" fmla="*/ 147 w 14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61">
                  <a:moveTo>
                    <a:pt x="103" y="25"/>
                  </a:moveTo>
                  <a:lnTo>
                    <a:pt x="147" y="61"/>
                  </a:lnTo>
                  <a:lnTo>
                    <a:pt x="0" y="61"/>
                  </a:lnTo>
                  <a:lnTo>
                    <a:pt x="35" y="31"/>
                  </a:lnTo>
                  <a:lnTo>
                    <a:pt x="72" y="0"/>
                  </a:lnTo>
                  <a:lnTo>
                    <a:pt x="103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369"/>
            <p:cNvSpPr>
              <a:spLocks/>
            </p:cNvSpPr>
            <p:nvPr/>
          </p:nvSpPr>
          <p:spPr bwMode="auto">
            <a:xfrm>
              <a:off x="1975" y="12585"/>
              <a:ext cx="186" cy="77"/>
            </a:xfrm>
            <a:custGeom>
              <a:avLst/>
              <a:gdLst>
                <a:gd name="T0" fmla="*/ 421 w 147"/>
                <a:gd name="T1" fmla="*/ 101 h 61"/>
                <a:gd name="T2" fmla="*/ 602 w 147"/>
                <a:gd name="T3" fmla="*/ 245 h 61"/>
                <a:gd name="T4" fmla="*/ 0 w 147"/>
                <a:gd name="T5" fmla="*/ 245 h 61"/>
                <a:gd name="T6" fmla="*/ 144 w 147"/>
                <a:gd name="T7" fmla="*/ 124 h 61"/>
                <a:gd name="T8" fmla="*/ 296 w 147"/>
                <a:gd name="T9" fmla="*/ 0 h 61"/>
                <a:gd name="T10" fmla="*/ 421 w 147"/>
                <a:gd name="T11" fmla="*/ 10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61"/>
                <a:gd name="T20" fmla="*/ 147 w 14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61">
                  <a:moveTo>
                    <a:pt x="103" y="25"/>
                  </a:moveTo>
                  <a:lnTo>
                    <a:pt x="147" y="61"/>
                  </a:lnTo>
                  <a:lnTo>
                    <a:pt x="0" y="61"/>
                  </a:lnTo>
                  <a:lnTo>
                    <a:pt x="35" y="31"/>
                  </a:lnTo>
                  <a:lnTo>
                    <a:pt x="72" y="0"/>
                  </a:lnTo>
                  <a:lnTo>
                    <a:pt x="103" y="2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368"/>
            <p:cNvSpPr>
              <a:spLocks noChangeArrowheads="1"/>
            </p:cNvSpPr>
            <p:nvPr/>
          </p:nvSpPr>
          <p:spPr bwMode="auto">
            <a:xfrm>
              <a:off x="2018" y="12679"/>
              <a:ext cx="101" cy="12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367"/>
            <p:cNvSpPr>
              <a:spLocks noChangeArrowheads="1"/>
            </p:cNvSpPr>
            <p:nvPr/>
          </p:nvSpPr>
          <p:spPr bwMode="auto">
            <a:xfrm>
              <a:off x="2018" y="12679"/>
              <a:ext cx="101" cy="1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366"/>
            <p:cNvSpPr>
              <a:spLocks noChangeShapeType="1"/>
            </p:cNvSpPr>
            <p:nvPr/>
          </p:nvSpPr>
          <p:spPr bwMode="auto">
            <a:xfrm flipV="1">
              <a:off x="2070" y="12685"/>
              <a:ext cx="2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365"/>
            <p:cNvSpPr>
              <a:spLocks noChangeArrowheads="1"/>
            </p:cNvSpPr>
            <p:nvPr/>
          </p:nvSpPr>
          <p:spPr bwMode="auto">
            <a:xfrm>
              <a:off x="2009" y="12818"/>
              <a:ext cx="121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Rectangle 364"/>
            <p:cNvSpPr>
              <a:spLocks noChangeArrowheads="1"/>
            </p:cNvSpPr>
            <p:nvPr/>
          </p:nvSpPr>
          <p:spPr bwMode="auto">
            <a:xfrm>
              <a:off x="2009" y="12818"/>
              <a:ext cx="121" cy="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363"/>
            <p:cNvSpPr>
              <a:spLocks noChangeArrowheads="1"/>
            </p:cNvSpPr>
            <p:nvPr/>
          </p:nvSpPr>
          <p:spPr bwMode="auto">
            <a:xfrm>
              <a:off x="1996" y="12835"/>
              <a:ext cx="152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Rectangle 362"/>
            <p:cNvSpPr>
              <a:spLocks noChangeArrowheads="1"/>
            </p:cNvSpPr>
            <p:nvPr/>
          </p:nvSpPr>
          <p:spPr bwMode="auto">
            <a:xfrm>
              <a:off x="1996" y="12835"/>
              <a:ext cx="152" cy="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Rectangle 361"/>
            <p:cNvSpPr>
              <a:spLocks noChangeArrowheads="1"/>
            </p:cNvSpPr>
            <p:nvPr/>
          </p:nvSpPr>
          <p:spPr bwMode="auto">
            <a:xfrm>
              <a:off x="1979" y="12847"/>
              <a:ext cx="177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Rectangle 360"/>
            <p:cNvSpPr>
              <a:spLocks noChangeArrowheads="1"/>
            </p:cNvSpPr>
            <p:nvPr/>
          </p:nvSpPr>
          <p:spPr bwMode="auto">
            <a:xfrm>
              <a:off x="1979" y="12847"/>
              <a:ext cx="177" cy="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Rectangle 359"/>
            <p:cNvSpPr>
              <a:spLocks noChangeArrowheads="1"/>
            </p:cNvSpPr>
            <p:nvPr/>
          </p:nvSpPr>
          <p:spPr bwMode="auto">
            <a:xfrm>
              <a:off x="1996" y="12665"/>
              <a:ext cx="7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358"/>
            <p:cNvSpPr>
              <a:spLocks noChangeArrowheads="1"/>
            </p:cNvSpPr>
            <p:nvPr/>
          </p:nvSpPr>
          <p:spPr bwMode="auto">
            <a:xfrm>
              <a:off x="1996" y="12665"/>
              <a:ext cx="7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357"/>
            <p:cNvSpPr>
              <a:spLocks noChangeArrowheads="1"/>
            </p:cNvSpPr>
            <p:nvPr/>
          </p:nvSpPr>
          <p:spPr bwMode="auto">
            <a:xfrm>
              <a:off x="2140" y="12665"/>
              <a:ext cx="6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356"/>
            <p:cNvSpPr>
              <a:spLocks noChangeArrowheads="1"/>
            </p:cNvSpPr>
            <p:nvPr/>
          </p:nvSpPr>
          <p:spPr bwMode="auto">
            <a:xfrm>
              <a:off x="2140" y="12665"/>
              <a:ext cx="6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355"/>
            <p:cNvSpPr>
              <a:spLocks noChangeArrowheads="1"/>
            </p:cNvSpPr>
            <p:nvPr/>
          </p:nvSpPr>
          <p:spPr bwMode="auto">
            <a:xfrm>
              <a:off x="2177" y="12646"/>
              <a:ext cx="11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354"/>
            <p:cNvSpPr>
              <a:spLocks noChangeArrowheads="1"/>
            </p:cNvSpPr>
            <p:nvPr/>
          </p:nvSpPr>
          <p:spPr bwMode="auto">
            <a:xfrm>
              <a:off x="2177" y="12646"/>
              <a:ext cx="11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353"/>
            <p:cNvSpPr>
              <a:spLocks noChangeArrowheads="1"/>
            </p:cNvSpPr>
            <p:nvPr/>
          </p:nvSpPr>
          <p:spPr bwMode="auto">
            <a:xfrm>
              <a:off x="2251" y="12646"/>
              <a:ext cx="14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Rectangle 352"/>
            <p:cNvSpPr>
              <a:spLocks noChangeArrowheads="1"/>
            </p:cNvSpPr>
            <p:nvPr/>
          </p:nvSpPr>
          <p:spPr bwMode="auto">
            <a:xfrm>
              <a:off x="2251" y="12646"/>
              <a:ext cx="14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351"/>
            <p:cNvSpPr>
              <a:spLocks noChangeArrowheads="1"/>
            </p:cNvSpPr>
            <p:nvPr/>
          </p:nvSpPr>
          <p:spPr bwMode="auto">
            <a:xfrm>
              <a:off x="2194" y="12646"/>
              <a:ext cx="52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350"/>
            <p:cNvSpPr>
              <a:spLocks noChangeArrowheads="1"/>
            </p:cNvSpPr>
            <p:nvPr/>
          </p:nvSpPr>
          <p:spPr bwMode="auto">
            <a:xfrm>
              <a:off x="2194" y="12646"/>
              <a:ext cx="52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349"/>
            <p:cNvSpPr>
              <a:spLocks noChangeArrowheads="1"/>
            </p:cNvSpPr>
            <p:nvPr/>
          </p:nvSpPr>
          <p:spPr bwMode="auto">
            <a:xfrm>
              <a:off x="1857" y="12264"/>
              <a:ext cx="27" cy="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348"/>
            <p:cNvSpPr>
              <a:spLocks noChangeArrowheads="1"/>
            </p:cNvSpPr>
            <p:nvPr/>
          </p:nvSpPr>
          <p:spPr bwMode="auto">
            <a:xfrm>
              <a:off x="1857" y="12264"/>
              <a:ext cx="27" cy="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347"/>
            <p:cNvSpPr>
              <a:spLocks/>
            </p:cNvSpPr>
            <p:nvPr/>
          </p:nvSpPr>
          <p:spPr bwMode="auto">
            <a:xfrm>
              <a:off x="2146" y="1233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7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1" y="60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346"/>
            <p:cNvSpPr>
              <a:spLocks/>
            </p:cNvSpPr>
            <p:nvPr/>
          </p:nvSpPr>
          <p:spPr bwMode="auto">
            <a:xfrm>
              <a:off x="2146" y="1233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7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1" y="60"/>
                  </a:lnTo>
                  <a:lnTo>
                    <a:pt x="4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345"/>
            <p:cNvSpPr>
              <a:spLocks noChangeArrowheads="1"/>
            </p:cNvSpPr>
            <p:nvPr/>
          </p:nvSpPr>
          <p:spPr bwMode="auto">
            <a:xfrm>
              <a:off x="2157" y="12414"/>
              <a:ext cx="57" cy="11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344"/>
            <p:cNvSpPr>
              <a:spLocks noChangeArrowheads="1"/>
            </p:cNvSpPr>
            <p:nvPr/>
          </p:nvSpPr>
          <p:spPr bwMode="auto">
            <a:xfrm>
              <a:off x="2157" y="12414"/>
              <a:ext cx="57" cy="11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Rectangle 343"/>
            <p:cNvSpPr>
              <a:spLocks noChangeArrowheads="1"/>
            </p:cNvSpPr>
            <p:nvPr/>
          </p:nvSpPr>
          <p:spPr bwMode="auto">
            <a:xfrm>
              <a:off x="2170" y="12434"/>
              <a:ext cx="31" cy="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Rectangle 342"/>
            <p:cNvSpPr>
              <a:spLocks noChangeArrowheads="1"/>
            </p:cNvSpPr>
            <p:nvPr/>
          </p:nvSpPr>
          <p:spPr bwMode="auto">
            <a:xfrm>
              <a:off x="2170" y="12434"/>
              <a:ext cx="31" cy="7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341"/>
            <p:cNvSpPr>
              <a:spLocks noChangeArrowheads="1"/>
            </p:cNvSpPr>
            <p:nvPr/>
          </p:nvSpPr>
          <p:spPr bwMode="auto">
            <a:xfrm>
              <a:off x="1612" y="10866"/>
              <a:ext cx="437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>
                  <a:solidFill>
                    <a:srgbClr val="000099"/>
                  </a:solidFill>
                  <a:ea typeface="굴림" pitchFamily="34" charset="-127"/>
                  <a:cs typeface="Arial" pitchFamily="34" charset="0"/>
                </a:rPr>
                <a:t>200 pair, 200 customers (so no extra copper at LT)</a:t>
              </a:r>
              <a:endParaRPr lang="en-US">
                <a:ea typeface="굴림" pitchFamily="34" charset="-127"/>
                <a:cs typeface="Arial" pitchFamily="34" charset="0"/>
              </a:endParaRPr>
            </a:p>
          </p:txBody>
        </p:sp>
        <p:sp>
          <p:nvSpPr>
            <p:cNvPr id="238" name="Line 340"/>
            <p:cNvSpPr>
              <a:spLocks noChangeShapeType="1"/>
            </p:cNvSpPr>
            <p:nvPr/>
          </p:nvSpPr>
          <p:spPr bwMode="auto">
            <a:xfrm flipH="1">
              <a:off x="2031" y="11791"/>
              <a:ext cx="0" cy="52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339"/>
            <p:cNvSpPr>
              <a:spLocks noChangeShapeType="1"/>
            </p:cNvSpPr>
            <p:nvPr/>
          </p:nvSpPr>
          <p:spPr bwMode="auto">
            <a:xfrm flipH="1">
              <a:off x="2097" y="11733"/>
              <a:ext cx="0" cy="58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338"/>
            <p:cNvSpPr>
              <a:spLocks noChangeShapeType="1"/>
            </p:cNvSpPr>
            <p:nvPr/>
          </p:nvSpPr>
          <p:spPr bwMode="auto">
            <a:xfrm>
              <a:off x="2162" y="11683"/>
              <a:ext cx="1" cy="64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41" name="Picture 3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0" y="12224"/>
              <a:ext cx="58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2" name="Freeform 336"/>
            <p:cNvSpPr>
              <a:spLocks/>
            </p:cNvSpPr>
            <p:nvPr/>
          </p:nvSpPr>
          <p:spPr bwMode="auto">
            <a:xfrm>
              <a:off x="3266" y="12319"/>
              <a:ext cx="548" cy="259"/>
            </a:xfrm>
            <a:custGeom>
              <a:avLst/>
              <a:gdLst>
                <a:gd name="T0" fmla="*/ 0 w 433"/>
                <a:gd name="T1" fmla="*/ 834 h 205"/>
                <a:gd name="T2" fmla="*/ 108 w 433"/>
                <a:gd name="T3" fmla="*/ 0 h 205"/>
                <a:gd name="T4" fmla="*/ 1672 w 433"/>
                <a:gd name="T5" fmla="*/ 0 h 205"/>
                <a:gd name="T6" fmla="*/ 1779 w 433"/>
                <a:gd name="T7" fmla="*/ 834 h 205"/>
                <a:gd name="T8" fmla="*/ 0 w 433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205"/>
                <a:gd name="T17" fmla="*/ 433 w 433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205">
                  <a:moveTo>
                    <a:pt x="0" y="205"/>
                  </a:moveTo>
                  <a:lnTo>
                    <a:pt x="26" y="0"/>
                  </a:lnTo>
                  <a:lnTo>
                    <a:pt x="407" y="0"/>
                  </a:lnTo>
                  <a:lnTo>
                    <a:pt x="433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35"/>
            <p:cNvSpPr>
              <a:spLocks/>
            </p:cNvSpPr>
            <p:nvPr/>
          </p:nvSpPr>
          <p:spPr bwMode="auto">
            <a:xfrm>
              <a:off x="3266" y="12319"/>
              <a:ext cx="548" cy="259"/>
            </a:xfrm>
            <a:custGeom>
              <a:avLst/>
              <a:gdLst>
                <a:gd name="T0" fmla="*/ 0 w 433"/>
                <a:gd name="T1" fmla="*/ 834 h 205"/>
                <a:gd name="T2" fmla="*/ 108 w 433"/>
                <a:gd name="T3" fmla="*/ 0 h 205"/>
                <a:gd name="T4" fmla="*/ 1672 w 433"/>
                <a:gd name="T5" fmla="*/ 0 h 205"/>
                <a:gd name="T6" fmla="*/ 1779 w 433"/>
                <a:gd name="T7" fmla="*/ 834 h 205"/>
                <a:gd name="T8" fmla="*/ 0 w 433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205"/>
                <a:gd name="T17" fmla="*/ 433 w 433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205">
                  <a:moveTo>
                    <a:pt x="0" y="205"/>
                  </a:moveTo>
                  <a:lnTo>
                    <a:pt x="26" y="0"/>
                  </a:lnTo>
                  <a:lnTo>
                    <a:pt x="407" y="0"/>
                  </a:lnTo>
                  <a:lnTo>
                    <a:pt x="433" y="205"/>
                  </a:lnTo>
                  <a:lnTo>
                    <a:pt x="0" y="2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34"/>
            <p:cNvSpPr>
              <a:spLocks/>
            </p:cNvSpPr>
            <p:nvPr/>
          </p:nvSpPr>
          <p:spPr bwMode="auto">
            <a:xfrm>
              <a:off x="3385" y="12336"/>
              <a:ext cx="83" cy="76"/>
            </a:xfrm>
            <a:custGeom>
              <a:avLst/>
              <a:gdLst>
                <a:gd name="T0" fmla="*/ 13 w 65"/>
                <a:gd name="T1" fmla="*/ 248 h 60"/>
                <a:gd name="T2" fmla="*/ 281 w 65"/>
                <a:gd name="T3" fmla="*/ 248 h 60"/>
                <a:gd name="T4" fmla="*/ 137 w 65"/>
                <a:gd name="T5" fmla="*/ 0 h 60"/>
                <a:gd name="T6" fmla="*/ 0 w 65"/>
                <a:gd name="T7" fmla="*/ 248 h 60"/>
                <a:gd name="T8" fmla="*/ 46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33"/>
            <p:cNvSpPr>
              <a:spLocks/>
            </p:cNvSpPr>
            <p:nvPr/>
          </p:nvSpPr>
          <p:spPr bwMode="auto">
            <a:xfrm>
              <a:off x="3385" y="12336"/>
              <a:ext cx="83" cy="76"/>
            </a:xfrm>
            <a:custGeom>
              <a:avLst/>
              <a:gdLst>
                <a:gd name="T0" fmla="*/ 13 w 65"/>
                <a:gd name="T1" fmla="*/ 248 h 60"/>
                <a:gd name="T2" fmla="*/ 281 w 65"/>
                <a:gd name="T3" fmla="*/ 248 h 60"/>
                <a:gd name="T4" fmla="*/ 137 w 65"/>
                <a:gd name="T5" fmla="*/ 0 h 60"/>
                <a:gd name="T6" fmla="*/ 0 w 65"/>
                <a:gd name="T7" fmla="*/ 248 h 60"/>
                <a:gd name="T8" fmla="*/ 46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Rectangle 332"/>
            <p:cNvSpPr>
              <a:spLocks noChangeArrowheads="1"/>
            </p:cNvSpPr>
            <p:nvPr/>
          </p:nvSpPr>
          <p:spPr bwMode="auto">
            <a:xfrm>
              <a:off x="3398" y="12414"/>
              <a:ext cx="56" cy="11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331"/>
            <p:cNvSpPr>
              <a:spLocks noChangeArrowheads="1"/>
            </p:cNvSpPr>
            <p:nvPr/>
          </p:nvSpPr>
          <p:spPr bwMode="auto">
            <a:xfrm>
              <a:off x="3398" y="12414"/>
              <a:ext cx="56" cy="11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330"/>
            <p:cNvSpPr>
              <a:spLocks noChangeArrowheads="1"/>
            </p:cNvSpPr>
            <p:nvPr/>
          </p:nvSpPr>
          <p:spPr bwMode="auto">
            <a:xfrm>
              <a:off x="3411" y="12434"/>
              <a:ext cx="29" cy="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329"/>
            <p:cNvSpPr>
              <a:spLocks noChangeArrowheads="1"/>
            </p:cNvSpPr>
            <p:nvPr/>
          </p:nvSpPr>
          <p:spPr bwMode="auto">
            <a:xfrm>
              <a:off x="3411" y="12434"/>
              <a:ext cx="29" cy="7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0" name="Picture 3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8" y="12582"/>
              <a:ext cx="50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1" name="Rectangle 327"/>
            <p:cNvSpPr>
              <a:spLocks noChangeArrowheads="1"/>
            </p:cNvSpPr>
            <p:nvPr/>
          </p:nvSpPr>
          <p:spPr bwMode="auto">
            <a:xfrm>
              <a:off x="3289" y="12583"/>
              <a:ext cx="506" cy="2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326"/>
            <p:cNvSpPr>
              <a:spLocks noChangeArrowheads="1"/>
            </p:cNvSpPr>
            <p:nvPr/>
          </p:nvSpPr>
          <p:spPr bwMode="auto">
            <a:xfrm>
              <a:off x="3347" y="12646"/>
              <a:ext cx="12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Rectangle 325"/>
            <p:cNvSpPr>
              <a:spLocks noChangeArrowheads="1"/>
            </p:cNvSpPr>
            <p:nvPr/>
          </p:nvSpPr>
          <p:spPr bwMode="auto">
            <a:xfrm>
              <a:off x="3347" y="12646"/>
              <a:ext cx="12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324"/>
            <p:cNvSpPr>
              <a:spLocks noChangeArrowheads="1"/>
            </p:cNvSpPr>
            <p:nvPr/>
          </p:nvSpPr>
          <p:spPr bwMode="auto">
            <a:xfrm>
              <a:off x="3423" y="12646"/>
              <a:ext cx="11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Rectangle 323"/>
            <p:cNvSpPr>
              <a:spLocks noChangeArrowheads="1"/>
            </p:cNvSpPr>
            <p:nvPr/>
          </p:nvSpPr>
          <p:spPr bwMode="auto">
            <a:xfrm>
              <a:off x="3423" y="12646"/>
              <a:ext cx="11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Rectangle 322"/>
            <p:cNvSpPr>
              <a:spLocks noChangeArrowheads="1"/>
            </p:cNvSpPr>
            <p:nvPr/>
          </p:nvSpPr>
          <p:spPr bwMode="auto">
            <a:xfrm>
              <a:off x="3367" y="12646"/>
              <a:ext cx="49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321"/>
            <p:cNvSpPr>
              <a:spLocks noChangeArrowheads="1"/>
            </p:cNvSpPr>
            <p:nvPr/>
          </p:nvSpPr>
          <p:spPr bwMode="auto">
            <a:xfrm>
              <a:off x="3367" y="12646"/>
              <a:ext cx="49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320"/>
            <p:cNvSpPr>
              <a:spLocks/>
            </p:cNvSpPr>
            <p:nvPr/>
          </p:nvSpPr>
          <p:spPr bwMode="auto">
            <a:xfrm>
              <a:off x="3447" y="12585"/>
              <a:ext cx="187" cy="77"/>
            </a:xfrm>
            <a:custGeom>
              <a:avLst/>
              <a:gdLst>
                <a:gd name="T0" fmla="*/ 423 w 148"/>
                <a:gd name="T1" fmla="*/ 101 h 61"/>
                <a:gd name="T2" fmla="*/ 601 w 148"/>
                <a:gd name="T3" fmla="*/ 245 h 61"/>
                <a:gd name="T4" fmla="*/ 0 w 148"/>
                <a:gd name="T5" fmla="*/ 245 h 61"/>
                <a:gd name="T6" fmla="*/ 145 w 148"/>
                <a:gd name="T7" fmla="*/ 124 h 61"/>
                <a:gd name="T8" fmla="*/ 297 w 148"/>
                <a:gd name="T9" fmla="*/ 0 h 61"/>
                <a:gd name="T10" fmla="*/ 423 w 148"/>
                <a:gd name="T11" fmla="*/ 10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61"/>
                <a:gd name="T20" fmla="*/ 148 w 148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61">
                  <a:moveTo>
                    <a:pt x="104" y="25"/>
                  </a:moveTo>
                  <a:lnTo>
                    <a:pt x="148" y="61"/>
                  </a:lnTo>
                  <a:lnTo>
                    <a:pt x="0" y="61"/>
                  </a:lnTo>
                  <a:lnTo>
                    <a:pt x="36" y="31"/>
                  </a:lnTo>
                  <a:lnTo>
                    <a:pt x="73" y="0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319"/>
            <p:cNvSpPr>
              <a:spLocks/>
            </p:cNvSpPr>
            <p:nvPr/>
          </p:nvSpPr>
          <p:spPr bwMode="auto">
            <a:xfrm>
              <a:off x="3447" y="12585"/>
              <a:ext cx="187" cy="77"/>
            </a:xfrm>
            <a:custGeom>
              <a:avLst/>
              <a:gdLst>
                <a:gd name="T0" fmla="*/ 423 w 148"/>
                <a:gd name="T1" fmla="*/ 101 h 61"/>
                <a:gd name="T2" fmla="*/ 601 w 148"/>
                <a:gd name="T3" fmla="*/ 245 h 61"/>
                <a:gd name="T4" fmla="*/ 0 w 148"/>
                <a:gd name="T5" fmla="*/ 245 h 61"/>
                <a:gd name="T6" fmla="*/ 145 w 148"/>
                <a:gd name="T7" fmla="*/ 124 h 61"/>
                <a:gd name="T8" fmla="*/ 297 w 148"/>
                <a:gd name="T9" fmla="*/ 0 h 61"/>
                <a:gd name="T10" fmla="*/ 423 w 148"/>
                <a:gd name="T11" fmla="*/ 10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61"/>
                <a:gd name="T20" fmla="*/ 148 w 148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61">
                  <a:moveTo>
                    <a:pt x="104" y="25"/>
                  </a:moveTo>
                  <a:lnTo>
                    <a:pt x="148" y="61"/>
                  </a:lnTo>
                  <a:lnTo>
                    <a:pt x="0" y="61"/>
                  </a:lnTo>
                  <a:lnTo>
                    <a:pt x="36" y="31"/>
                  </a:lnTo>
                  <a:lnTo>
                    <a:pt x="73" y="0"/>
                  </a:lnTo>
                  <a:lnTo>
                    <a:pt x="104" y="2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318"/>
            <p:cNvSpPr>
              <a:spLocks noChangeArrowheads="1"/>
            </p:cNvSpPr>
            <p:nvPr/>
          </p:nvSpPr>
          <p:spPr bwMode="auto">
            <a:xfrm>
              <a:off x="3491" y="12679"/>
              <a:ext cx="101" cy="12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Rectangle 317"/>
            <p:cNvSpPr>
              <a:spLocks noChangeArrowheads="1"/>
            </p:cNvSpPr>
            <p:nvPr/>
          </p:nvSpPr>
          <p:spPr bwMode="auto">
            <a:xfrm>
              <a:off x="3491" y="12679"/>
              <a:ext cx="101" cy="1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316"/>
            <p:cNvSpPr>
              <a:spLocks noChangeShapeType="1"/>
            </p:cNvSpPr>
            <p:nvPr/>
          </p:nvSpPr>
          <p:spPr bwMode="auto">
            <a:xfrm flipV="1">
              <a:off x="3543" y="12685"/>
              <a:ext cx="2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Rectangle 315"/>
            <p:cNvSpPr>
              <a:spLocks noChangeArrowheads="1"/>
            </p:cNvSpPr>
            <p:nvPr/>
          </p:nvSpPr>
          <p:spPr bwMode="auto">
            <a:xfrm>
              <a:off x="3482" y="12818"/>
              <a:ext cx="120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Rectangle 314"/>
            <p:cNvSpPr>
              <a:spLocks noChangeArrowheads="1"/>
            </p:cNvSpPr>
            <p:nvPr/>
          </p:nvSpPr>
          <p:spPr bwMode="auto">
            <a:xfrm>
              <a:off x="3482" y="12818"/>
              <a:ext cx="120" cy="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Rectangle 313"/>
            <p:cNvSpPr>
              <a:spLocks noChangeArrowheads="1"/>
            </p:cNvSpPr>
            <p:nvPr/>
          </p:nvSpPr>
          <p:spPr bwMode="auto">
            <a:xfrm>
              <a:off x="3469" y="12835"/>
              <a:ext cx="150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312"/>
            <p:cNvSpPr>
              <a:spLocks noChangeArrowheads="1"/>
            </p:cNvSpPr>
            <p:nvPr/>
          </p:nvSpPr>
          <p:spPr bwMode="auto">
            <a:xfrm>
              <a:off x="3469" y="12835"/>
              <a:ext cx="150" cy="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311"/>
            <p:cNvSpPr>
              <a:spLocks noChangeArrowheads="1"/>
            </p:cNvSpPr>
            <p:nvPr/>
          </p:nvSpPr>
          <p:spPr bwMode="auto">
            <a:xfrm>
              <a:off x="3452" y="12847"/>
              <a:ext cx="177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310"/>
            <p:cNvSpPr>
              <a:spLocks noChangeArrowheads="1"/>
            </p:cNvSpPr>
            <p:nvPr/>
          </p:nvSpPr>
          <p:spPr bwMode="auto">
            <a:xfrm>
              <a:off x="3452" y="12847"/>
              <a:ext cx="177" cy="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Rectangle 309"/>
            <p:cNvSpPr>
              <a:spLocks noChangeArrowheads="1"/>
            </p:cNvSpPr>
            <p:nvPr/>
          </p:nvSpPr>
          <p:spPr bwMode="auto">
            <a:xfrm>
              <a:off x="3469" y="12665"/>
              <a:ext cx="7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Rectangle 308"/>
            <p:cNvSpPr>
              <a:spLocks noChangeArrowheads="1"/>
            </p:cNvSpPr>
            <p:nvPr/>
          </p:nvSpPr>
          <p:spPr bwMode="auto">
            <a:xfrm>
              <a:off x="3469" y="12665"/>
              <a:ext cx="7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Rectangle 307"/>
            <p:cNvSpPr>
              <a:spLocks noChangeArrowheads="1"/>
            </p:cNvSpPr>
            <p:nvPr/>
          </p:nvSpPr>
          <p:spPr bwMode="auto">
            <a:xfrm>
              <a:off x="3612" y="12665"/>
              <a:ext cx="6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Rectangle 306"/>
            <p:cNvSpPr>
              <a:spLocks noChangeArrowheads="1"/>
            </p:cNvSpPr>
            <p:nvPr/>
          </p:nvSpPr>
          <p:spPr bwMode="auto">
            <a:xfrm>
              <a:off x="3612" y="12665"/>
              <a:ext cx="6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Rectangle 305"/>
            <p:cNvSpPr>
              <a:spLocks noChangeArrowheads="1"/>
            </p:cNvSpPr>
            <p:nvPr/>
          </p:nvSpPr>
          <p:spPr bwMode="auto">
            <a:xfrm>
              <a:off x="3650" y="12646"/>
              <a:ext cx="11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Rectangle 304"/>
            <p:cNvSpPr>
              <a:spLocks noChangeArrowheads="1"/>
            </p:cNvSpPr>
            <p:nvPr/>
          </p:nvSpPr>
          <p:spPr bwMode="auto">
            <a:xfrm>
              <a:off x="3650" y="12646"/>
              <a:ext cx="11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303"/>
            <p:cNvSpPr>
              <a:spLocks noChangeArrowheads="1"/>
            </p:cNvSpPr>
            <p:nvPr/>
          </p:nvSpPr>
          <p:spPr bwMode="auto">
            <a:xfrm>
              <a:off x="3724" y="12646"/>
              <a:ext cx="14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Rectangle 302"/>
            <p:cNvSpPr>
              <a:spLocks noChangeArrowheads="1"/>
            </p:cNvSpPr>
            <p:nvPr/>
          </p:nvSpPr>
          <p:spPr bwMode="auto">
            <a:xfrm>
              <a:off x="3724" y="12646"/>
              <a:ext cx="14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301"/>
            <p:cNvSpPr>
              <a:spLocks noChangeArrowheads="1"/>
            </p:cNvSpPr>
            <p:nvPr/>
          </p:nvSpPr>
          <p:spPr bwMode="auto">
            <a:xfrm>
              <a:off x="3667" y="12646"/>
              <a:ext cx="52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Rectangle 300"/>
            <p:cNvSpPr>
              <a:spLocks noChangeArrowheads="1"/>
            </p:cNvSpPr>
            <p:nvPr/>
          </p:nvSpPr>
          <p:spPr bwMode="auto">
            <a:xfrm>
              <a:off x="3667" y="12646"/>
              <a:ext cx="52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Rectangle 299"/>
            <p:cNvSpPr>
              <a:spLocks noChangeArrowheads="1"/>
            </p:cNvSpPr>
            <p:nvPr/>
          </p:nvSpPr>
          <p:spPr bwMode="auto">
            <a:xfrm>
              <a:off x="3330" y="12264"/>
              <a:ext cx="25" cy="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Rectangle 298"/>
            <p:cNvSpPr>
              <a:spLocks noChangeArrowheads="1"/>
            </p:cNvSpPr>
            <p:nvPr/>
          </p:nvSpPr>
          <p:spPr bwMode="auto">
            <a:xfrm>
              <a:off x="3330" y="12264"/>
              <a:ext cx="25" cy="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97"/>
            <p:cNvSpPr>
              <a:spLocks/>
            </p:cNvSpPr>
            <p:nvPr/>
          </p:nvSpPr>
          <p:spPr bwMode="auto">
            <a:xfrm>
              <a:off x="3618" y="1233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8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96"/>
            <p:cNvSpPr>
              <a:spLocks/>
            </p:cNvSpPr>
            <p:nvPr/>
          </p:nvSpPr>
          <p:spPr bwMode="auto">
            <a:xfrm>
              <a:off x="3618" y="1233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8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4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Rectangle 295"/>
            <p:cNvSpPr>
              <a:spLocks noChangeArrowheads="1"/>
            </p:cNvSpPr>
            <p:nvPr/>
          </p:nvSpPr>
          <p:spPr bwMode="auto">
            <a:xfrm>
              <a:off x="3630" y="12414"/>
              <a:ext cx="57" cy="11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Rectangle 294"/>
            <p:cNvSpPr>
              <a:spLocks noChangeArrowheads="1"/>
            </p:cNvSpPr>
            <p:nvPr/>
          </p:nvSpPr>
          <p:spPr bwMode="auto">
            <a:xfrm>
              <a:off x="3630" y="12414"/>
              <a:ext cx="57" cy="11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Rectangle 293"/>
            <p:cNvSpPr>
              <a:spLocks noChangeArrowheads="1"/>
            </p:cNvSpPr>
            <p:nvPr/>
          </p:nvSpPr>
          <p:spPr bwMode="auto">
            <a:xfrm>
              <a:off x="3644" y="12434"/>
              <a:ext cx="30" cy="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Rectangle 292"/>
            <p:cNvSpPr>
              <a:spLocks noChangeArrowheads="1"/>
            </p:cNvSpPr>
            <p:nvPr/>
          </p:nvSpPr>
          <p:spPr bwMode="auto">
            <a:xfrm>
              <a:off x="3644" y="12434"/>
              <a:ext cx="30" cy="7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87" name="Picture 2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0" y="12224"/>
              <a:ext cx="58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8" name="Freeform 290"/>
            <p:cNvSpPr>
              <a:spLocks/>
            </p:cNvSpPr>
            <p:nvPr/>
          </p:nvSpPr>
          <p:spPr bwMode="auto">
            <a:xfrm>
              <a:off x="3266" y="12319"/>
              <a:ext cx="548" cy="259"/>
            </a:xfrm>
            <a:custGeom>
              <a:avLst/>
              <a:gdLst>
                <a:gd name="T0" fmla="*/ 0 w 433"/>
                <a:gd name="T1" fmla="*/ 834 h 205"/>
                <a:gd name="T2" fmla="*/ 108 w 433"/>
                <a:gd name="T3" fmla="*/ 0 h 205"/>
                <a:gd name="T4" fmla="*/ 1672 w 433"/>
                <a:gd name="T5" fmla="*/ 0 h 205"/>
                <a:gd name="T6" fmla="*/ 1779 w 433"/>
                <a:gd name="T7" fmla="*/ 834 h 205"/>
                <a:gd name="T8" fmla="*/ 0 w 433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205"/>
                <a:gd name="T17" fmla="*/ 433 w 433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205">
                  <a:moveTo>
                    <a:pt x="0" y="205"/>
                  </a:moveTo>
                  <a:lnTo>
                    <a:pt x="26" y="0"/>
                  </a:lnTo>
                  <a:lnTo>
                    <a:pt x="407" y="0"/>
                  </a:lnTo>
                  <a:lnTo>
                    <a:pt x="433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89"/>
            <p:cNvSpPr>
              <a:spLocks/>
            </p:cNvSpPr>
            <p:nvPr/>
          </p:nvSpPr>
          <p:spPr bwMode="auto">
            <a:xfrm>
              <a:off x="3266" y="12319"/>
              <a:ext cx="548" cy="259"/>
            </a:xfrm>
            <a:custGeom>
              <a:avLst/>
              <a:gdLst>
                <a:gd name="T0" fmla="*/ 0 w 433"/>
                <a:gd name="T1" fmla="*/ 834 h 205"/>
                <a:gd name="T2" fmla="*/ 108 w 433"/>
                <a:gd name="T3" fmla="*/ 0 h 205"/>
                <a:gd name="T4" fmla="*/ 1672 w 433"/>
                <a:gd name="T5" fmla="*/ 0 h 205"/>
                <a:gd name="T6" fmla="*/ 1779 w 433"/>
                <a:gd name="T7" fmla="*/ 834 h 205"/>
                <a:gd name="T8" fmla="*/ 0 w 433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205"/>
                <a:gd name="T17" fmla="*/ 433 w 433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205">
                  <a:moveTo>
                    <a:pt x="0" y="205"/>
                  </a:moveTo>
                  <a:lnTo>
                    <a:pt x="26" y="0"/>
                  </a:lnTo>
                  <a:lnTo>
                    <a:pt x="407" y="0"/>
                  </a:lnTo>
                  <a:lnTo>
                    <a:pt x="433" y="205"/>
                  </a:lnTo>
                  <a:lnTo>
                    <a:pt x="0" y="2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88"/>
            <p:cNvSpPr>
              <a:spLocks/>
            </p:cNvSpPr>
            <p:nvPr/>
          </p:nvSpPr>
          <p:spPr bwMode="auto">
            <a:xfrm>
              <a:off x="3385" y="12336"/>
              <a:ext cx="83" cy="76"/>
            </a:xfrm>
            <a:custGeom>
              <a:avLst/>
              <a:gdLst>
                <a:gd name="T0" fmla="*/ 13 w 65"/>
                <a:gd name="T1" fmla="*/ 248 h 60"/>
                <a:gd name="T2" fmla="*/ 281 w 65"/>
                <a:gd name="T3" fmla="*/ 248 h 60"/>
                <a:gd name="T4" fmla="*/ 137 w 65"/>
                <a:gd name="T5" fmla="*/ 0 h 60"/>
                <a:gd name="T6" fmla="*/ 0 w 65"/>
                <a:gd name="T7" fmla="*/ 248 h 60"/>
                <a:gd name="T8" fmla="*/ 46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87"/>
            <p:cNvSpPr>
              <a:spLocks/>
            </p:cNvSpPr>
            <p:nvPr/>
          </p:nvSpPr>
          <p:spPr bwMode="auto">
            <a:xfrm>
              <a:off x="3385" y="12336"/>
              <a:ext cx="83" cy="76"/>
            </a:xfrm>
            <a:custGeom>
              <a:avLst/>
              <a:gdLst>
                <a:gd name="T0" fmla="*/ 13 w 65"/>
                <a:gd name="T1" fmla="*/ 248 h 60"/>
                <a:gd name="T2" fmla="*/ 281 w 65"/>
                <a:gd name="T3" fmla="*/ 248 h 60"/>
                <a:gd name="T4" fmla="*/ 137 w 65"/>
                <a:gd name="T5" fmla="*/ 0 h 60"/>
                <a:gd name="T6" fmla="*/ 0 w 65"/>
                <a:gd name="T7" fmla="*/ 248 h 60"/>
                <a:gd name="T8" fmla="*/ 46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286"/>
            <p:cNvSpPr>
              <a:spLocks noChangeArrowheads="1"/>
            </p:cNvSpPr>
            <p:nvPr/>
          </p:nvSpPr>
          <p:spPr bwMode="auto">
            <a:xfrm>
              <a:off x="3398" y="12414"/>
              <a:ext cx="56" cy="11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Rectangle 285"/>
            <p:cNvSpPr>
              <a:spLocks noChangeArrowheads="1"/>
            </p:cNvSpPr>
            <p:nvPr/>
          </p:nvSpPr>
          <p:spPr bwMode="auto">
            <a:xfrm>
              <a:off x="3398" y="12414"/>
              <a:ext cx="56" cy="11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Rectangle 284"/>
            <p:cNvSpPr>
              <a:spLocks noChangeArrowheads="1"/>
            </p:cNvSpPr>
            <p:nvPr/>
          </p:nvSpPr>
          <p:spPr bwMode="auto">
            <a:xfrm>
              <a:off x="3411" y="12434"/>
              <a:ext cx="29" cy="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Rectangle 283"/>
            <p:cNvSpPr>
              <a:spLocks noChangeArrowheads="1"/>
            </p:cNvSpPr>
            <p:nvPr/>
          </p:nvSpPr>
          <p:spPr bwMode="auto">
            <a:xfrm>
              <a:off x="3411" y="12434"/>
              <a:ext cx="29" cy="7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96" name="Picture 2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8" y="12582"/>
              <a:ext cx="50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" name="Rectangle 281"/>
            <p:cNvSpPr>
              <a:spLocks noChangeArrowheads="1"/>
            </p:cNvSpPr>
            <p:nvPr/>
          </p:nvSpPr>
          <p:spPr bwMode="auto">
            <a:xfrm>
              <a:off x="3289" y="12583"/>
              <a:ext cx="506" cy="2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280"/>
            <p:cNvSpPr>
              <a:spLocks noChangeArrowheads="1"/>
            </p:cNvSpPr>
            <p:nvPr/>
          </p:nvSpPr>
          <p:spPr bwMode="auto">
            <a:xfrm>
              <a:off x="3347" y="12646"/>
              <a:ext cx="12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Rectangle 279"/>
            <p:cNvSpPr>
              <a:spLocks noChangeArrowheads="1"/>
            </p:cNvSpPr>
            <p:nvPr/>
          </p:nvSpPr>
          <p:spPr bwMode="auto">
            <a:xfrm>
              <a:off x="3347" y="12646"/>
              <a:ext cx="12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Rectangle 278"/>
            <p:cNvSpPr>
              <a:spLocks noChangeArrowheads="1"/>
            </p:cNvSpPr>
            <p:nvPr/>
          </p:nvSpPr>
          <p:spPr bwMode="auto">
            <a:xfrm>
              <a:off x="3423" y="12646"/>
              <a:ext cx="11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Rectangle 277"/>
            <p:cNvSpPr>
              <a:spLocks noChangeArrowheads="1"/>
            </p:cNvSpPr>
            <p:nvPr/>
          </p:nvSpPr>
          <p:spPr bwMode="auto">
            <a:xfrm>
              <a:off x="3423" y="12646"/>
              <a:ext cx="11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Rectangle 276"/>
            <p:cNvSpPr>
              <a:spLocks noChangeArrowheads="1"/>
            </p:cNvSpPr>
            <p:nvPr/>
          </p:nvSpPr>
          <p:spPr bwMode="auto">
            <a:xfrm>
              <a:off x="3367" y="12646"/>
              <a:ext cx="49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Rectangle 275"/>
            <p:cNvSpPr>
              <a:spLocks noChangeArrowheads="1"/>
            </p:cNvSpPr>
            <p:nvPr/>
          </p:nvSpPr>
          <p:spPr bwMode="auto">
            <a:xfrm>
              <a:off x="3367" y="12646"/>
              <a:ext cx="49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274"/>
            <p:cNvSpPr>
              <a:spLocks/>
            </p:cNvSpPr>
            <p:nvPr/>
          </p:nvSpPr>
          <p:spPr bwMode="auto">
            <a:xfrm>
              <a:off x="3447" y="12585"/>
              <a:ext cx="187" cy="77"/>
            </a:xfrm>
            <a:custGeom>
              <a:avLst/>
              <a:gdLst>
                <a:gd name="T0" fmla="*/ 423 w 148"/>
                <a:gd name="T1" fmla="*/ 101 h 61"/>
                <a:gd name="T2" fmla="*/ 601 w 148"/>
                <a:gd name="T3" fmla="*/ 245 h 61"/>
                <a:gd name="T4" fmla="*/ 0 w 148"/>
                <a:gd name="T5" fmla="*/ 245 h 61"/>
                <a:gd name="T6" fmla="*/ 145 w 148"/>
                <a:gd name="T7" fmla="*/ 124 h 61"/>
                <a:gd name="T8" fmla="*/ 297 w 148"/>
                <a:gd name="T9" fmla="*/ 0 h 61"/>
                <a:gd name="T10" fmla="*/ 423 w 148"/>
                <a:gd name="T11" fmla="*/ 10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61"/>
                <a:gd name="T20" fmla="*/ 148 w 148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61">
                  <a:moveTo>
                    <a:pt x="104" y="25"/>
                  </a:moveTo>
                  <a:lnTo>
                    <a:pt x="148" y="61"/>
                  </a:lnTo>
                  <a:lnTo>
                    <a:pt x="0" y="61"/>
                  </a:lnTo>
                  <a:lnTo>
                    <a:pt x="36" y="31"/>
                  </a:lnTo>
                  <a:lnTo>
                    <a:pt x="73" y="0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73"/>
            <p:cNvSpPr>
              <a:spLocks/>
            </p:cNvSpPr>
            <p:nvPr/>
          </p:nvSpPr>
          <p:spPr bwMode="auto">
            <a:xfrm>
              <a:off x="3447" y="12585"/>
              <a:ext cx="187" cy="77"/>
            </a:xfrm>
            <a:custGeom>
              <a:avLst/>
              <a:gdLst>
                <a:gd name="T0" fmla="*/ 423 w 148"/>
                <a:gd name="T1" fmla="*/ 101 h 61"/>
                <a:gd name="T2" fmla="*/ 601 w 148"/>
                <a:gd name="T3" fmla="*/ 245 h 61"/>
                <a:gd name="T4" fmla="*/ 0 w 148"/>
                <a:gd name="T5" fmla="*/ 245 h 61"/>
                <a:gd name="T6" fmla="*/ 145 w 148"/>
                <a:gd name="T7" fmla="*/ 124 h 61"/>
                <a:gd name="T8" fmla="*/ 297 w 148"/>
                <a:gd name="T9" fmla="*/ 0 h 61"/>
                <a:gd name="T10" fmla="*/ 423 w 148"/>
                <a:gd name="T11" fmla="*/ 10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61"/>
                <a:gd name="T20" fmla="*/ 148 w 148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61">
                  <a:moveTo>
                    <a:pt x="104" y="25"/>
                  </a:moveTo>
                  <a:lnTo>
                    <a:pt x="148" y="61"/>
                  </a:lnTo>
                  <a:lnTo>
                    <a:pt x="0" y="61"/>
                  </a:lnTo>
                  <a:lnTo>
                    <a:pt x="36" y="31"/>
                  </a:lnTo>
                  <a:lnTo>
                    <a:pt x="73" y="0"/>
                  </a:lnTo>
                  <a:lnTo>
                    <a:pt x="104" y="2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Rectangle 272"/>
            <p:cNvSpPr>
              <a:spLocks noChangeArrowheads="1"/>
            </p:cNvSpPr>
            <p:nvPr/>
          </p:nvSpPr>
          <p:spPr bwMode="auto">
            <a:xfrm>
              <a:off x="3491" y="12679"/>
              <a:ext cx="101" cy="12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Rectangle 271"/>
            <p:cNvSpPr>
              <a:spLocks noChangeArrowheads="1"/>
            </p:cNvSpPr>
            <p:nvPr/>
          </p:nvSpPr>
          <p:spPr bwMode="auto">
            <a:xfrm>
              <a:off x="3491" y="12679"/>
              <a:ext cx="101" cy="1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270"/>
            <p:cNvSpPr>
              <a:spLocks noChangeShapeType="1"/>
            </p:cNvSpPr>
            <p:nvPr/>
          </p:nvSpPr>
          <p:spPr bwMode="auto">
            <a:xfrm flipV="1">
              <a:off x="3543" y="12685"/>
              <a:ext cx="2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Rectangle 269"/>
            <p:cNvSpPr>
              <a:spLocks noChangeArrowheads="1"/>
            </p:cNvSpPr>
            <p:nvPr/>
          </p:nvSpPr>
          <p:spPr bwMode="auto">
            <a:xfrm>
              <a:off x="3482" y="12818"/>
              <a:ext cx="120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Rectangle 268"/>
            <p:cNvSpPr>
              <a:spLocks noChangeArrowheads="1"/>
            </p:cNvSpPr>
            <p:nvPr/>
          </p:nvSpPr>
          <p:spPr bwMode="auto">
            <a:xfrm>
              <a:off x="3482" y="12818"/>
              <a:ext cx="120" cy="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Rectangle 267"/>
            <p:cNvSpPr>
              <a:spLocks noChangeArrowheads="1"/>
            </p:cNvSpPr>
            <p:nvPr/>
          </p:nvSpPr>
          <p:spPr bwMode="auto">
            <a:xfrm>
              <a:off x="3469" y="12835"/>
              <a:ext cx="150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266"/>
            <p:cNvSpPr>
              <a:spLocks noChangeArrowheads="1"/>
            </p:cNvSpPr>
            <p:nvPr/>
          </p:nvSpPr>
          <p:spPr bwMode="auto">
            <a:xfrm>
              <a:off x="3469" y="12835"/>
              <a:ext cx="150" cy="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Rectangle 265"/>
            <p:cNvSpPr>
              <a:spLocks noChangeArrowheads="1"/>
            </p:cNvSpPr>
            <p:nvPr/>
          </p:nvSpPr>
          <p:spPr bwMode="auto">
            <a:xfrm>
              <a:off x="3452" y="12847"/>
              <a:ext cx="177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Rectangle 264"/>
            <p:cNvSpPr>
              <a:spLocks noChangeArrowheads="1"/>
            </p:cNvSpPr>
            <p:nvPr/>
          </p:nvSpPr>
          <p:spPr bwMode="auto">
            <a:xfrm>
              <a:off x="3452" y="12847"/>
              <a:ext cx="177" cy="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Rectangle 263"/>
            <p:cNvSpPr>
              <a:spLocks noChangeArrowheads="1"/>
            </p:cNvSpPr>
            <p:nvPr/>
          </p:nvSpPr>
          <p:spPr bwMode="auto">
            <a:xfrm>
              <a:off x="3469" y="12665"/>
              <a:ext cx="7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Rectangle 262"/>
            <p:cNvSpPr>
              <a:spLocks noChangeArrowheads="1"/>
            </p:cNvSpPr>
            <p:nvPr/>
          </p:nvSpPr>
          <p:spPr bwMode="auto">
            <a:xfrm>
              <a:off x="3469" y="12665"/>
              <a:ext cx="7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Rectangle 261"/>
            <p:cNvSpPr>
              <a:spLocks noChangeArrowheads="1"/>
            </p:cNvSpPr>
            <p:nvPr/>
          </p:nvSpPr>
          <p:spPr bwMode="auto">
            <a:xfrm>
              <a:off x="3612" y="12665"/>
              <a:ext cx="6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Rectangle 260"/>
            <p:cNvSpPr>
              <a:spLocks noChangeArrowheads="1"/>
            </p:cNvSpPr>
            <p:nvPr/>
          </p:nvSpPr>
          <p:spPr bwMode="auto">
            <a:xfrm>
              <a:off x="3612" y="12665"/>
              <a:ext cx="6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Rectangle 259"/>
            <p:cNvSpPr>
              <a:spLocks noChangeArrowheads="1"/>
            </p:cNvSpPr>
            <p:nvPr/>
          </p:nvSpPr>
          <p:spPr bwMode="auto">
            <a:xfrm>
              <a:off x="3650" y="12646"/>
              <a:ext cx="11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Rectangle 258"/>
            <p:cNvSpPr>
              <a:spLocks noChangeArrowheads="1"/>
            </p:cNvSpPr>
            <p:nvPr/>
          </p:nvSpPr>
          <p:spPr bwMode="auto">
            <a:xfrm>
              <a:off x="3650" y="12646"/>
              <a:ext cx="11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Rectangle 257"/>
            <p:cNvSpPr>
              <a:spLocks noChangeArrowheads="1"/>
            </p:cNvSpPr>
            <p:nvPr/>
          </p:nvSpPr>
          <p:spPr bwMode="auto">
            <a:xfrm>
              <a:off x="3724" y="12646"/>
              <a:ext cx="14" cy="12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Rectangle 256"/>
            <p:cNvSpPr>
              <a:spLocks noChangeArrowheads="1"/>
            </p:cNvSpPr>
            <p:nvPr/>
          </p:nvSpPr>
          <p:spPr bwMode="auto">
            <a:xfrm>
              <a:off x="3724" y="12646"/>
              <a:ext cx="14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Rectangle 255"/>
            <p:cNvSpPr>
              <a:spLocks noChangeArrowheads="1"/>
            </p:cNvSpPr>
            <p:nvPr/>
          </p:nvSpPr>
          <p:spPr bwMode="auto">
            <a:xfrm>
              <a:off x="3667" y="12646"/>
              <a:ext cx="52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Rectangle 254"/>
            <p:cNvSpPr>
              <a:spLocks noChangeArrowheads="1"/>
            </p:cNvSpPr>
            <p:nvPr/>
          </p:nvSpPr>
          <p:spPr bwMode="auto">
            <a:xfrm>
              <a:off x="3667" y="12646"/>
              <a:ext cx="52" cy="1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Rectangle 253"/>
            <p:cNvSpPr>
              <a:spLocks noChangeArrowheads="1"/>
            </p:cNvSpPr>
            <p:nvPr/>
          </p:nvSpPr>
          <p:spPr bwMode="auto">
            <a:xfrm>
              <a:off x="3330" y="12264"/>
              <a:ext cx="25" cy="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Rectangle 252"/>
            <p:cNvSpPr>
              <a:spLocks noChangeArrowheads="1"/>
            </p:cNvSpPr>
            <p:nvPr/>
          </p:nvSpPr>
          <p:spPr bwMode="auto">
            <a:xfrm>
              <a:off x="3330" y="12264"/>
              <a:ext cx="25" cy="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251"/>
            <p:cNvSpPr>
              <a:spLocks/>
            </p:cNvSpPr>
            <p:nvPr/>
          </p:nvSpPr>
          <p:spPr bwMode="auto">
            <a:xfrm>
              <a:off x="3618" y="1233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8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250"/>
            <p:cNvSpPr>
              <a:spLocks/>
            </p:cNvSpPr>
            <p:nvPr/>
          </p:nvSpPr>
          <p:spPr bwMode="auto">
            <a:xfrm>
              <a:off x="3618" y="1233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8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4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Rectangle 249"/>
            <p:cNvSpPr>
              <a:spLocks noChangeArrowheads="1"/>
            </p:cNvSpPr>
            <p:nvPr/>
          </p:nvSpPr>
          <p:spPr bwMode="auto">
            <a:xfrm>
              <a:off x="3630" y="12414"/>
              <a:ext cx="57" cy="11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Rectangle 248"/>
            <p:cNvSpPr>
              <a:spLocks noChangeArrowheads="1"/>
            </p:cNvSpPr>
            <p:nvPr/>
          </p:nvSpPr>
          <p:spPr bwMode="auto">
            <a:xfrm>
              <a:off x="3630" y="12414"/>
              <a:ext cx="57" cy="11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Rectangle 247"/>
            <p:cNvSpPr>
              <a:spLocks noChangeArrowheads="1"/>
            </p:cNvSpPr>
            <p:nvPr/>
          </p:nvSpPr>
          <p:spPr bwMode="auto">
            <a:xfrm>
              <a:off x="3644" y="12434"/>
              <a:ext cx="30" cy="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Rectangle 246"/>
            <p:cNvSpPr>
              <a:spLocks noChangeArrowheads="1"/>
            </p:cNvSpPr>
            <p:nvPr/>
          </p:nvSpPr>
          <p:spPr bwMode="auto">
            <a:xfrm>
              <a:off x="3644" y="12434"/>
              <a:ext cx="30" cy="7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33" name="Picture 2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0" y="12353"/>
              <a:ext cx="586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4" name="Freeform 244"/>
            <p:cNvSpPr>
              <a:spLocks/>
            </p:cNvSpPr>
            <p:nvPr/>
          </p:nvSpPr>
          <p:spPr bwMode="auto">
            <a:xfrm>
              <a:off x="4227" y="12447"/>
              <a:ext cx="547" cy="259"/>
            </a:xfrm>
            <a:custGeom>
              <a:avLst/>
              <a:gdLst>
                <a:gd name="T0" fmla="*/ 0 w 433"/>
                <a:gd name="T1" fmla="*/ 834 h 205"/>
                <a:gd name="T2" fmla="*/ 107 w 433"/>
                <a:gd name="T3" fmla="*/ 0 h 205"/>
                <a:gd name="T4" fmla="*/ 1654 w 433"/>
                <a:gd name="T5" fmla="*/ 0 h 205"/>
                <a:gd name="T6" fmla="*/ 1760 w 433"/>
                <a:gd name="T7" fmla="*/ 834 h 205"/>
                <a:gd name="T8" fmla="*/ 0 w 433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205"/>
                <a:gd name="T17" fmla="*/ 433 w 433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205">
                  <a:moveTo>
                    <a:pt x="0" y="205"/>
                  </a:moveTo>
                  <a:lnTo>
                    <a:pt x="26" y="0"/>
                  </a:lnTo>
                  <a:lnTo>
                    <a:pt x="407" y="0"/>
                  </a:lnTo>
                  <a:lnTo>
                    <a:pt x="433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243"/>
            <p:cNvSpPr>
              <a:spLocks/>
            </p:cNvSpPr>
            <p:nvPr/>
          </p:nvSpPr>
          <p:spPr bwMode="auto">
            <a:xfrm>
              <a:off x="4227" y="12447"/>
              <a:ext cx="547" cy="259"/>
            </a:xfrm>
            <a:custGeom>
              <a:avLst/>
              <a:gdLst>
                <a:gd name="T0" fmla="*/ 0 w 433"/>
                <a:gd name="T1" fmla="*/ 834 h 205"/>
                <a:gd name="T2" fmla="*/ 107 w 433"/>
                <a:gd name="T3" fmla="*/ 0 h 205"/>
                <a:gd name="T4" fmla="*/ 1654 w 433"/>
                <a:gd name="T5" fmla="*/ 0 h 205"/>
                <a:gd name="T6" fmla="*/ 1760 w 433"/>
                <a:gd name="T7" fmla="*/ 834 h 205"/>
                <a:gd name="T8" fmla="*/ 0 w 433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205"/>
                <a:gd name="T17" fmla="*/ 433 w 433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205">
                  <a:moveTo>
                    <a:pt x="0" y="205"/>
                  </a:moveTo>
                  <a:lnTo>
                    <a:pt x="26" y="0"/>
                  </a:lnTo>
                  <a:lnTo>
                    <a:pt x="407" y="0"/>
                  </a:lnTo>
                  <a:lnTo>
                    <a:pt x="433" y="205"/>
                  </a:lnTo>
                  <a:lnTo>
                    <a:pt x="0" y="2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242"/>
            <p:cNvSpPr>
              <a:spLocks/>
            </p:cNvSpPr>
            <p:nvPr/>
          </p:nvSpPr>
          <p:spPr bwMode="auto">
            <a:xfrm>
              <a:off x="4346" y="12466"/>
              <a:ext cx="82" cy="76"/>
            </a:xfrm>
            <a:custGeom>
              <a:avLst/>
              <a:gdLst>
                <a:gd name="T0" fmla="*/ 13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0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241"/>
            <p:cNvSpPr>
              <a:spLocks/>
            </p:cNvSpPr>
            <p:nvPr/>
          </p:nvSpPr>
          <p:spPr bwMode="auto">
            <a:xfrm>
              <a:off x="4346" y="12466"/>
              <a:ext cx="82" cy="76"/>
            </a:xfrm>
            <a:custGeom>
              <a:avLst/>
              <a:gdLst>
                <a:gd name="T0" fmla="*/ 13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0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Rectangle 240"/>
            <p:cNvSpPr>
              <a:spLocks noChangeArrowheads="1"/>
            </p:cNvSpPr>
            <p:nvPr/>
          </p:nvSpPr>
          <p:spPr bwMode="auto">
            <a:xfrm>
              <a:off x="4358" y="12544"/>
              <a:ext cx="56" cy="11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Rectangle 239"/>
            <p:cNvSpPr>
              <a:spLocks noChangeArrowheads="1"/>
            </p:cNvSpPr>
            <p:nvPr/>
          </p:nvSpPr>
          <p:spPr bwMode="auto">
            <a:xfrm>
              <a:off x="4358" y="12544"/>
              <a:ext cx="56" cy="11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Rectangle 238"/>
            <p:cNvSpPr>
              <a:spLocks noChangeArrowheads="1"/>
            </p:cNvSpPr>
            <p:nvPr/>
          </p:nvSpPr>
          <p:spPr bwMode="auto">
            <a:xfrm>
              <a:off x="4372" y="12562"/>
              <a:ext cx="28" cy="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Rectangle 237"/>
            <p:cNvSpPr>
              <a:spLocks noChangeArrowheads="1"/>
            </p:cNvSpPr>
            <p:nvPr/>
          </p:nvSpPr>
          <p:spPr bwMode="auto">
            <a:xfrm>
              <a:off x="4372" y="12562"/>
              <a:ext cx="28" cy="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42" name="Picture 23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49" y="12710"/>
              <a:ext cx="50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3" name="Rectangle 235"/>
            <p:cNvSpPr>
              <a:spLocks noChangeArrowheads="1"/>
            </p:cNvSpPr>
            <p:nvPr/>
          </p:nvSpPr>
          <p:spPr bwMode="auto">
            <a:xfrm>
              <a:off x="4249" y="12711"/>
              <a:ext cx="507" cy="25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Rectangle 234"/>
            <p:cNvSpPr>
              <a:spLocks noChangeArrowheads="1"/>
            </p:cNvSpPr>
            <p:nvPr/>
          </p:nvSpPr>
          <p:spPr bwMode="auto">
            <a:xfrm>
              <a:off x="4308" y="12774"/>
              <a:ext cx="11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Rectangle 233"/>
            <p:cNvSpPr>
              <a:spLocks noChangeArrowheads="1"/>
            </p:cNvSpPr>
            <p:nvPr/>
          </p:nvSpPr>
          <p:spPr bwMode="auto">
            <a:xfrm>
              <a:off x="4308" y="12774"/>
              <a:ext cx="11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Rectangle 232"/>
            <p:cNvSpPr>
              <a:spLocks noChangeArrowheads="1"/>
            </p:cNvSpPr>
            <p:nvPr/>
          </p:nvSpPr>
          <p:spPr bwMode="auto">
            <a:xfrm>
              <a:off x="4384" y="12774"/>
              <a:ext cx="10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Rectangle 231"/>
            <p:cNvSpPr>
              <a:spLocks noChangeArrowheads="1"/>
            </p:cNvSpPr>
            <p:nvPr/>
          </p:nvSpPr>
          <p:spPr bwMode="auto">
            <a:xfrm>
              <a:off x="4384" y="12774"/>
              <a:ext cx="10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Rectangle 230"/>
            <p:cNvSpPr>
              <a:spLocks noChangeArrowheads="1"/>
            </p:cNvSpPr>
            <p:nvPr/>
          </p:nvSpPr>
          <p:spPr bwMode="auto">
            <a:xfrm>
              <a:off x="4325" y="12774"/>
              <a:ext cx="53" cy="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Rectangle 229"/>
            <p:cNvSpPr>
              <a:spLocks noChangeArrowheads="1"/>
            </p:cNvSpPr>
            <p:nvPr/>
          </p:nvSpPr>
          <p:spPr bwMode="auto">
            <a:xfrm>
              <a:off x="4325" y="12774"/>
              <a:ext cx="53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228"/>
            <p:cNvSpPr>
              <a:spLocks/>
            </p:cNvSpPr>
            <p:nvPr/>
          </p:nvSpPr>
          <p:spPr bwMode="auto">
            <a:xfrm>
              <a:off x="4408" y="12715"/>
              <a:ext cx="187" cy="77"/>
            </a:xfrm>
            <a:custGeom>
              <a:avLst/>
              <a:gdLst>
                <a:gd name="T0" fmla="*/ 423 w 148"/>
                <a:gd name="T1" fmla="*/ 97 h 61"/>
                <a:gd name="T2" fmla="*/ 601 w 148"/>
                <a:gd name="T3" fmla="*/ 245 h 61"/>
                <a:gd name="T4" fmla="*/ 0 w 148"/>
                <a:gd name="T5" fmla="*/ 245 h 61"/>
                <a:gd name="T6" fmla="*/ 145 w 148"/>
                <a:gd name="T7" fmla="*/ 122 h 61"/>
                <a:gd name="T8" fmla="*/ 292 w 148"/>
                <a:gd name="T9" fmla="*/ 0 h 61"/>
                <a:gd name="T10" fmla="*/ 423 w 148"/>
                <a:gd name="T11" fmla="*/ 9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61"/>
                <a:gd name="T20" fmla="*/ 148 w 148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61">
                  <a:moveTo>
                    <a:pt x="104" y="24"/>
                  </a:moveTo>
                  <a:lnTo>
                    <a:pt x="148" y="61"/>
                  </a:lnTo>
                  <a:lnTo>
                    <a:pt x="0" y="61"/>
                  </a:lnTo>
                  <a:lnTo>
                    <a:pt x="36" y="30"/>
                  </a:lnTo>
                  <a:lnTo>
                    <a:pt x="72" y="0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227"/>
            <p:cNvSpPr>
              <a:spLocks/>
            </p:cNvSpPr>
            <p:nvPr/>
          </p:nvSpPr>
          <p:spPr bwMode="auto">
            <a:xfrm>
              <a:off x="4408" y="12715"/>
              <a:ext cx="187" cy="77"/>
            </a:xfrm>
            <a:custGeom>
              <a:avLst/>
              <a:gdLst>
                <a:gd name="T0" fmla="*/ 423 w 148"/>
                <a:gd name="T1" fmla="*/ 97 h 61"/>
                <a:gd name="T2" fmla="*/ 601 w 148"/>
                <a:gd name="T3" fmla="*/ 245 h 61"/>
                <a:gd name="T4" fmla="*/ 0 w 148"/>
                <a:gd name="T5" fmla="*/ 245 h 61"/>
                <a:gd name="T6" fmla="*/ 145 w 148"/>
                <a:gd name="T7" fmla="*/ 122 h 61"/>
                <a:gd name="T8" fmla="*/ 292 w 148"/>
                <a:gd name="T9" fmla="*/ 0 h 61"/>
                <a:gd name="T10" fmla="*/ 423 w 148"/>
                <a:gd name="T11" fmla="*/ 9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61"/>
                <a:gd name="T20" fmla="*/ 148 w 148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61">
                  <a:moveTo>
                    <a:pt x="104" y="24"/>
                  </a:moveTo>
                  <a:lnTo>
                    <a:pt x="148" y="61"/>
                  </a:lnTo>
                  <a:lnTo>
                    <a:pt x="0" y="61"/>
                  </a:lnTo>
                  <a:lnTo>
                    <a:pt x="36" y="30"/>
                  </a:lnTo>
                  <a:lnTo>
                    <a:pt x="72" y="0"/>
                  </a:lnTo>
                  <a:lnTo>
                    <a:pt x="104" y="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Rectangle 226"/>
            <p:cNvSpPr>
              <a:spLocks noChangeArrowheads="1"/>
            </p:cNvSpPr>
            <p:nvPr/>
          </p:nvSpPr>
          <p:spPr bwMode="auto">
            <a:xfrm>
              <a:off x="4452" y="12806"/>
              <a:ext cx="100" cy="127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Rectangle 225"/>
            <p:cNvSpPr>
              <a:spLocks noChangeArrowheads="1"/>
            </p:cNvSpPr>
            <p:nvPr/>
          </p:nvSpPr>
          <p:spPr bwMode="auto">
            <a:xfrm>
              <a:off x="4452" y="12806"/>
              <a:ext cx="100" cy="1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Line 224"/>
            <p:cNvSpPr>
              <a:spLocks noChangeShapeType="1"/>
            </p:cNvSpPr>
            <p:nvPr/>
          </p:nvSpPr>
          <p:spPr bwMode="auto">
            <a:xfrm flipV="1">
              <a:off x="4502" y="12812"/>
              <a:ext cx="1" cy="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Rectangle 223"/>
            <p:cNvSpPr>
              <a:spLocks noChangeArrowheads="1"/>
            </p:cNvSpPr>
            <p:nvPr/>
          </p:nvSpPr>
          <p:spPr bwMode="auto">
            <a:xfrm>
              <a:off x="4444" y="12948"/>
              <a:ext cx="120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Rectangle 222"/>
            <p:cNvSpPr>
              <a:spLocks noChangeArrowheads="1"/>
            </p:cNvSpPr>
            <p:nvPr/>
          </p:nvSpPr>
          <p:spPr bwMode="auto">
            <a:xfrm>
              <a:off x="4444" y="12948"/>
              <a:ext cx="120" cy="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Rectangle 221"/>
            <p:cNvSpPr>
              <a:spLocks noChangeArrowheads="1"/>
            </p:cNvSpPr>
            <p:nvPr/>
          </p:nvSpPr>
          <p:spPr bwMode="auto">
            <a:xfrm>
              <a:off x="4429" y="12963"/>
              <a:ext cx="150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Rectangle 220"/>
            <p:cNvSpPr>
              <a:spLocks noChangeArrowheads="1"/>
            </p:cNvSpPr>
            <p:nvPr/>
          </p:nvSpPr>
          <p:spPr bwMode="auto">
            <a:xfrm>
              <a:off x="4429" y="12963"/>
              <a:ext cx="150" cy="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Rectangle 219"/>
            <p:cNvSpPr>
              <a:spLocks noChangeArrowheads="1"/>
            </p:cNvSpPr>
            <p:nvPr/>
          </p:nvSpPr>
          <p:spPr bwMode="auto">
            <a:xfrm>
              <a:off x="4412" y="12974"/>
              <a:ext cx="176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Rectangle 218"/>
            <p:cNvSpPr>
              <a:spLocks noChangeArrowheads="1"/>
            </p:cNvSpPr>
            <p:nvPr/>
          </p:nvSpPr>
          <p:spPr bwMode="auto">
            <a:xfrm>
              <a:off x="4412" y="12974"/>
              <a:ext cx="176" cy="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Rectangle 217"/>
            <p:cNvSpPr>
              <a:spLocks noChangeArrowheads="1"/>
            </p:cNvSpPr>
            <p:nvPr/>
          </p:nvSpPr>
          <p:spPr bwMode="auto">
            <a:xfrm>
              <a:off x="4429" y="12794"/>
              <a:ext cx="8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Rectangle 216"/>
            <p:cNvSpPr>
              <a:spLocks noChangeArrowheads="1"/>
            </p:cNvSpPr>
            <p:nvPr/>
          </p:nvSpPr>
          <p:spPr bwMode="auto">
            <a:xfrm>
              <a:off x="4429" y="12794"/>
              <a:ext cx="8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Rectangle 215"/>
            <p:cNvSpPr>
              <a:spLocks noChangeArrowheads="1"/>
            </p:cNvSpPr>
            <p:nvPr/>
          </p:nvSpPr>
          <p:spPr bwMode="auto">
            <a:xfrm>
              <a:off x="4574" y="12794"/>
              <a:ext cx="4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Rectangle 214"/>
            <p:cNvSpPr>
              <a:spLocks noChangeArrowheads="1"/>
            </p:cNvSpPr>
            <p:nvPr/>
          </p:nvSpPr>
          <p:spPr bwMode="auto">
            <a:xfrm>
              <a:off x="4574" y="12794"/>
              <a:ext cx="4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Rectangle 213"/>
            <p:cNvSpPr>
              <a:spLocks noChangeArrowheads="1"/>
            </p:cNvSpPr>
            <p:nvPr/>
          </p:nvSpPr>
          <p:spPr bwMode="auto">
            <a:xfrm>
              <a:off x="4611" y="12774"/>
              <a:ext cx="10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Rectangle 212"/>
            <p:cNvSpPr>
              <a:spLocks noChangeArrowheads="1"/>
            </p:cNvSpPr>
            <p:nvPr/>
          </p:nvSpPr>
          <p:spPr bwMode="auto">
            <a:xfrm>
              <a:off x="4611" y="12774"/>
              <a:ext cx="10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Rectangle 211"/>
            <p:cNvSpPr>
              <a:spLocks noChangeArrowheads="1"/>
            </p:cNvSpPr>
            <p:nvPr/>
          </p:nvSpPr>
          <p:spPr bwMode="auto">
            <a:xfrm>
              <a:off x="4686" y="12774"/>
              <a:ext cx="12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Rectangle 210"/>
            <p:cNvSpPr>
              <a:spLocks noChangeArrowheads="1"/>
            </p:cNvSpPr>
            <p:nvPr/>
          </p:nvSpPr>
          <p:spPr bwMode="auto">
            <a:xfrm>
              <a:off x="4686" y="12774"/>
              <a:ext cx="12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Rectangle 209"/>
            <p:cNvSpPr>
              <a:spLocks noChangeArrowheads="1"/>
            </p:cNvSpPr>
            <p:nvPr/>
          </p:nvSpPr>
          <p:spPr bwMode="auto">
            <a:xfrm>
              <a:off x="4627" y="12774"/>
              <a:ext cx="54" cy="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Rectangle 208"/>
            <p:cNvSpPr>
              <a:spLocks noChangeArrowheads="1"/>
            </p:cNvSpPr>
            <p:nvPr/>
          </p:nvSpPr>
          <p:spPr bwMode="auto">
            <a:xfrm>
              <a:off x="4627" y="12774"/>
              <a:ext cx="54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Rectangle 207"/>
            <p:cNvSpPr>
              <a:spLocks noChangeArrowheads="1"/>
            </p:cNvSpPr>
            <p:nvPr/>
          </p:nvSpPr>
          <p:spPr bwMode="auto">
            <a:xfrm>
              <a:off x="4291" y="12393"/>
              <a:ext cx="24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Rectangle 206"/>
            <p:cNvSpPr>
              <a:spLocks noChangeArrowheads="1"/>
            </p:cNvSpPr>
            <p:nvPr/>
          </p:nvSpPr>
          <p:spPr bwMode="auto">
            <a:xfrm>
              <a:off x="4291" y="12393"/>
              <a:ext cx="24" cy="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205"/>
            <p:cNvSpPr>
              <a:spLocks/>
            </p:cNvSpPr>
            <p:nvPr/>
          </p:nvSpPr>
          <p:spPr bwMode="auto">
            <a:xfrm>
              <a:off x="4578" y="1246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8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204"/>
            <p:cNvSpPr>
              <a:spLocks/>
            </p:cNvSpPr>
            <p:nvPr/>
          </p:nvSpPr>
          <p:spPr bwMode="auto">
            <a:xfrm>
              <a:off x="4578" y="1246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8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4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Rectangle 203"/>
            <p:cNvSpPr>
              <a:spLocks noChangeArrowheads="1"/>
            </p:cNvSpPr>
            <p:nvPr/>
          </p:nvSpPr>
          <p:spPr bwMode="auto">
            <a:xfrm>
              <a:off x="4589" y="12544"/>
              <a:ext cx="59" cy="11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Rectangle 202"/>
            <p:cNvSpPr>
              <a:spLocks noChangeArrowheads="1"/>
            </p:cNvSpPr>
            <p:nvPr/>
          </p:nvSpPr>
          <p:spPr bwMode="auto">
            <a:xfrm>
              <a:off x="4589" y="12544"/>
              <a:ext cx="59" cy="11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Rectangle 201"/>
            <p:cNvSpPr>
              <a:spLocks noChangeArrowheads="1"/>
            </p:cNvSpPr>
            <p:nvPr/>
          </p:nvSpPr>
          <p:spPr bwMode="auto">
            <a:xfrm>
              <a:off x="4605" y="12562"/>
              <a:ext cx="30" cy="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Rectangle 200"/>
            <p:cNvSpPr>
              <a:spLocks noChangeArrowheads="1"/>
            </p:cNvSpPr>
            <p:nvPr/>
          </p:nvSpPr>
          <p:spPr bwMode="auto">
            <a:xfrm>
              <a:off x="4605" y="12562"/>
              <a:ext cx="30" cy="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79" name="Picture 19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0" y="12353"/>
              <a:ext cx="586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0" name="Freeform 198"/>
            <p:cNvSpPr>
              <a:spLocks/>
            </p:cNvSpPr>
            <p:nvPr/>
          </p:nvSpPr>
          <p:spPr bwMode="auto">
            <a:xfrm>
              <a:off x="4227" y="12447"/>
              <a:ext cx="547" cy="259"/>
            </a:xfrm>
            <a:custGeom>
              <a:avLst/>
              <a:gdLst>
                <a:gd name="T0" fmla="*/ 0 w 433"/>
                <a:gd name="T1" fmla="*/ 834 h 205"/>
                <a:gd name="T2" fmla="*/ 107 w 433"/>
                <a:gd name="T3" fmla="*/ 0 h 205"/>
                <a:gd name="T4" fmla="*/ 1654 w 433"/>
                <a:gd name="T5" fmla="*/ 0 h 205"/>
                <a:gd name="T6" fmla="*/ 1760 w 433"/>
                <a:gd name="T7" fmla="*/ 834 h 205"/>
                <a:gd name="T8" fmla="*/ 0 w 433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205"/>
                <a:gd name="T17" fmla="*/ 433 w 433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205">
                  <a:moveTo>
                    <a:pt x="0" y="205"/>
                  </a:moveTo>
                  <a:lnTo>
                    <a:pt x="26" y="0"/>
                  </a:lnTo>
                  <a:lnTo>
                    <a:pt x="407" y="0"/>
                  </a:lnTo>
                  <a:lnTo>
                    <a:pt x="433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197"/>
            <p:cNvSpPr>
              <a:spLocks/>
            </p:cNvSpPr>
            <p:nvPr/>
          </p:nvSpPr>
          <p:spPr bwMode="auto">
            <a:xfrm>
              <a:off x="4227" y="12447"/>
              <a:ext cx="547" cy="259"/>
            </a:xfrm>
            <a:custGeom>
              <a:avLst/>
              <a:gdLst>
                <a:gd name="T0" fmla="*/ 0 w 433"/>
                <a:gd name="T1" fmla="*/ 834 h 205"/>
                <a:gd name="T2" fmla="*/ 107 w 433"/>
                <a:gd name="T3" fmla="*/ 0 h 205"/>
                <a:gd name="T4" fmla="*/ 1654 w 433"/>
                <a:gd name="T5" fmla="*/ 0 h 205"/>
                <a:gd name="T6" fmla="*/ 1760 w 433"/>
                <a:gd name="T7" fmla="*/ 834 h 205"/>
                <a:gd name="T8" fmla="*/ 0 w 433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205"/>
                <a:gd name="T17" fmla="*/ 433 w 433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205">
                  <a:moveTo>
                    <a:pt x="0" y="205"/>
                  </a:moveTo>
                  <a:lnTo>
                    <a:pt x="26" y="0"/>
                  </a:lnTo>
                  <a:lnTo>
                    <a:pt x="407" y="0"/>
                  </a:lnTo>
                  <a:lnTo>
                    <a:pt x="433" y="205"/>
                  </a:lnTo>
                  <a:lnTo>
                    <a:pt x="0" y="2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196"/>
            <p:cNvSpPr>
              <a:spLocks/>
            </p:cNvSpPr>
            <p:nvPr/>
          </p:nvSpPr>
          <p:spPr bwMode="auto">
            <a:xfrm>
              <a:off x="4346" y="12466"/>
              <a:ext cx="82" cy="76"/>
            </a:xfrm>
            <a:custGeom>
              <a:avLst/>
              <a:gdLst>
                <a:gd name="T0" fmla="*/ 13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0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195"/>
            <p:cNvSpPr>
              <a:spLocks/>
            </p:cNvSpPr>
            <p:nvPr/>
          </p:nvSpPr>
          <p:spPr bwMode="auto">
            <a:xfrm>
              <a:off x="4346" y="12466"/>
              <a:ext cx="82" cy="76"/>
            </a:xfrm>
            <a:custGeom>
              <a:avLst/>
              <a:gdLst>
                <a:gd name="T0" fmla="*/ 13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0 w 65"/>
                <a:gd name="T9" fmla="*/ 248 h 60"/>
                <a:gd name="T10" fmla="*/ 13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Rectangle 194"/>
            <p:cNvSpPr>
              <a:spLocks noChangeArrowheads="1"/>
            </p:cNvSpPr>
            <p:nvPr/>
          </p:nvSpPr>
          <p:spPr bwMode="auto">
            <a:xfrm>
              <a:off x="4358" y="12544"/>
              <a:ext cx="56" cy="11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Rectangle 193"/>
            <p:cNvSpPr>
              <a:spLocks noChangeArrowheads="1"/>
            </p:cNvSpPr>
            <p:nvPr/>
          </p:nvSpPr>
          <p:spPr bwMode="auto">
            <a:xfrm>
              <a:off x="4358" y="12544"/>
              <a:ext cx="56" cy="11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Rectangle 192"/>
            <p:cNvSpPr>
              <a:spLocks noChangeArrowheads="1"/>
            </p:cNvSpPr>
            <p:nvPr/>
          </p:nvSpPr>
          <p:spPr bwMode="auto">
            <a:xfrm>
              <a:off x="4372" y="12562"/>
              <a:ext cx="28" cy="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Rectangle 191"/>
            <p:cNvSpPr>
              <a:spLocks noChangeArrowheads="1"/>
            </p:cNvSpPr>
            <p:nvPr/>
          </p:nvSpPr>
          <p:spPr bwMode="auto">
            <a:xfrm>
              <a:off x="4372" y="12562"/>
              <a:ext cx="28" cy="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88" name="Picture 19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49" y="12710"/>
              <a:ext cx="50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" name="Rectangle 189"/>
            <p:cNvSpPr>
              <a:spLocks noChangeArrowheads="1"/>
            </p:cNvSpPr>
            <p:nvPr/>
          </p:nvSpPr>
          <p:spPr bwMode="auto">
            <a:xfrm>
              <a:off x="4249" y="12711"/>
              <a:ext cx="507" cy="25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Rectangle 188"/>
            <p:cNvSpPr>
              <a:spLocks noChangeArrowheads="1"/>
            </p:cNvSpPr>
            <p:nvPr/>
          </p:nvSpPr>
          <p:spPr bwMode="auto">
            <a:xfrm>
              <a:off x="4308" y="12774"/>
              <a:ext cx="11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Rectangle 187"/>
            <p:cNvSpPr>
              <a:spLocks noChangeArrowheads="1"/>
            </p:cNvSpPr>
            <p:nvPr/>
          </p:nvSpPr>
          <p:spPr bwMode="auto">
            <a:xfrm>
              <a:off x="4308" y="12774"/>
              <a:ext cx="11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Rectangle 186"/>
            <p:cNvSpPr>
              <a:spLocks noChangeArrowheads="1"/>
            </p:cNvSpPr>
            <p:nvPr/>
          </p:nvSpPr>
          <p:spPr bwMode="auto">
            <a:xfrm>
              <a:off x="4384" y="12774"/>
              <a:ext cx="10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Rectangle 185"/>
            <p:cNvSpPr>
              <a:spLocks noChangeArrowheads="1"/>
            </p:cNvSpPr>
            <p:nvPr/>
          </p:nvSpPr>
          <p:spPr bwMode="auto">
            <a:xfrm>
              <a:off x="4384" y="12774"/>
              <a:ext cx="10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Rectangle 184"/>
            <p:cNvSpPr>
              <a:spLocks noChangeArrowheads="1"/>
            </p:cNvSpPr>
            <p:nvPr/>
          </p:nvSpPr>
          <p:spPr bwMode="auto">
            <a:xfrm>
              <a:off x="4325" y="12774"/>
              <a:ext cx="53" cy="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Rectangle 183"/>
            <p:cNvSpPr>
              <a:spLocks noChangeArrowheads="1"/>
            </p:cNvSpPr>
            <p:nvPr/>
          </p:nvSpPr>
          <p:spPr bwMode="auto">
            <a:xfrm>
              <a:off x="4325" y="12774"/>
              <a:ext cx="53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182"/>
            <p:cNvSpPr>
              <a:spLocks/>
            </p:cNvSpPr>
            <p:nvPr/>
          </p:nvSpPr>
          <p:spPr bwMode="auto">
            <a:xfrm>
              <a:off x="4408" y="12715"/>
              <a:ext cx="187" cy="77"/>
            </a:xfrm>
            <a:custGeom>
              <a:avLst/>
              <a:gdLst>
                <a:gd name="T0" fmla="*/ 423 w 148"/>
                <a:gd name="T1" fmla="*/ 97 h 61"/>
                <a:gd name="T2" fmla="*/ 601 w 148"/>
                <a:gd name="T3" fmla="*/ 245 h 61"/>
                <a:gd name="T4" fmla="*/ 0 w 148"/>
                <a:gd name="T5" fmla="*/ 245 h 61"/>
                <a:gd name="T6" fmla="*/ 145 w 148"/>
                <a:gd name="T7" fmla="*/ 122 h 61"/>
                <a:gd name="T8" fmla="*/ 292 w 148"/>
                <a:gd name="T9" fmla="*/ 0 h 61"/>
                <a:gd name="T10" fmla="*/ 423 w 148"/>
                <a:gd name="T11" fmla="*/ 9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61"/>
                <a:gd name="T20" fmla="*/ 148 w 148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61">
                  <a:moveTo>
                    <a:pt x="104" y="24"/>
                  </a:moveTo>
                  <a:lnTo>
                    <a:pt x="148" y="61"/>
                  </a:lnTo>
                  <a:lnTo>
                    <a:pt x="0" y="61"/>
                  </a:lnTo>
                  <a:lnTo>
                    <a:pt x="36" y="30"/>
                  </a:lnTo>
                  <a:lnTo>
                    <a:pt x="72" y="0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181"/>
            <p:cNvSpPr>
              <a:spLocks/>
            </p:cNvSpPr>
            <p:nvPr/>
          </p:nvSpPr>
          <p:spPr bwMode="auto">
            <a:xfrm>
              <a:off x="4408" y="12715"/>
              <a:ext cx="187" cy="77"/>
            </a:xfrm>
            <a:custGeom>
              <a:avLst/>
              <a:gdLst>
                <a:gd name="T0" fmla="*/ 423 w 148"/>
                <a:gd name="T1" fmla="*/ 97 h 61"/>
                <a:gd name="T2" fmla="*/ 601 w 148"/>
                <a:gd name="T3" fmla="*/ 245 h 61"/>
                <a:gd name="T4" fmla="*/ 0 w 148"/>
                <a:gd name="T5" fmla="*/ 245 h 61"/>
                <a:gd name="T6" fmla="*/ 145 w 148"/>
                <a:gd name="T7" fmla="*/ 122 h 61"/>
                <a:gd name="T8" fmla="*/ 292 w 148"/>
                <a:gd name="T9" fmla="*/ 0 h 61"/>
                <a:gd name="T10" fmla="*/ 423 w 148"/>
                <a:gd name="T11" fmla="*/ 9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61"/>
                <a:gd name="T20" fmla="*/ 148 w 148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61">
                  <a:moveTo>
                    <a:pt x="104" y="24"/>
                  </a:moveTo>
                  <a:lnTo>
                    <a:pt x="148" y="61"/>
                  </a:lnTo>
                  <a:lnTo>
                    <a:pt x="0" y="61"/>
                  </a:lnTo>
                  <a:lnTo>
                    <a:pt x="36" y="30"/>
                  </a:lnTo>
                  <a:lnTo>
                    <a:pt x="72" y="0"/>
                  </a:lnTo>
                  <a:lnTo>
                    <a:pt x="104" y="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180"/>
            <p:cNvSpPr>
              <a:spLocks noChangeArrowheads="1"/>
            </p:cNvSpPr>
            <p:nvPr/>
          </p:nvSpPr>
          <p:spPr bwMode="auto">
            <a:xfrm>
              <a:off x="4452" y="12806"/>
              <a:ext cx="100" cy="127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Rectangle 179"/>
            <p:cNvSpPr>
              <a:spLocks noChangeArrowheads="1"/>
            </p:cNvSpPr>
            <p:nvPr/>
          </p:nvSpPr>
          <p:spPr bwMode="auto">
            <a:xfrm>
              <a:off x="4452" y="12806"/>
              <a:ext cx="100" cy="1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Line 178"/>
            <p:cNvSpPr>
              <a:spLocks noChangeShapeType="1"/>
            </p:cNvSpPr>
            <p:nvPr/>
          </p:nvSpPr>
          <p:spPr bwMode="auto">
            <a:xfrm flipV="1">
              <a:off x="4502" y="12812"/>
              <a:ext cx="1" cy="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Rectangle 177"/>
            <p:cNvSpPr>
              <a:spLocks noChangeArrowheads="1"/>
            </p:cNvSpPr>
            <p:nvPr/>
          </p:nvSpPr>
          <p:spPr bwMode="auto">
            <a:xfrm>
              <a:off x="4444" y="12948"/>
              <a:ext cx="120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Rectangle 176"/>
            <p:cNvSpPr>
              <a:spLocks noChangeArrowheads="1"/>
            </p:cNvSpPr>
            <p:nvPr/>
          </p:nvSpPr>
          <p:spPr bwMode="auto">
            <a:xfrm>
              <a:off x="4444" y="12948"/>
              <a:ext cx="120" cy="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Rectangle 175"/>
            <p:cNvSpPr>
              <a:spLocks noChangeArrowheads="1"/>
            </p:cNvSpPr>
            <p:nvPr/>
          </p:nvSpPr>
          <p:spPr bwMode="auto">
            <a:xfrm>
              <a:off x="4429" y="12963"/>
              <a:ext cx="150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Rectangle 174"/>
            <p:cNvSpPr>
              <a:spLocks noChangeArrowheads="1"/>
            </p:cNvSpPr>
            <p:nvPr/>
          </p:nvSpPr>
          <p:spPr bwMode="auto">
            <a:xfrm>
              <a:off x="4429" y="12963"/>
              <a:ext cx="150" cy="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Rectangle 173"/>
            <p:cNvSpPr>
              <a:spLocks noChangeArrowheads="1"/>
            </p:cNvSpPr>
            <p:nvPr/>
          </p:nvSpPr>
          <p:spPr bwMode="auto">
            <a:xfrm>
              <a:off x="4412" y="12974"/>
              <a:ext cx="176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Rectangle 172"/>
            <p:cNvSpPr>
              <a:spLocks noChangeArrowheads="1"/>
            </p:cNvSpPr>
            <p:nvPr/>
          </p:nvSpPr>
          <p:spPr bwMode="auto">
            <a:xfrm>
              <a:off x="4412" y="12974"/>
              <a:ext cx="176" cy="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Rectangle 171"/>
            <p:cNvSpPr>
              <a:spLocks noChangeArrowheads="1"/>
            </p:cNvSpPr>
            <p:nvPr/>
          </p:nvSpPr>
          <p:spPr bwMode="auto">
            <a:xfrm>
              <a:off x="4429" y="12794"/>
              <a:ext cx="8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Rectangle 170"/>
            <p:cNvSpPr>
              <a:spLocks noChangeArrowheads="1"/>
            </p:cNvSpPr>
            <p:nvPr/>
          </p:nvSpPr>
          <p:spPr bwMode="auto">
            <a:xfrm>
              <a:off x="4429" y="12794"/>
              <a:ext cx="8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Rectangle 169"/>
            <p:cNvSpPr>
              <a:spLocks noChangeArrowheads="1"/>
            </p:cNvSpPr>
            <p:nvPr/>
          </p:nvSpPr>
          <p:spPr bwMode="auto">
            <a:xfrm>
              <a:off x="4574" y="12794"/>
              <a:ext cx="4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Rectangle 168"/>
            <p:cNvSpPr>
              <a:spLocks noChangeArrowheads="1"/>
            </p:cNvSpPr>
            <p:nvPr/>
          </p:nvSpPr>
          <p:spPr bwMode="auto">
            <a:xfrm>
              <a:off x="4574" y="12794"/>
              <a:ext cx="4" cy="1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Rectangle 167"/>
            <p:cNvSpPr>
              <a:spLocks noChangeArrowheads="1"/>
            </p:cNvSpPr>
            <p:nvPr/>
          </p:nvSpPr>
          <p:spPr bwMode="auto">
            <a:xfrm>
              <a:off x="4611" y="12774"/>
              <a:ext cx="10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Rectangle 166"/>
            <p:cNvSpPr>
              <a:spLocks noChangeArrowheads="1"/>
            </p:cNvSpPr>
            <p:nvPr/>
          </p:nvSpPr>
          <p:spPr bwMode="auto">
            <a:xfrm>
              <a:off x="4611" y="12774"/>
              <a:ext cx="10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Rectangle 165"/>
            <p:cNvSpPr>
              <a:spLocks noChangeArrowheads="1"/>
            </p:cNvSpPr>
            <p:nvPr/>
          </p:nvSpPr>
          <p:spPr bwMode="auto">
            <a:xfrm>
              <a:off x="4686" y="12774"/>
              <a:ext cx="12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Rectangle 164"/>
            <p:cNvSpPr>
              <a:spLocks noChangeArrowheads="1"/>
            </p:cNvSpPr>
            <p:nvPr/>
          </p:nvSpPr>
          <p:spPr bwMode="auto">
            <a:xfrm>
              <a:off x="4686" y="12774"/>
              <a:ext cx="12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Rectangle 163"/>
            <p:cNvSpPr>
              <a:spLocks noChangeArrowheads="1"/>
            </p:cNvSpPr>
            <p:nvPr/>
          </p:nvSpPr>
          <p:spPr bwMode="auto">
            <a:xfrm>
              <a:off x="4627" y="12774"/>
              <a:ext cx="54" cy="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Rectangle 162"/>
            <p:cNvSpPr>
              <a:spLocks noChangeArrowheads="1"/>
            </p:cNvSpPr>
            <p:nvPr/>
          </p:nvSpPr>
          <p:spPr bwMode="auto">
            <a:xfrm>
              <a:off x="4627" y="12774"/>
              <a:ext cx="54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Rectangle 161"/>
            <p:cNvSpPr>
              <a:spLocks noChangeArrowheads="1"/>
            </p:cNvSpPr>
            <p:nvPr/>
          </p:nvSpPr>
          <p:spPr bwMode="auto">
            <a:xfrm>
              <a:off x="4291" y="12393"/>
              <a:ext cx="24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Rectangle 160"/>
            <p:cNvSpPr>
              <a:spLocks noChangeArrowheads="1"/>
            </p:cNvSpPr>
            <p:nvPr/>
          </p:nvSpPr>
          <p:spPr bwMode="auto">
            <a:xfrm>
              <a:off x="4291" y="12393"/>
              <a:ext cx="24" cy="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159"/>
            <p:cNvSpPr>
              <a:spLocks/>
            </p:cNvSpPr>
            <p:nvPr/>
          </p:nvSpPr>
          <p:spPr bwMode="auto">
            <a:xfrm>
              <a:off x="4578" y="1246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8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158"/>
            <p:cNvSpPr>
              <a:spLocks/>
            </p:cNvSpPr>
            <p:nvPr/>
          </p:nvSpPr>
          <p:spPr bwMode="auto">
            <a:xfrm>
              <a:off x="4578" y="1246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35 w 65"/>
                <a:gd name="T5" fmla="*/ 0 h 60"/>
                <a:gd name="T6" fmla="*/ 0 w 65"/>
                <a:gd name="T7" fmla="*/ 248 h 60"/>
                <a:gd name="T8" fmla="*/ 48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4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Rectangle 157"/>
            <p:cNvSpPr>
              <a:spLocks noChangeArrowheads="1"/>
            </p:cNvSpPr>
            <p:nvPr/>
          </p:nvSpPr>
          <p:spPr bwMode="auto">
            <a:xfrm>
              <a:off x="4589" y="12544"/>
              <a:ext cx="59" cy="11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Rectangle 156"/>
            <p:cNvSpPr>
              <a:spLocks noChangeArrowheads="1"/>
            </p:cNvSpPr>
            <p:nvPr/>
          </p:nvSpPr>
          <p:spPr bwMode="auto">
            <a:xfrm>
              <a:off x="4589" y="12544"/>
              <a:ext cx="59" cy="11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Rectangle 155"/>
            <p:cNvSpPr>
              <a:spLocks noChangeArrowheads="1"/>
            </p:cNvSpPr>
            <p:nvPr/>
          </p:nvSpPr>
          <p:spPr bwMode="auto">
            <a:xfrm>
              <a:off x="4605" y="12562"/>
              <a:ext cx="30" cy="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Rectangle 154"/>
            <p:cNvSpPr>
              <a:spLocks noChangeArrowheads="1"/>
            </p:cNvSpPr>
            <p:nvPr/>
          </p:nvSpPr>
          <p:spPr bwMode="auto">
            <a:xfrm>
              <a:off x="4605" y="12562"/>
              <a:ext cx="30" cy="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5" name="Picture 1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6" y="12353"/>
              <a:ext cx="583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6" name="Freeform 152"/>
            <p:cNvSpPr>
              <a:spLocks/>
            </p:cNvSpPr>
            <p:nvPr/>
          </p:nvSpPr>
          <p:spPr bwMode="auto">
            <a:xfrm>
              <a:off x="5252" y="12447"/>
              <a:ext cx="545" cy="259"/>
            </a:xfrm>
            <a:custGeom>
              <a:avLst/>
              <a:gdLst>
                <a:gd name="T0" fmla="*/ 0 w 432"/>
                <a:gd name="T1" fmla="*/ 834 h 205"/>
                <a:gd name="T2" fmla="*/ 100 w 432"/>
                <a:gd name="T3" fmla="*/ 0 h 205"/>
                <a:gd name="T4" fmla="*/ 1638 w 432"/>
                <a:gd name="T5" fmla="*/ 0 h 205"/>
                <a:gd name="T6" fmla="*/ 1742 w 432"/>
                <a:gd name="T7" fmla="*/ 834 h 205"/>
                <a:gd name="T8" fmla="*/ 0 w 432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205"/>
                <a:gd name="T17" fmla="*/ 432 w 432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205">
                  <a:moveTo>
                    <a:pt x="0" y="205"/>
                  </a:moveTo>
                  <a:lnTo>
                    <a:pt x="25" y="0"/>
                  </a:lnTo>
                  <a:lnTo>
                    <a:pt x="407" y="0"/>
                  </a:lnTo>
                  <a:lnTo>
                    <a:pt x="432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151"/>
            <p:cNvSpPr>
              <a:spLocks/>
            </p:cNvSpPr>
            <p:nvPr/>
          </p:nvSpPr>
          <p:spPr bwMode="auto">
            <a:xfrm>
              <a:off x="5252" y="12447"/>
              <a:ext cx="545" cy="259"/>
            </a:xfrm>
            <a:custGeom>
              <a:avLst/>
              <a:gdLst>
                <a:gd name="T0" fmla="*/ 0 w 432"/>
                <a:gd name="T1" fmla="*/ 834 h 205"/>
                <a:gd name="T2" fmla="*/ 100 w 432"/>
                <a:gd name="T3" fmla="*/ 0 h 205"/>
                <a:gd name="T4" fmla="*/ 1638 w 432"/>
                <a:gd name="T5" fmla="*/ 0 h 205"/>
                <a:gd name="T6" fmla="*/ 1742 w 432"/>
                <a:gd name="T7" fmla="*/ 834 h 205"/>
                <a:gd name="T8" fmla="*/ 0 w 432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205"/>
                <a:gd name="T17" fmla="*/ 432 w 432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205">
                  <a:moveTo>
                    <a:pt x="0" y="205"/>
                  </a:moveTo>
                  <a:lnTo>
                    <a:pt x="25" y="0"/>
                  </a:lnTo>
                  <a:lnTo>
                    <a:pt x="407" y="0"/>
                  </a:lnTo>
                  <a:lnTo>
                    <a:pt x="432" y="205"/>
                  </a:lnTo>
                  <a:lnTo>
                    <a:pt x="0" y="2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50"/>
            <p:cNvSpPr>
              <a:spLocks/>
            </p:cNvSpPr>
            <p:nvPr/>
          </p:nvSpPr>
          <p:spPr bwMode="auto">
            <a:xfrm>
              <a:off x="5370" y="12466"/>
              <a:ext cx="81" cy="76"/>
            </a:xfrm>
            <a:custGeom>
              <a:avLst/>
              <a:gdLst>
                <a:gd name="T0" fmla="*/ 11 w 65"/>
                <a:gd name="T1" fmla="*/ 248 h 60"/>
                <a:gd name="T2" fmla="*/ 244 w 65"/>
                <a:gd name="T3" fmla="*/ 248 h 60"/>
                <a:gd name="T4" fmla="*/ 125 w 65"/>
                <a:gd name="T5" fmla="*/ 0 h 60"/>
                <a:gd name="T6" fmla="*/ 0 w 65"/>
                <a:gd name="T7" fmla="*/ 248 h 60"/>
                <a:gd name="T8" fmla="*/ 37 w 65"/>
                <a:gd name="T9" fmla="*/ 248 h 60"/>
                <a:gd name="T10" fmla="*/ 11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149"/>
            <p:cNvSpPr>
              <a:spLocks/>
            </p:cNvSpPr>
            <p:nvPr/>
          </p:nvSpPr>
          <p:spPr bwMode="auto">
            <a:xfrm>
              <a:off x="5370" y="12466"/>
              <a:ext cx="81" cy="76"/>
            </a:xfrm>
            <a:custGeom>
              <a:avLst/>
              <a:gdLst>
                <a:gd name="T0" fmla="*/ 11 w 65"/>
                <a:gd name="T1" fmla="*/ 248 h 60"/>
                <a:gd name="T2" fmla="*/ 244 w 65"/>
                <a:gd name="T3" fmla="*/ 248 h 60"/>
                <a:gd name="T4" fmla="*/ 125 w 65"/>
                <a:gd name="T5" fmla="*/ 0 h 60"/>
                <a:gd name="T6" fmla="*/ 0 w 65"/>
                <a:gd name="T7" fmla="*/ 248 h 60"/>
                <a:gd name="T8" fmla="*/ 37 w 65"/>
                <a:gd name="T9" fmla="*/ 248 h 60"/>
                <a:gd name="T10" fmla="*/ 11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Rectangle 148"/>
            <p:cNvSpPr>
              <a:spLocks noChangeArrowheads="1"/>
            </p:cNvSpPr>
            <p:nvPr/>
          </p:nvSpPr>
          <p:spPr bwMode="auto">
            <a:xfrm>
              <a:off x="5382" y="12544"/>
              <a:ext cx="57" cy="11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Rectangle 147"/>
            <p:cNvSpPr>
              <a:spLocks noChangeArrowheads="1"/>
            </p:cNvSpPr>
            <p:nvPr/>
          </p:nvSpPr>
          <p:spPr bwMode="auto">
            <a:xfrm>
              <a:off x="5382" y="12544"/>
              <a:ext cx="57" cy="11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Rectangle 146"/>
            <p:cNvSpPr>
              <a:spLocks noChangeArrowheads="1"/>
            </p:cNvSpPr>
            <p:nvPr/>
          </p:nvSpPr>
          <p:spPr bwMode="auto">
            <a:xfrm>
              <a:off x="5397" y="12562"/>
              <a:ext cx="29" cy="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Rectangle 145"/>
            <p:cNvSpPr>
              <a:spLocks noChangeArrowheads="1"/>
            </p:cNvSpPr>
            <p:nvPr/>
          </p:nvSpPr>
          <p:spPr bwMode="auto">
            <a:xfrm>
              <a:off x="5397" y="12562"/>
              <a:ext cx="29" cy="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4" name="Picture 14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73" y="12710"/>
              <a:ext cx="50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" name="Rectangle 143"/>
            <p:cNvSpPr>
              <a:spLocks noChangeArrowheads="1"/>
            </p:cNvSpPr>
            <p:nvPr/>
          </p:nvSpPr>
          <p:spPr bwMode="auto">
            <a:xfrm>
              <a:off x="5275" y="12711"/>
              <a:ext cx="506" cy="25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Rectangle 142"/>
            <p:cNvSpPr>
              <a:spLocks noChangeArrowheads="1"/>
            </p:cNvSpPr>
            <p:nvPr/>
          </p:nvSpPr>
          <p:spPr bwMode="auto">
            <a:xfrm>
              <a:off x="5333" y="12774"/>
              <a:ext cx="11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Rectangle 141"/>
            <p:cNvSpPr>
              <a:spLocks noChangeArrowheads="1"/>
            </p:cNvSpPr>
            <p:nvPr/>
          </p:nvSpPr>
          <p:spPr bwMode="auto">
            <a:xfrm>
              <a:off x="5333" y="12774"/>
              <a:ext cx="11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Rectangle 140"/>
            <p:cNvSpPr>
              <a:spLocks noChangeArrowheads="1"/>
            </p:cNvSpPr>
            <p:nvPr/>
          </p:nvSpPr>
          <p:spPr bwMode="auto">
            <a:xfrm>
              <a:off x="5409" y="12774"/>
              <a:ext cx="10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Rectangle 139"/>
            <p:cNvSpPr>
              <a:spLocks noChangeArrowheads="1"/>
            </p:cNvSpPr>
            <p:nvPr/>
          </p:nvSpPr>
          <p:spPr bwMode="auto">
            <a:xfrm>
              <a:off x="5409" y="12774"/>
              <a:ext cx="10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Rectangle 138"/>
            <p:cNvSpPr>
              <a:spLocks noChangeArrowheads="1"/>
            </p:cNvSpPr>
            <p:nvPr/>
          </p:nvSpPr>
          <p:spPr bwMode="auto">
            <a:xfrm>
              <a:off x="5351" y="12774"/>
              <a:ext cx="52" cy="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Rectangle 137"/>
            <p:cNvSpPr>
              <a:spLocks noChangeArrowheads="1"/>
            </p:cNvSpPr>
            <p:nvPr/>
          </p:nvSpPr>
          <p:spPr bwMode="auto">
            <a:xfrm>
              <a:off x="5351" y="12774"/>
              <a:ext cx="52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136"/>
            <p:cNvSpPr>
              <a:spLocks/>
            </p:cNvSpPr>
            <p:nvPr/>
          </p:nvSpPr>
          <p:spPr bwMode="auto">
            <a:xfrm>
              <a:off x="5433" y="12715"/>
              <a:ext cx="186" cy="77"/>
            </a:xfrm>
            <a:custGeom>
              <a:avLst/>
              <a:gdLst>
                <a:gd name="T0" fmla="*/ 428 w 147"/>
                <a:gd name="T1" fmla="*/ 97 h 61"/>
                <a:gd name="T2" fmla="*/ 602 w 147"/>
                <a:gd name="T3" fmla="*/ 245 h 61"/>
                <a:gd name="T4" fmla="*/ 0 w 147"/>
                <a:gd name="T5" fmla="*/ 245 h 61"/>
                <a:gd name="T6" fmla="*/ 147 w 147"/>
                <a:gd name="T7" fmla="*/ 122 h 61"/>
                <a:gd name="T8" fmla="*/ 296 w 147"/>
                <a:gd name="T9" fmla="*/ 0 h 61"/>
                <a:gd name="T10" fmla="*/ 428 w 147"/>
                <a:gd name="T11" fmla="*/ 9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61"/>
                <a:gd name="T20" fmla="*/ 147 w 14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61">
                  <a:moveTo>
                    <a:pt x="104" y="24"/>
                  </a:moveTo>
                  <a:lnTo>
                    <a:pt x="147" y="61"/>
                  </a:lnTo>
                  <a:lnTo>
                    <a:pt x="0" y="61"/>
                  </a:lnTo>
                  <a:lnTo>
                    <a:pt x="36" y="30"/>
                  </a:lnTo>
                  <a:lnTo>
                    <a:pt x="72" y="0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135"/>
            <p:cNvSpPr>
              <a:spLocks/>
            </p:cNvSpPr>
            <p:nvPr/>
          </p:nvSpPr>
          <p:spPr bwMode="auto">
            <a:xfrm>
              <a:off x="5433" y="12715"/>
              <a:ext cx="186" cy="77"/>
            </a:xfrm>
            <a:custGeom>
              <a:avLst/>
              <a:gdLst>
                <a:gd name="T0" fmla="*/ 428 w 147"/>
                <a:gd name="T1" fmla="*/ 97 h 61"/>
                <a:gd name="T2" fmla="*/ 602 w 147"/>
                <a:gd name="T3" fmla="*/ 245 h 61"/>
                <a:gd name="T4" fmla="*/ 0 w 147"/>
                <a:gd name="T5" fmla="*/ 245 h 61"/>
                <a:gd name="T6" fmla="*/ 147 w 147"/>
                <a:gd name="T7" fmla="*/ 122 h 61"/>
                <a:gd name="T8" fmla="*/ 296 w 147"/>
                <a:gd name="T9" fmla="*/ 0 h 61"/>
                <a:gd name="T10" fmla="*/ 428 w 147"/>
                <a:gd name="T11" fmla="*/ 9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61"/>
                <a:gd name="T20" fmla="*/ 147 w 14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61">
                  <a:moveTo>
                    <a:pt x="104" y="24"/>
                  </a:moveTo>
                  <a:lnTo>
                    <a:pt x="147" y="61"/>
                  </a:lnTo>
                  <a:lnTo>
                    <a:pt x="0" y="61"/>
                  </a:lnTo>
                  <a:lnTo>
                    <a:pt x="36" y="30"/>
                  </a:lnTo>
                  <a:lnTo>
                    <a:pt x="72" y="0"/>
                  </a:lnTo>
                  <a:lnTo>
                    <a:pt x="104" y="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Rectangle 134"/>
            <p:cNvSpPr>
              <a:spLocks noChangeArrowheads="1"/>
            </p:cNvSpPr>
            <p:nvPr/>
          </p:nvSpPr>
          <p:spPr bwMode="auto">
            <a:xfrm>
              <a:off x="5477" y="12806"/>
              <a:ext cx="101" cy="127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Rectangle 133"/>
            <p:cNvSpPr>
              <a:spLocks noChangeArrowheads="1"/>
            </p:cNvSpPr>
            <p:nvPr/>
          </p:nvSpPr>
          <p:spPr bwMode="auto">
            <a:xfrm>
              <a:off x="5477" y="12806"/>
              <a:ext cx="101" cy="1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Line 132"/>
            <p:cNvSpPr>
              <a:spLocks noChangeShapeType="1"/>
            </p:cNvSpPr>
            <p:nvPr/>
          </p:nvSpPr>
          <p:spPr bwMode="auto">
            <a:xfrm flipV="1">
              <a:off x="5527" y="12812"/>
              <a:ext cx="2" cy="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Rectangle 131"/>
            <p:cNvSpPr>
              <a:spLocks noChangeArrowheads="1"/>
            </p:cNvSpPr>
            <p:nvPr/>
          </p:nvSpPr>
          <p:spPr bwMode="auto">
            <a:xfrm>
              <a:off x="5468" y="12948"/>
              <a:ext cx="120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Rectangle 130"/>
            <p:cNvSpPr>
              <a:spLocks noChangeArrowheads="1"/>
            </p:cNvSpPr>
            <p:nvPr/>
          </p:nvSpPr>
          <p:spPr bwMode="auto">
            <a:xfrm>
              <a:off x="5468" y="12948"/>
              <a:ext cx="120" cy="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Rectangle 129"/>
            <p:cNvSpPr>
              <a:spLocks noChangeArrowheads="1"/>
            </p:cNvSpPr>
            <p:nvPr/>
          </p:nvSpPr>
          <p:spPr bwMode="auto">
            <a:xfrm>
              <a:off x="5454" y="12963"/>
              <a:ext cx="150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Rectangle 128"/>
            <p:cNvSpPr>
              <a:spLocks noChangeArrowheads="1"/>
            </p:cNvSpPr>
            <p:nvPr/>
          </p:nvSpPr>
          <p:spPr bwMode="auto">
            <a:xfrm>
              <a:off x="5454" y="12963"/>
              <a:ext cx="150" cy="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Rectangle 127"/>
            <p:cNvSpPr>
              <a:spLocks noChangeArrowheads="1"/>
            </p:cNvSpPr>
            <p:nvPr/>
          </p:nvSpPr>
          <p:spPr bwMode="auto">
            <a:xfrm>
              <a:off x="5437" y="12974"/>
              <a:ext cx="178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Rectangle 126"/>
            <p:cNvSpPr>
              <a:spLocks noChangeArrowheads="1"/>
            </p:cNvSpPr>
            <p:nvPr/>
          </p:nvSpPr>
          <p:spPr bwMode="auto">
            <a:xfrm>
              <a:off x="5437" y="12974"/>
              <a:ext cx="178" cy="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Rectangle 125"/>
            <p:cNvSpPr>
              <a:spLocks noChangeArrowheads="1"/>
            </p:cNvSpPr>
            <p:nvPr/>
          </p:nvSpPr>
          <p:spPr bwMode="auto">
            <a:xfrm>
              <a:off x="5453" y="12794"/>
              <a:ext cx="7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Rectangle 124"/>
            <p:cNvSpPr>
              <a:spLocks noChangeArrowheads="1"/>
            </p:cNvSpPr>
            <p:nvPr/>
          </p:nvSpPr>
          <p:spPr bwMode="auto">
            <a:xfrm>
              <a:off x="5454" y="12796"/>
              <a:ext cx="6" cy="14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Rectangle 123"/>
            <p:cNvSpPr>
              <a:spLocks noChangeArrowheads="1"/>
            </p:cNvSpPr>
            <p:nvPr/>
          </p:nvSpPr>
          <p:spPr bwMode="auto">
            <a:xfrm>
              <a:off x="5598" y="12796"/>
              <a:ext cx="5" cy="149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Rectangle 122"/>
            <p:cNvSpPr>
              <a:spLocks noChangeArrowheads="1"/>
            </p:cNvSpPr>
            <p:nvPr/>
          </p:nvSpPr>
          <p:spPr bwMode="auto">
            <a:xfrm>
              <a:off x="5598" y="12796"/>
              <a:ext cx="5" cy="14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Rectangle 121"/>
            <p:cNvSpPr>
              <a:spLocks noChangeArrowheads="1"/>
            </p:cNvSpPr>
            <p:nvPr/>
          </p:nvSpPr>
          <p:spPr bwMode="auto">
            <a:xfrm>
              <a:off x="5635" y="12774"/>
              <a:ext cx="11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Rectangle 120"/>
            <p:cNvSpPr>
              <a:spLocks noChangeArrowheads="1"/>
            </p:cNvSpPr>
            <p:nvPr/>
          </p:nvSpPr>
          <p:spPr bwMode="auto">
            <a:xfrm>
              <a:off x="5635" y="12774"/>
              <a:ext cx="11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Rectangle 119"/>
            <p:cNvSpPr>
              <a:spLocks noChangeArrowheads="1"/>
            </p:cNvSpPr>
            <p:nvPr/>
          </p:nvSpPr>
          <p:spPr bwMode="auto">
            <a:xfrm>
              <a:off x="5710" y="12774"/>
              <a:ext cx="12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Rectangle 118"/>
            <p:cNvSpPr>
              <a:spLocks noChangeArrowheads="1"/>
            </p:cNvSpPr>
            <p:nvPr/>
          </p:nvSpPr>
          <p:spPr bwMode="auto">
            <a:xfrm>
              <a:off x="5710" y="12774"/>
              <a:ext cx="12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Rectangle 117"/>
            <p:cNvSpPr>
              <a:spLocks noChangeArrowheads="1"/>
            </p:cNvSpPr>
            <p:nvPr/>
          </p:nvSpPr>
          <p:spPr bwMode="auto">
            <a:xfrm>
              <a:off x="5653" y="12774"/>
              <a:ext cx="52" cy="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Rectangle 116"/>
            <p:cNvSpPr>
              <a:spLocks noChangeArrowheads="1"/>
            </p:cNvSpPr>
            <p:nvPr/>
          </p:nvSpPr>
          <p:spPr bwMode="auto">
            <a:xfrm>
              <a:off x="5653" y="12774"/>
              <a:ext cx="52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Rectangle 115"/>
            <p:cNvSpPr>
              <a:spLocks noChangeArrowheads="1"/>
            </p:cNvSpPr>
            <p:nvPr/>
          </p:nvSpPr>
          <p:spPr bwMode="auto">
            <a:xfrm>
              <a:off x="5316" y="12393"/>
              <a:ext cx="25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Rectangle 114"/>
            <p:cNvSpPr>
              <a:spLocks noChangeArrowheads="1"/>
            </p:cNvSpPr>
            <p:nvPr/>
          </p:nvSpPr>
          <p:spPr bwMode="auto">
            <a:xfrm>
              <a:off x="5316" y="12393"/>
              <a:ext cx="25" cy="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113"/>
            <p:cNvSpPr>
              <a:spLocks/>
            </p:cNvSpPr>
            <p:nvPr/>
          </p:nvSpPr>
          <p:spPr bwMode="auto">
            <a:xfrm>
              <a:off x="5603" y="1246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7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1" y="60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112"/>
            <p:cNvSpPr>
              <a:spLocks/>
            </p:cNvSpPr>
            <p:nvPr/>
          </p:nvSpPr>
          <p:spPr bwMode="auto">
            <a:xfrm>
              <a:off x="5603" y="1246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7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1" y="60"/>
                  </a:lnTo>
                  <a:lnTo>
                    <a:pt x="4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Rectangle 111"/>
            <p:cNvSpPr>
              <a:spLocks noChangeArrowheads="1"/>
            </p:cNvSpPr>
            <p:nvPr/>
          </p:nvSpPr>
          <p:spPr bwMode="auto">
            <a:xfrm>
              <a:off x="5617" y="12544"/>
              <a:ext cx="56" cy="11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Rectangle 110"/>
            <p:cNvSpPr>
              <a:spLocks noChangeArrowheads="1"/>
            </p:cNvSpPr>
            <p:nvPr/>
          </p:nvSpPr>
          <p:spPr bwMode="auto">
            <a:xfrm>
              <a:off x="5617" y="12544"/>
              <a:ext cx="56" cy="11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Rectangle 109"/>
            <p:cNvSpPr>
              <a:spLocks noChangeArrowheads="1"/>
            </p:cNvSpPr>
            <p:nvPr/>
          </p:nvSpPr>
          <p:spPr bwMode="auto">
            <a:xfrm>
              <a:off x="5629" y="12562"/>
              <a:ext cx="31" cy="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Rectangle 108"/>
            <p:cNvSpPr>
              <a:spLocks noChangeArrowheads="1"/>
            </p:cNvSpPr>
            <p:nvPr/>
          </p:nvSpPr>
          <p:spPr bwMode="auto">
            <a:xfrm>
              <a:off x="5629" y="12562"/>
              <a:ext cx="31" cy="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71" name="Picture 1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6" y="12353"/>
              <a:ext cx="583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" name="Freeform 106"/>
            <p:cNvSpPr>
              <a:spLocks/>
            </p:cNvSpPr>
            <p:nvPr/>
          </p:nvSpPr>
          <p:spPr bwMode="auto">
            <a:xfrm>
              <a:off x="5252" y="12447"/>
              <a:ext cx="545" cy="259"/>
            </a:xfrm>
            <a:custGeom>
              <a:avLst/>
              <a:gdLst>
                <a:gd name="T0" fmla="*/ 0 w 432"/>
                <a:gd name="T1" fmla="*/ 834 h 205"/>
                <a:gd name="T2" fmla="*/ 100 w 432"/>
                <a:gd name="T3" fmla="*/ 0 h 205"/>
                <a:gd name="T4" fmla="*/ 1638 w 432"/>
                <a:gd name="T5" fmla="*/ 0 h 205"/>
                <a:gd name="T6" fmla="*/ 1742 w 432"/>
                <a:gd name="T7" fmla="*/ 834 h 205"/>
                <a:gd name="T8" fmla="*/ 0 w 432"/>
                <a:gd name="T9" fmla="*/ 83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205"/>
                <a:gd name="T17" fmla="*/ 432 w 432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205">
                  <a:moveTo>
                    <a:pt x="0" y="205"/>
                  </a:moveTo>
                  <a:lnTo>
                    <a:pt x="25" y="0"/>
                  </a:lnTo>
                  <a:lnTo>
                    <a:pt x="407" y="0"/>
                  </a:lnTo>
                  <a:lnTo>
                    <a:pt x="432" y="205"/>
                  </a:lnTo>
                  <a:lnTo>
                    <a:pt x="0" y="2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105"/>
            <p:cNvSpPr>
              <a:spLocks/>
            </p:cNvSpPr>
            <p:nvPr/>
          </p:nvSpPr>
          <p:spPr bwMode="auto">
            <a:xfrm>
              <a:off x="5370" y="12466"/>
              <a:ext cx="81" cy="76"/>
            </a:xfrm>
            <a:custGeom>
              <a:avLst/>
              <a:gdLst>
                <a:gd name="T0" fmla="*/ 11 w 65"/>
                <a:gd name="T1" fmla="*/ 248 h 60"/>
                <a:gd name="T2" fmla="*/ 244 w 65"/>
                <a:gd name="T3" fmla="*/ 248 h 60"/>
                <a:gd name="T4" fmla="*/ 125 w 65"/>
                <a:gd name="T5" fmla="*/ 0 h 60"/>
                <a:gd name="T6" fmla="*/ 0 w 65"/>
                <a:gd name="T7" fmla="*/ 248 h 60"/>
                <a:gd name="T8" fmla="*/ 37 w 65"/>
                <a:gd name="T9" fmla="*/ 248 h 60"/>
                <a:gd name="T10" fmla="*/ 11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104"/>
            <p:cNvSpPr>
              <a:spLocks/>
            </p:cNvSpPr>
            <p:nvPr/>
          </p:nvSpPr>
          <p:spPr bwMode="auto">
            <a:xfrm>
              <a:off x="5370" y="12466"/>
              <a:ext cx="81" cy="76"/>
            </a:xfrm>
            <a:custGeom>
              <a:avLst/>
              <a:gdLst>
                <a:gd name="T0" fmla="*/ 11 w 65"/>
                <a:gd name="T1" fmla="*/ 248 h 60"/>
                <a:gd name="T2" fmla="*/ 244 w 65"/>
                <a:gd name="T3" fmla="*/ 248 h 60"/>
                <a:gd name="T4" fmla="*/ 125 w 65"/>
                <a:gd name="T5" fmla="*/ 0 h 60"/>
                <a:gd name="T6" fmla="*/ 0 w 65"/>
                <a:gd name="T7" fmla="*/ 248 h 60"/>
                <a:gd name="T8" fmla="*/ 37 w 65"/>
                <a:gd name="T9" fmla="*/ 248 h 60"/>
                <a:gd name="T10" fmla="*/ 11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3" y="60"/>
                  </a:moveTo>
                  <a:lnTo>
                    <a:pt x="65" y="60"/>
                  </a:lnTo>
                  <a:lnTo>
                    <a:pt x="33" y="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3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Rectangle 103"/>
            <p:cNvSpPr>
              <a:spLocks noChangeArrowheads="1"/>
            </p:cNvSpPr>
            <p:nvPr/>
          </p:nvSpPr>
          <p:spPr bwMode="auto">
            <a:xfrm>
              <a:off x="5382" y="12544"/>
              <a:ext cx="57" cy="11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Rectangle 102"/>
            <p:cNvSpPr>
              <a:spLocks noChangeArrowheads="1"/>
            </p:cNvSpPr>
            <p:nvPr/>
          </p:nvSpPr>
          <p:spPr bwMode="auto">
            <a:xfrm>
              <a:off x="5382" y="12544"/>
              <a:ext cx="57" cy="11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Rectangle 101"/>
            <p:cNvSpPr>
              <a:spLocks noChangeArrowheads="1"/>
            </p:cNvSpPr>
            <p:nvPr/>
          </p:nvSpPr>
          <p:spPr bwMode="auto">
            <a:xfrm>
              <a:off x="5397" y="12562"/>
              <a:ext cx="29" cy="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Rectangle 100"/>
            <p:cNvSpPr>
              <a:spLocks noChangeArrowheads="1"/>
            </p:cNvSpPr>
            <p:nvPr/>
          </p:nvSpPr>
          <p:spPr bwMode="auto">
            <a:xfrm>
              <a:off x="5397" y="12562"/>
              <a:ext cx="29" cy="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79" name="Picture 9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73" y="12710"/>
              <a:ext cx="50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0" name="Rectangle 98"/>
            <p:cNvSpPr>
              <a:spLocks noChangeArrowheads="1"/>
            </p:cNvSpPr>
            <p:nvPr/>
          </p:nvSpPr>
          <p:spPr bwMode="auto">
            <a:xfrm>
              <a:off x="5275" y="12711"/>
              <a:ext cx="506" cy="25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5333" y="12774"/>
              <a:ext cx="11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Rectangle 96"/>
            <p:cNvSpPr>
              <a:spLocks noChangeArrowheads="1"/>
            </p:cNvSpPr>
            <p:nvPr/>
          </p:nvSpPr>
          <p:spPr bwMode="auto">
            <a:xfrm>
              <a:off x="5333" y="12774"/>
              <a:ext cx="11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Rectangle 95"/>
            <p:cNvSpPr>
              <a:spLocks noChangeArrowheads="1"/>
            </p:cNvSpPr>
            <p:nvPr/>
          </p:nvSpPr>
          <p:spPr bwMode="auto">
            <a:xfrm>
              <a:off x="5409" y="12774"/>
              <a:ext cx="10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Rectangle 94"/>
            <p:cNvSpPr>
              <a:spLocks noChangeArrowheads="1"/>
            </p:cNvSpPr>
            <p:nvPr/>
          </p:nvSpPr>
          <p:spPr bwMode="auto">
            <a:xfrm>
              <a:off x="5409" y="12774"/>
              <a:ext cx="10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Rectangle 93"/>
            <p:cNvSpPr>
              <a:spLocks noChangeArrowheads="1"/>
            </p:cNvSpPr>
            <p:nvPr/>
          </p:nvSpPr>
          <p:spPr bwMode="auto">
            <a:xfrm>
              <a:off x="5351" y="12774"/>
              <a:ext cx="52" cy="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Rectangle 92"/>
            <p:cNvSpPr>
              <a:spLocks noChangeArrowheads="1"/>
            </p:cNvSpPr>
            <p:nvPr/>
          </p:nvSpPr>
          <p:spPr bwMode="auto">
            <a:xfrm>
              <a:off x="5351" y="12774"/>
              <a:ext cx="52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91"/>
            <p:cNvSpPr>
              <a:spLocks/>
            </p:cNvSpPr>
            <p:nvPr/>
          </p:nvSpPr>
          <p:spPr bwMode="auto">
            <a:xfrm>
              <a:off x="5433" y="12715"/>
              <a:ext cx="186" cy="77"/>
            </a:xfrm>
            <a:custGeom>
              <a:avLst/>
              <a:gdLst>
                <a:gd name="T0" fmla="*/ 428 w 147"/>
                <a:gd name="T1" fmla="*/ 97 h 61"/>
                <a:gd name="T2" fmla="*/ 602 w 147"/>
                <a:gd name="T3" fmla="*/ 245 h 61"/>
                <a:gd name="T4" fmla="*/ 0 w 147"/>
                <a:gd name="T5" fmla="*/ 245 h 61"/>
                <a:gd name="T6" fmla="*/ 147 w 147"/>
                <a:gd name="T7" fmla="*/ 122 h 61"/>
                <a:gd name="T8" fmla="*/ 296 w 147"/>
                <a:gd name="T9" fmla="*/ 0 h 61"/>
                <a:gd name="T10" fmla="*/ 428 w 147"/>
                <a:gd name="T11" fmla="*/ 9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61"/>
                <a:gd name="T20" fmla="*/ 147 w 14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61">
                  <a:moveTo>
                    <a:pt x="104" y="24"/>
                  </a:moveTo>
                  <a:lnTo>
                    <a:pt x="147" y="61"/>
                  </a:lnTo>
                  <a:lnTo>
                    <a:pt x="0" y="61"/>
                  </a:lnTo>
                  <a:lnTo>
                    <a:pt x="36" y="30"/>
                  </a:lnTo>
                  <a:lnTo>
                    <a:pt x="72" y="0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90"/>
            <p:cNvSpPr>
              <a:spLocks/>
            </p:cNvSpPr>
            <p:nvPr/>
          </p:nvSpPr>
          <p:spPr bwMode="auto">
            <a:xfrm>
              <a:off x="5433" y="12715"/>
              <a:ext cx="186" cy="77"/>
            </a:xfrm>
            <a:custGeom>
              <a:avLst/>
              <a:gdLst>
                <a:gd name="T0" fmla="*/ 428 w 147"/>
                <a:gd name="T1" fmla="*/ 97 h 61"/>
                <a:gd name="T2" fmla="*/ 602 w 147"/>
                <a:gd name="T3" fmla="*/ 245 h 61"/>
                <a:gd name="T4" fmla="*/ 0 w 147"/>
                <a:gd name="T5" fmla="*/ 245 h 61"/>
                <a:gd name="T6" fmla="*/ 147 w 147"/>
                <a:gd name="T7" fmla="*/ 122 h 61"/>
                <a:gd name="T8" fmla="*/ 296 w 147"/>
                <a:gd name="T9" fmla="*/ 0 h 61"/>
                <a:gd name="T10" fmla="*/ 428 w 147"/>
                <a:gd name="T11" fmla="*/ 9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61"/>
                <a:gd name="T20" fmla="*/ 147 w 14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61">
                  <a:moveTo>
                    <a:pt x="104" y="24"/>
                  </a:moveTo>
                  <a:lnTo>
                    <a:pt x="147" y="61"/>
                  </a:lnTo>
                  <a:lnTo>
                    <a:pt x="0" y="61"/>
                  </a:lnTo>
                  <a:lnTo>
                    <a:pt x="36" y="30"/>
                  </a:lnTo>
                  <a:lnTo>
                    <a:pt x="72" y="0"/>
                  </a:lnTo>
                  <a:lnTo>
                    <a:pt x="104" y="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Rectangle 89"/>
            <p:cNvSpPr>
              <a:spLocks noChangeArrowheads="1"/>
            </p:cNvSpPr>
            <p:nvPr/>
          </p:nvSpPr>
          <p:spPr bwMode="auto">
            <a:xfrm>
              <a:off x="5477" y="12806"/>
              <a:ext cx="101" cy="127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Rectangle 88"/>
            <p:cNvSpPr>
              <a:spLocks noChangeArrowheads="1"/>
            </p:cNvSpPr>
            <p:nvPr/>
          </p:nvSpPr>
          <p:spPr bwMode="auto">
            <a:xfrm>
              <a:off x="5477" y="12806"/>
              <a:ext cx="101" cy="1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87"/>
            <p:cNvSpPr>
              <a:spLocks noChangeShapeType="1"/>
            </p:cNvSpPr>
            <p:nvPr/>
          </p:nvSpPr>
          <p:spPr bwMode="auto">
            <a:xfrm flipV="1">
              <a:off x="5527" y="12812"/>
              <a:ext cx="2" cy="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Rectangle 86"/>
            <p:cNvSpPr>
              <a:spLocks noChangeArrowheads="1"/>
            </p:cNvSpPr>
            <p:nvPr/>
          </p:nvSpPr>
          <p:spPr bwMode="auto">
            <a:xfrm>
              <a:off x="5468" y="12948"/>
              <a:ext cx="120" cy="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Rectangle 85"/>
            <p:cNvSpPr>
              <a:spLocks noChangeArrowheads="1"/>
            </p:cNvSpPr>
            <p:nvPr/>
          </p:nvSpPr>
          <p:spPr bwMode="auto">
            <a:xfrm>
              <a:off x="5468" y="12948"/>
              <a:ext cx="120" cy="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Rectangle 84"/>
            <p:cNvSpPr>
              <a:spLocks noChangeArrowheads="1"/>
            </p:cNvSpPr>
            <p:nvPr/>
          </p:nvSpPr>
          <p:spPr bwMode="auto">
            <a:xfrm>
              <a:off x="5454" y="12963"/>
              <a:ext cx="150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Rectangle 83"/>
            <p:cNvSpPr>
              <a:spLocks noChangeArrowheads="1"/>
            </p:cNvSpPr>
            <p:nvPr/>
          </p:nvSpPr>
          <p:spPr bwMode="auto">
            <a:xfrm>
              <a:off x="5454" y="12963"/>
              <a:ext cx="150" cy="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Rectangle 82"/>
            <p:cNvSpPr>
              <a:spLocks noChangeArrowheads="1"/>
            </p:cNvSpPr>
            <p:nvPr/>
          </p:nvSpPr>
          <p:spPr bwMode="auto">
            <a:xfrm>
              <a:off x="5437" y="12974"/>
              <a:ext cx="178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Rectangle 81"/>
            <p:cNvSpPr>
              <a:spLocks noChangeArrowheads="1"/>
            </p:cNvSpPr>
            <p:nvPr/>
          </p:nvSpPr>
          <p:spPr bwMode="auto">
            <a:xfrm>
              <a:off x="5437" y="12974"/>
              <a:ext cx="178" cy="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Rectangle 80"/>
            <p:cNvSpPr>
              <a:spLocks noChangeArrowheads="1"/>
            </p:cNvSpPr>
            <p:nvPr/>
          </p:nvSpPr>
          <p:spPr bwMode="auto">
            <a:xfrm>
              <a:off x="5453" y="12794"/>
              <a:ext cx="7" cy="15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Rectangle 79"/>
            <p:cNvSpPr>
              <a:spLocks noChangeArrowheads="1"/>
            </p:cNvSpPr>
            <p:nvPr/>
          </p:nvSpPr>
          <p:spPr bwMode="auto">
            <a:xfrm>
              <a:off x="5454" y="12796"/>
              <a:ext cx="6" cy="14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Rectangle 78"/>
            <p:cNvSpPr>
              <a:spLocks noChangeArrowheads="1"/>
            </p:cNvSpPr>
            <p:nvPr/>
          </p:nvSpPr>
          <p:spPr bwMode="auto">
            <a:xfrm>
              <a:off x="5598" y="12796"/>
              <a:ext cx="5" cy="149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Rectangle 77"/>
            <p:cNvSpPr>
              <a:spLocks noChangeArrowheads="1"/>
            </p:cNvSpPr>
            <p:nvPr/>
          </p:nvSpPr>
          <p:spPr bwMode="auto">
            <a:xfrm>
              <a:off x="5598" y="12796"/>
              <a:ext cx="5" cy="14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Rectangle 76"/>
            <p:cNvSpPr>
              <a:spLocks noChangeArrowheads="1"/>
            </p:cNvSpPr>
            <p:nvPr/>
          </p:nvSpPr>
          <p:spPr bwMode="auto">
            <a:xfrm>
              <a:off x="5635" y="12774"/>
              <a:ext cx="11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Rectangle 75"/>
            <p:cNvSpPr>
              <a:spLocks noChangeArrowheads="1"/>
            </p:cNvSpPr>
            <p:nvPr/>
          </p:nvSpPr>
          <p:spPr bwMode="auto">
            <a:xfrm>
              <a:off x="5635" y="12774"/>
              <a:ext cx="11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Rectangle 74"/>
            <p:cNvSpPr>
              <a:spLocks noChangeArrowheads="1"/>
            </p:cNvSpPr>
            <p:nvPr/>
          </p:nvSpPr>
          <p:spPr bwMode="auto">
            <a:xfrm>
              <a:off x="5710" y="12774"/>
              <a:ext cx="12" cy="12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Rectangle 73"/>
            <p:cNvSpPr>
              <a:spLocks noChangeArrowheads="1"/>
            </p:cNvSpPr>
            <p:nvPr/>
          </p:nvSpPr>
          <p:spPr bwMode="auto">
            <a:xfrm>
              <a:off x="5710" y="12774"/>
              <a:ext cx="12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72"/>
            <p:cNvSpPr>
              <a:spLocks noChangeArrowheads="1"/>
            </p:cNvSpPr>
            <p:nvPr/>
          </p:nvSpPr>
          <p:spPr bwMode="auto">
            <a:xfrm>
              <a:off x="5653" y="12774"/>
              <a:ext cx="52" cy="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Rectangle 71"/>
            <p:cNvSpPr>
              <a:spLocks noChangeArrowheads="1"/>
            </p:cNvSpPr>
            <p:nvPr/>
          </p:nvSpPr>
          <p:spPr bwMode="auto">
            <a:xfrm>
              <a:off x="5653" y="12774"/>
              <a:ext cx="52" cy="1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Rectangle 70"/>
            <p:cNvSpPr>
              <a:spLocks noChangeArrowheads="1"/>
            </p:cNvSpPr>
            <p:nvPr/>
          </p:nvSpPr>
          <p:spPr bwMode="auto">
            <a:xfrm>
              <a:off x="5316" y="12393"/>
              <a:ext cx="25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Rectangle 69"/>
            <p:cNvSpPr>
              <a:spLocks noChangeArrowheads="1"/>
            </p:cNvSpPr>
            <p:nvPr/>
          </p:nvSpPr>
          <p:spPr bwMode="auto">
            <a:xfrm>
              <a:off x="5316" y="12393"/>
              <a:ext cx="25" cy="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68"/>
            <p:cNvSpPr>
              <a:spLocks/>
            </p:cNvSpPr>
            <p:nvPr/>
          </p:nvSpPr>
          <p:spPr bwMode="auto">
            <a:xfrm>
              <a:off x="5603" y="1246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7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1" y="60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67"/>
            <p:cNvSpPr>
              <a:spLocks/>
            </p:cNvSpPr>
            <p:nvPr/>
          </p:nvSpPr>
          <p:spPr bwMode="auto">
            <a:xfrm>
              <a:off x="5603" y="12466"/>
              <a:ext cx="82" cy="76"/>
            </a:xfrm>
            <a:custGeom>
              <a:avLst/>
              <a:gdLst>
                <a:gd name="T0" fmla="*/ 16 w 65"/>
                <a:gd name="T1" fmla="*/ 248 h 60"/>
                <a:gd name="T2" fmla="*/ 261 w 65"/>
                <a:gd name="T3" fmla="*/ 248 h 60"/>
                <a:gd name="T4" fmla="*/ 126 w 65"/>
                <a:gd name="T5" fmla="*/ 0 h 60"/>
                <a:gd name="T6" fmla="*/ 0 w 65"/>
                <a:gd name="T7" fmla="*/ 248 h 60"/>
                <a:gd name="T8" fmla="*/ 47 w 65"/>
                <a:gd name="T9" fmla="*/ 248 h 60"/>
                <a:gd name="T10" fmla="*/ 16 w 65"/>
                <a:gd name="T11" fmla="*/ 248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0"/>
                <a:gd name="T20" fmla="*/ 65 w 6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0">
                  <a:moveTo>
                    <a:pt x="4" y="60"/>
                  </a:moveTo>
                  <a:lnTo>
                    <a:pt x="65" y="60"/>
                  </a:lnTo>
                  <a:lnTo>
                    <a:pt x="32" y="0"/>
                  </a:lnTo>
                  <a:lnTo>
                    <a:pt x="0" y="60"/>
                  </a:lnTo>
                  <a:lnTo>
                    <a:pt x="11" y="60"/>
                  </a:lnTo>
                  <a:lnTo>
                    <a:pt x="4" y="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Rectangle 66"/>
            <p:cNvSpPr>
              <a:spLocks noChangeArrowheads="1"/>
            </p:cNvSpPr>
            <p:nvPr/>
          </p:nvSpPr>
          <p:spPr bwMode="auto">
            <a:xfrm>
              <a:off x="5617" y="12544"/>
              <a:ext cx="56" cy="11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Rectangle 65"/>
            <p:cNvSpPr>
              <a:spLocks noChangeArrowheads="1"/>
            </p:cNvSpPr>
            <p:nvPr/>
          </p:nvSpPr>
          <p:spPr bwMode="auto">
            <a:xfrm>
              <a:off x="5617" y="12544"/>
              <a:ext cx="56" cy="11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Rectangle 64"/>
            <p:cNvSpPr>
              <a:spLocks noChangeArrowheads="1"/>
            </p:cNvSpPr>
            <p:nvPr/>
          </p:nvSpPr>
          <p:spPr bwMode="auto">
            <a:xfrm>
              <a:off x="5629" y="12562"/>
              <a:ext cx="31" cy="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Rectangle 63"/>
            <p:cNvSpPr>
              <a:spLocks noChangeArrowheads="1"/>
            </p:cNvSpPr>
            <p:nvPr/>
          </p:nvSpPr>
          <p:spPr bwMode="auto">
            <a:xfrm>
              <a:off x="5629" y="12562"/>
              <a:ext cx="31" cy="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Line 62"/>
            <p:cNvSpPr>
              <a:spLocks noChangeShapeType="1"/>
            </p:cNvSpPr>
            <p:nvPr/>
          </p:nvSpPr>
          <p:spPr bwMode="auto">
            <a:xfrm>
              <a:off x="1528" y="10795"/>
              <a:ext cx="445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Line 61"/>
            <p:cNvSpPr>
              <a:spLocks noChangeShapeType="1"/>
            </p:cNvSpPr>
            <p:nvPr/>
          </p:nvSpPr>
          <p:spPr bwMode="auto">
            <a:xfrm>
              <a:off x="1587" y="10736"/>
              <a:ext cx="4397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Line 60"/>
            <p:cNvSpPr>
              <a:spLocks noChangeShapeType="1"/>
            </p:cNvSpPr>
            <p:nvPr/>
          </p:nvSpPr>
          <p:spPr bwMode="auto">
            <a:xfrm>
              <a:off x="1528" y="10678"/>
              <a:ext cx="445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Line 59"/>
            <p:cNvSpPr>
              <a:spLocks noChangeShapeType="1"/>
            </p:cNvSpPr>
            <p:nvPr/>
          </p:nvSpPr>
          <p:spPr bwMode="auto">
            <a:xfrm flipV="1">
              <a:off x="1528" y="10619"/>
              <a:ext cx="445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Rectangle 58"/>
            <p:cNvSpPr>
              <a:spLocks noChangeArrowheads="1"/>
            </p:cNvSpPr>
            <p:nvPr/>
          </p:nvSpPr>
          <p:spPr bwMode="auto">
            <a:xfrm>
              <a:off x="945" y="10365"/>
              <a:ext cx="641" cy="173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Rectangle 57"/>
            <p:cNvSpPr>
              <a:spLocks noChangeArrowheads="1"/>
            </p:cNvSpPr>
            <p:nvPr/>
          </p:nvSpPr>
          <p:spPr bwMode="auto">
            <a:xfrm>
              <a:off x="1158" y="11061"/>
              <a:ext cx="21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FFFFFF"/>
                  </a:solidFill>
                  <a:ea typeface="굴림" pitchFamily="34" charset="-127"/>
                  <a:cs typeface="Arial" pitchFamily="34" charset="0"/>
                </a:rPr>
                <a:t>LT </a:t>
              </a:r>
              <a:endParaRPr lang="en-US">
                <a:ea typeface="굴림" pitchFamily="34" charset="-127"/>
                <a:cs typeface="Arial" pitchFamily="34" charset="0"/>
              </a:endParaRPr>
            </a:p>
          </p:txBody>
        </p:sp>
        <p:sp>
          <p:nvSpPr>
            <p:cNvPr id="522" name="Rectangle 56"/>
            <p:cNvSpPr>
              <a:spLocks noChangeArrowheads="1"/>
            </p:cNvSpPr>
            <p:nvPr/>
          </p:nvSpPr>
          <p:spPr bwMode="auto">
            <a:xfrm>
              <a:off x="1028" y="11239"/>
              <a:ext cx="46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FFFFFF"/>
                  </a:solidFill>
                  <a:ea typeface="굴림" pitchFamily="34" charset="-127"/>
                  <a:cs typeface="Arial" pitchFamily="34" charset="0"/>
                </a:rPr>
                <a:t>VDSL3</a:t>
              </a:r>
              <a:endParaRPr lang="en-US">
                <a:ea typeface="굴림" pitchFamily="34" charset="-127"/>
                <a:cs typeface="Arial" pitchFamily="34" charset="0"/>
              </a:endParaRPr>
            </a:p>
          </p:txBody>
        </p:sp>
        <p:sp>
          <p:nvSpPr>
            <p:cNvPr id="523" name="Freeform 55"/>
            <p:cNvSpPr>
              <a:spLocks/>
            </p:cNvSpPr>
            <p:nvPr/>
          </p:nvSpPr>
          <p:spPr bwMode="auto">
            <a:xfrm>
              <a:off x="1932" y="11834"/>
              <a:ext cx="65" cy="65"/>
            </a:xfrm>
            <a:custGeom>
              <a:avLst/>
              <a:gdLst>
                <a:gd name="T0" fmla="*/ 112 w 51"/>
                <a:gd name="T1" fmla="*/ 0 h 51"/>
                <a:gd name="T2" fmla="*/ 106 w 51"/>
                <a:gd name="T3" fmla="*/ 1 h 51"/>
                <a:gd name="T4" fmla="*/ 89 w 51"/>
                <a:gd name="T5" fmla="*/ 1 h 51"/>
                <a:gd name="T6" fmla="*/ 75 w 51"/>
                <a:gd name="T7" fmla="*/ 10 h 51"/>
                <a:gd name="T8" fmla="*/ 47 w 51"/>
                <a:gd name="T9" fmla="*/ 22 h 51"/>
                <a:gd name="T10" fmla="*/ 36 w 51"/>
                <a:gd name="T11" fmla="*/ 36 h 51"/>
                <a:gd name="T12" fmla="*/ 22 w 51"/>
                <a:gd name="T13" fmla="*/ 47 h 51"/>
                <a:gd name="T14" fmla="*/ 10 w 51"/>
                <a:gd name="T15" fmla="*/ 66 h 51"/>
                <a:gd name="T16" fmla="*/ 1 w 51"/>
                <a:gd name="T17" fmla="*/ 84 h 51"/>
                <a:gd name="T18" fmla="*/ 1 w 51"/>
                <a:gd name="T19" fmla="*/ 106 h 51"/>
                <a:gd name="T20" fmla="*/ 0 w 51"/>
                <a:gd name="T21" fmla="*/ 112 h 51"/>
                <a:gd name="T22" fmla="*/ 1 w 51"/>
                <a:gd name="T23" fmla="*/ 124 h 51"/>
                <a:gd name="T24" fmla="*/ 1 w 51"/>
                <a:gd name="T25" fmla="*/ 135 h 51"/>
                <a:gd name="T26" fmla="*/ 10 w 51"/>
                <a:gd name="T27" fmla="*/ 155 h 51"/>
                <a:gd name="T28" fmla="*/ 22 w 51"/>
                <a:gd name="T29" fmla="*/ 172 h 51"/>
                <a:gd name="T30" fmla="*/ 36 w 51"/>
                <a:gd name="T31" fmla="*/ 187 h 51"/>
                <a:gd name="T32" fmla="*/ 47 w 51"/>
                <a:gd name="T33" fmla="*/ 201 h 51"/>
                <a:gd name="T34" fmla="*/ 75 w 51"/>
                <a:gd name="T35" fmla="*/ 209 h 51"/>
                <a:gd name="T36" fmla="*/ 89 w 51"/>
                <a:gd name="T37" fmla="*/ 219 h 51"/>
                <a:gd name="T38" fmla="*/ 106 w 51"/>
                <a:gd name="T39" fmla="*/ 219 h 51"/>
                <a:gd name="T40" fmla="*/ 112 w 51"/>
                <a:gd name="T41" fmla="*/ 219 h 51"/>
                <a:gd name="T42" fmla="*/ 124 w 51"/>
                <a:gd name="T43" fmla="*/ 219 h 51"/>
                <a:gd name="T44" fmla="*/ 135 w 51"/>
                <a:gd name="T45" fmla="*/ 219 h 51"/>
                <a:gd name="T46" fmla="*/ 155 w 51"/>
                <a:gd name="T47" fmla="*/ 209 h 51"/>
                <a:gd name="T48" fmla="*/ 172 w 51"/>
                <a:gd name="T49" fmla="*/ 201 h 51"/>
                <a:gd name="T50" fmla="*/ 187 w 51"/>
                <a:gd name="T51" fmla="*/ 187 h 51"/>
                <a:gd name="T52" fmla="*/ 201 w 51"/>
                <a:gd name="T53" fmla="*/ 172 h 51"/>
                <a:gd name="T54" fmla="*/ 209 w 51"/>
                <a:gd name="T55" fmla="*/ 155 h 51"/>
                <a:gd name="T56" fmla="*/ 219 w 51"/>
                <a:gd name="T57" fmla="*/ 135 h 51"/>
                <a:gd name="T58" fmla="*/ 219 w 51"/>
                <a:gd name="T59" fmla="*/ 124 h 51"/>
                <a:gd name="T60" fmla="*/ 219 w 51"/>
                <a:gd name="T61" fmla="*/ 112 h 51"/>
                <a:gd name="T62" fmla="*/ 219 w 51"/>
                <a:gd name="T63" fmla="*/ 106 h 51"/>
                <a:gd name="T64" fmla="*/ 219 w 51"/>
                <a:gd name="T65" fmla="*/ 84 h 51"/>
                <a:gd name="T66" fmla="*/ 209 w 51"/>
                <a:gd name="T67" fmla="*/ 66 h 51"/>
                <a:gd name="T68" fmla="*/ 201 w 51"/>
                <a:gd name="T69" fmla="*/ 47 h 51"/>
                <a:gd name="T70" fmla="*/ 187 w 51"/>
                <a:gd name="T71" fmla="*/ 36 h 51"/>
                <a:gd name="T72" fmla="*/ 172 w 51"/>
                <a:gd name="T73" fmla="*/ 22 h 51"/>
                <a:gd name="T74" fmla="*/ 155 w 51"/>
                <a:gd name="T75" fmla="*/ 10 h 51"/>
                <a:gd name="T76" fmla="*/ 135 w 51"/>
                <a:gd name="T77" fmla="*/ 1 h 51"/>
                <a:gd name="T78" fmla="*/ 124 w 51"/>
                <a:gd name="T79" fmla="*/ 1 h 51"/>
                <a:gd name="T80" fmla="*/ 112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6" y="0"/>
                  </a:moveTo>
                  <a:lnTo>
                    <a:pt x="24" y="1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6" y="49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49" y="36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1" y="20"/>
                  </a:lnTo>
                  <a:lnTo>
                    <a:pt x="49" y="16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0" y="5"/>
                  </a:lnTo>
                  <a:lnTo>
                    <a:pt x="36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54"/>
            <p:cNvSpPr>
              <a:spLocks/>
            </p:cNvSpPr>
            <p:nvPr/>
          </p:nvSpPr>
          <p:spPr bwMode="auto">
            <a:xfrm>
              <a:off x="1932" y="11834"/>
              <a:ext cx="65" cy="65"/>
            </a:xfrm>
            <a:custGeom>
              <a:avLst/>
              <a:gdLst>
                <a:gd name="T0" fmla="*/ 112 w 51"/>
                <a:gd name="T1" fmla="*/ 0 h 51"/>
                <a:gd name="T2" fmla="*/ 106 w 51"/>
                <a:gd name="T3" fmla="*/ 1 h 51"/>
                <a:gd name="T4" fmla="*/ 89 w 51"/>
                <a:gd name="T5" fmla="*/ 1 h 51"/>
                <a:gd name="T6" fmla="*/ 75 w 51"/>
                <a:gd name="T7" fmla="*/ 10 h 51"/>
                <a:gd name="T8" fmla="*/ 47 w 51"/>
                <a:gd name="T9" fmla="*/ 22 h 51"/>
                <a:gd name="T10" fmla="*/ 36 w 51"/>
                <a:gd name="T11" fmla="*/ 36 h 51"/>
                <a:gd name="T12" fmla="*/ 22 w 51"/>
                <a:gd name="T13" fmla="*/ 47 h 51"/>
                <a:gd name="T14" fmla="*/ 10 w 51"/>
                <a:gd name="T15" fmla="*/ 66 h 51"/>
                <a:gd name="T16" fmla="*/ 1 w 51"/>
                <a:gd name="T17" fmla="*/ 84 h 51"/>
                <a:gd name="T18" fmla="*/ 1 w 51"/>
                <a:gd name="T19" fmla="*/ 106 h 51"/>
                <a:gd name="T20" fmla="*/ 0 w 51"/>
                <a:gd name="T21" fmla="*/ 112 h 51"/>
                <a:gd name="T22" fmla="*/ 1 w 51"/>
                <a:gd name="T23" fmla="*/ 124 h 51"/>
                <a:gd name="T24" fmla="*/ 1 w 51"/>
                <a:gd name="T25" fmla="*/ 135 h 51"/>
                <a:gd name="T26" fmla="*/ 10 w 51"/>
                <a:gd name="T27" fmla="*/ 155 h 51"/>
                <a:gd name="T28" fmla="*/ 22 w 51"/>
                <a:gd name="T29" fmla="*/ 172 h 51"/>
                <a:gd name="T30" fmla="*/ 36 w 51"/>
                <a:gd name="T31" fmla="*/ 187 h 51"/>
                <a:gd name="T32" fmla="*/ 47 w 51"/>
                <a:gd name="T33" fmla="*/ 201 h 51"/>
                <a:gd name="T34" fmla="*/ 75 w 51"/>
                <a:gd name="T35" fmla="*/ 209 h 51"/>
                <a:gd name="T36" fmla="*/ 89 w 51"/>
                <a:gd name="T37" fmla="*/ 219 h 51"/>
                <a:gd name="T38" fmla="*/ 106 w 51"/>
                <a:gd name="T39" fmla="*/ 219 h 51"/>
                <a:gd name="T40" fmla="*/ 112 w 51"/>
                <a:gd name="T41" fmla="*/ 219 h 51"/>
                <a:gd name="T42" fmla="*/ 124 w 51"/>
                <a:gd name="T43" fmla="*/ 219 h 51"/>
                <a:gd name="T44" fmla="*/ 135 w 51"/>
                <a:gd name="T45" fmla="*/ 219 h 51"/>
                <a:gd name="T46" fmla="*/ 155 w 51"/>
                <a:gd name="T47" fmla="*/ 209 h 51"/>
                <a:gd name="T48" fmla="*/ 172 w 51"/>
                <a:gd name="T49" fmla="*/ 201 h 51"/>
                <a:gd name="T50" fmla="*/ 187 w 51"/>
                <a:gd name="T51" fmla="*/ 187 h 51"/>
                <a:gd name="T52" fmla="*/ 201 w 51"/>
                <a:gd name="T53" fmla="*/ 172 h 51"/>
                <a:gd name="T54" fmla="*/ 209 w 51"/>
                <a:gd name="T55" fmla="*/ 155 h 51"/>
                <a:gd name="T56" fmla="*/ 219 w 51"/>
                <a:gd name="T57" fmla="*/ 135 h 51"/>
                <a:gd name="T58" fmla="*/ 219 w 51"/>
                <a:gd name="T59" fmla="*/ 124 h 51"/>
                <a:gd name="T60" fmla="*/ 219 w 51"/>
                <a:gd name="T61" fmla="*/ 112 h 51"/>
                <a:gd name="T62" fmla="*/ 219 w 51"/>
                <a:gd name="T63" fmla="*/ 106 h 51"/>
                <a:gd name="T64" fmla="*/ 219 w 51"/>
                <a:gd name="T65" fmla="*/ 84 h 51"/>
                <a:gd name="T66" fmla="*/ 209 w 51"/>
                <a:gd name="T67" fmla="*/ 66 h 51"/>
                <a:gd name="T68" fmla="*/ 201 w 51"/>
                <a:gd name="T69" fmla="*/ 47 h 51"/>
                <a:gd name="T70" fmla="*/ 187 w 51"/>
                <a:gd name="T71" fmla="*/ 36 h 51"/>
                <a:gd name="T72" fmla="*/ 172 w 51"/>
                <a:gd name="T73" fmla="*/ 22 h 51"/>
                <a:gd name="T74" fmla="*/ 155 w 51"/>
                <a:gd name="T75" fmla="*/ 10 h 51"/>
                <a:gd name="T76" fmla="*/ 135 w 51"/>
                <a:gd name="T77" fmla="*/ 1 h 51"/>
                <a:gd name="T78" fmla="*/ 124 w 51"/>
                <a:gd name="T79" fmla="*/ 1 h 51"/>
                <a:gd name="T80" fmla="*/ 112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6" y="0"/>
                  </a:moveTo>
                  <a:lnTo>
                    <a:pt x="24" y="1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6" y="49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49" y="36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1" y="20"/>
                  </a:lnTo>
                  <a:lnTo>
                    <a:pt x="49" y="16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0" y="5"/>
                  </a:lnTo>
                  <a:lnTo>
                    <a:pt x="36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53"/>
            <p:cNvSpPr>
              <a:spLocks/>
            </p:cNvSpPr>
            <p:nvPr/>
          </p:nvSpPr>
          <p:spPr bwMode="auto">
            <a:xfrm>
              <a:off x="2002" y="11762"/>
              <a:ext cx="65" cy="65"/>
            </a:xfrm>
            <a:custGeom>
              <a:avLst/>
              <a:gdLst>
                <a:gd name="T0" fmla="*/ 107 w 51"/>
                <a:gd name="T1" fmla="*/ 0 h 51"/>
                <a:gd name="T2" fmla="*/ 96 w 51"/>
                <a:gd name="T3" fmla="*/ 0 h 51"/>
                <a:gd name="T4" fmla="*/ 83 w 51"/>
                <a:gd name="T5" fmla="*/ 1 h 51"/>
                <a:gd name="T6" fmla="*/ 65 w 51"/>
                <a:gd name="T7" fmla="*/ 10 h 51"/>
                <a:gd name="T8" fmla="*/ 47 w 51"/>
                <a:gd name="T9" fmla="*/ 17 h 51"/>
                <a:gd name="T10" fmla="*/ 29 w 51"/>
                <a:gd name="T11" fmla="*/ 29 h 51"/>
                <a:gd name="T12" fmla="*/ 17 w 51"/>
                <a:gd name="T13" fmla="*/ 47 h 51"/>
                <a:gd name="T14" fmla="*/ 1 w 51"/>
                <a:gd name="T15" fmla="*/ 65 h 51"/>
                <a:gd name="T16" fmla="*/ 0 w 51"/>
                <a:gd name="T17" fmla="*/ 89 h 51"/>
                <a:gd name="T18" fmla="*/ 0 w 51"/>
                <a:gd name="T19" fmla="*/ 106 h 51"/>
                <a:gd name="T20" fmla="*/ 0 w 51"/>
                <a:gd name="T21" fmla="*/ 112 h 51"/>
                <a:gd name="T22" fmla="*/ 0 w 51"/>
                <a:gd name="T23" fmla="*/ 124 h 51"/>
                <a:gd name="T24" fmla="*/ 0 w 51"/>
                <a:gd name="T25" fmla="*/ 135 h 51"/>
                <a:gd name="T26" fmla="*/ 1 w 51"/>
                <a:gd name="T27" fmla="*/ 155 h 51"/>
                <a:gd name="T28" fmla="*/ 17 w 51"/>
                <a:gd name="T29" fmla="*/ 172 h 51"/>
                <a:gd name="T30" fmla="*/ 29 w 51"/>
                <a:gd name="T31" fmla="*/ 187 h 51"/>
                <a:gd name="T32" fmla="*/ 47 w 51"/>
                <a:gd name="T33" fmla="*/ 201 h 51"/>
                <a:gd name="T34" fmla="*/ 65 w 51"/>
                <a:gd name="T35" fmla="*/ 209 h 51"/>
                <a:gd name="T36" fmla="*/ 83 w 51"/>
                <a:gd name="T37" fmla="*/ 219 h 51"/>
                <a:gd name="T38" fmla="*/ 96 w 51"/>
                <a:gd name="T39" fmla="*/ 219 h 51"/>
                <a:gd name="T40" fmla="*/ 107 w 51"/>
                <a:gd name="T41" fmla="*/ 219 h 51"/>
                <a:gd name="T42" fmla="*/ 113 w 51"/>
                <a:gd name="T43" fmla="*/ 219 h 51"/>
                <a:gd name="T44" fmla="*/ 126 w 51"/>
                <a:gd name="T45" fmla="*/ 219 h 51"/>
                <a:gd name="T46" fmla="*/ 152 w 51"/>
                <a:gd name="T47" fmla="*/ 209 h 51"/>
                <a:gd name="T48" fmla="*/ 172 w 51"/>
                <a:gd name="T49" fmla="*/ 201 h 51"/>
                <a:gd name="T50" fmla="*/ 184 w 51"/>
                <a:gd name="T51" fmla="*/ 187 h 51"/>
                <a:gd name="T52" fmla="*/ 198 w 51"/>
                <a:gd name="T53" fmla="*/ 172 h 51"/>
                <a:gd name="T54" fmla="*/ 209 w 51"/>
                <a:gd name="T55" fmla="*/ 155 h 51"/>
                <a:gd name="T56" fmla="*/ 218 w 51"/>
                <a:gd name="T57" fmla="*/ 135 h 51"/>
                <a:gd name="T58" fmla="*/ 218 w 51"/>
                <a:gd name="T59" fmla="*/ 124 h 51"/>
                <a:gd name="T60" fmla="*/ 219 w 51"/>
                <a:gd name="T61" fmla="*/ 112 h 51"/>
                <a:gd name="T62" fmla="*/ 218 w 51"/>
                <a:gd name="T63" fmla="*/ 106 h 51"/>
                <a:gd name="T64" fmla="*/ 218 w 51"/>
                <a:gd name="T65" fmla="*/ 89 h 51"/>
                <a:gd name="T66" fmla="*/ 209 w 51"/>
                <a:gd name="T67" fmla="*/ 65 h 51"/>
                <a:gd name="T68" fmla="*/ 198 w 51"/>
                <a:gd name="T69" fmla="*/ 47 h 51"/>
                <a:gd name="T70" fmla="*/ 184 w 51"/>
                <a:gd name="T71" fmla="*/ 29 h 51"/>
                <a:gd name="T72" fmla="*/ 172 w 51"/>
                <a:gd name="T73" fmla="*/ 17 h 51"/>
                <a:gd name="T74" fmla="*/ 152 w 51"/>
                <a:gd name="T75" fmla="*/ 10 h 51"/>
                <a:gd name="T76" fmla="*/ 126 w 51"/>
                <a:gd name="T77" fmla="*/ 1 h 51"/>
                <a:gd name="T78" fmla="*/ 113 w 51"/>
                <a:gd name="T79" fmla="*/ 0 h 51"/>
                <a:gd name="T80" fmla="*/ 107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5" y="0"/>
                  </a:moveTo>
                  <a:lnTo>
                    <a:pt x="22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6"/>
                  </a:lnTo>
                  <a:lnTo>
                    <a:pt x="4" y="40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19" y="51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30" y="51"/>
                  </a:lnTo>
                  <a:lnTo>
                    <a:pt x="35" y="49"/>
                  </a:lnTo>
                  <a:lnTo>
                    <a:pt x="40" y="47"/>
                  </a:lnTo>
                  <a:lnTo>
                    <a:pt x="43" y="44"/>
                  </a:lnTo>
                  <a:lnTo>
                    <a:pt x="46" y="40"/>
                  </a:lnTo>
                  <a:lnTo>
                    <a:pt x="49" y="36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1" y="26"/>
                  </a:lnTo>
                  <a:lnTo>
                    <a:pt x="50" y="24"/>
                  </a:lnTo>
                  <a:lnTo>
                    <a:pt x="50" y="21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3" y="7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52"/>
            <p:cNvSpPr>
              <a:spLocks/>
            </p:cNvSpPr>
            <p:nvPr/>
          </p:nvSpPr>
          <p:spPr bwMode="auto">
            <a:xfrm>
              <a:off x="2002" y="11762"/>
              <a:ext cx="65" cy="65"/>
            </a:xfrm>
            <a:custGeom>
              <a:avLst/>
              <a:gdLst>
                <a:gd name="T0" fmla="*/ 107 w 51"/>
                <a:gd name="T1" fmla="*/ 0 h 51"/>
                <a:gd name="T2" fmla="*/ 96 w 51"/>
                <a:gd name="T3" fmla="*/ 0 h 51"/>
                <a:gd name="T4" fmla="*/ 83 w 51"/>
                <a:gd name="T5" fmla="*/ 1 h 51"/>
                <a:gd name="T6" fmla="*/ 65 w 51"/>
                <a:gd name="T7" fmla="*/ 10 h 51"/>
                <a:gd name="T8" fmla="*/ 47 w 51"/>
                <a:gd name="T9" fmla="*/ 17 h 51"/>
                <a:gd name="T10" fmla="*/ 29 w 51"/>
                <a:gd name="T11" fmla="*/ 29 h 51"/>
                <a:gd name="T12" fmla="*/ 17 w 51"/>
                <a:gd name="T13" fmla="*/ 47 h 51"/>
                <a:gd name="T14" fmla="*/ 1 w 51"/>
                <a:gd name="T15" fmla="*/ 65 h 51"/>
                <a:gd name="T16" fmla="*/ 0 w 51"/>
                <a:gd name="T17" fmla="*/ 89 h 51"/>
                <a:gd name="T18" fmla="*/ 0 w 51"/>
                <a:gd name="T19" fmla="*/ 106 h 51"/>
                <a:gd name="T20" fmla="*/ 0 w 51"/>
                <a:gd name="T21" fmla="*/ 112 h 51"/>
                <a:gd name="T22" fmla="*/ 0 w 51"/>
                <a:gd name="T23" fmla="*/ 124 h 51"/>
                <a:gd name="T24" fmla="*/ 0 w 51"/>
                <a:gd name="T25" fmla="*/ 135 h 51"/>
                <a:gd name="T26" fmla="*/ 1 w 51"/>
                <a:gd name="T27" fmla="*/ 155 h 51"/>
                <a:gd name="T28" fmla="*/ 17 w 51"/>
                <a:gd name="T29" fmla="*/ 172 h 51"/>
                <a:gd name="T30" fmla="*/ 29 w 51"/>
                <a:gd name="T31" fmla="*/ 187 h 51"/>
                <a:gd name="T32" fmla="*/ 47 w 51"/>
                <a:gd name="T33" fmla="*/ 201 h 51"/>
                <a:gd name="T34" fmla="*/ 65 w 51"/>
                <a:gd name="T35" fmla="*/ 209 h 51"/>
                <a:gd name="T36" fmla="*/ 83 w 51"/>
                <a:gd name="T37" fmla="*/ 219 h 51"/>
                <a:gd name="T38" fmla="*/ 96 w 51"/>
                <a:gd name="T39" fmla="*/ 219 h 51"/>
                <a:gd name="T40" fmla="*/ 107 w 51"/>
                <a:gd name="T41" fmla="*/ 219 h 51"/>
                <a:gd name="T42" fmla="*/ 113 w 51"/>
                <a:gd name="T43" fmla="*/ 219 h 51"/>
                <a:gd name="T44" fmla="*/ 126 w 51"/>
                <a:gd name="T45" fmla="*/ 219 h 51"/>
                <a:gd name="T46" fmla="*/ 152 w 51"/>
                <a:gd name="T47" fmla="*/ 209 h 51"/>
                <a:gd name="T48" fmla="*/ 172 w 51"/>
                <a:gd name="T49" fmla="*/ 201 h 51"/>
                <a:gd name="T50" fmla="*/ 184 w 51"/>
                <a:gd name="T51" fmla="*/ 187 h 51"/>
                <a:gd name="T52" fmla="*/ 198 w 51"/>
                <a:gd name="T53" fmla="*/ 172 h 51"/>
                <a:gd name="T54" fmla="*/ 209 w 51"/>
                <a:gd name="T55" fmla="*/ 155 h 51"/>
                <a:gd name="T56" fmla="*/ 218 w 51"/>
                <a:gd name="T57" fmla="*/ 135 h 51"/>
                <a:gd name="T58" fmla="*/ 218 w 51"/>
                <a:gd name="T59" fmla="*/ 124 h 51"/>
                <a:gd name="T60" fmla="*/ 219 w 51"/>
                <a:gd name="T61" fmla="*/ 112 h 51"/>
                <a:gd name="T62" fmla="*/ 218 w 51"/>
                <a:gd name="T63" fmla="*/ 106 h 51"/>
                <a:gd name="T64" fmla="*/ 218 w 51"/>
                <a:gd name="T65" fmla="*/ 89 h 51"/>
                <a:gd name="T66" fmla="*/ 209 w 51"/>
                <a:gd name="T67" fmla="*/ 65 h 51"/>
                <a:gd name="T68" fmla="*/ 198 w 51"/>
                <a:gd name="T69" fmla="*/ 47 h 51"/>
                <a:gd name="T70" fmla="*/ 184 w 51"/>
                <a:gd name="T71" fmla="*/ 29 h 51"/>
                <a:gd name="T72" fmla="*/ 172 w 51"/>
                <a:gd name="T73" fmla="*/ 17 h 51"/>
                <a:gd name="T74" fmla="*/ 152 w 51"/>
                <a:gd name="T75" fmla="*/ 10 h 51"/>
                <a:gd name="T76" fmla="*/ 126 w 51"/>
                <a:gd name="T77" fmla="*/ 1 h 51"/>
                <a:gd name="T78" fmla="*/ 113 w 51"/>
                <a:gd name="T79" fmla="*/ 0 h 51"/>
                <a:gd name="T80" fmla="*/ 107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5" y="0"/>
                  </a:moveTo>
                  <a:lnTo>
                    <a:pt x="22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6"/>
                  </a:lnTo>
                  <a:lnTo>
                    <a:pt x="4" y="40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19" y="51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30" y="51"/>
                  </a:lnTo>
                  <a:lnTo>
                    <a:pt x="35" y="49"/>
                  </a:lnTo>
                  <a:lnTo>
                    <a:pt x="40" y="47"/>
                  </a:lnTo>
                  <a:lnTo>
                    <a:pt x="43" y="44"/>
                  </a:lnTo>
                  <a:lnTo>
                    <a:pt x="46" y="40"/>
                  </a:lnTo>
                  <a:lnTo>
                    <a:pt x="49" y="36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1" y="26"/>
                  </a:lnTo>
                  <a:lnTo>
                    <a:pt x="50" y="24"/>
                  </a:lnTo>
                  <a:lnTo>
                    <a:pt x="50" y="21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3" y="7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51"/>
            <p:cNvSpPr>
              <a:spLocks/>
            </p:cNvSpPr>
            <p:nvPr/>
          </p:nvSpPr>
          <p:spPr bwMode="auto">
            <a:xfrm>
              <a:off x="2070" y="11704"/>
              <a:ext cx="64" cy="62"/>
            </a:xfrm>
            <a:custGeom>
              <a:avLst/>
              <a:gdLst>
                <a:gd name="T0" fmla="*/ 97 w 51"/>
                <a:gd name="T1" fmla="*/ 0 h 50"/>
                <a:gd name="T2" fmla="*/ 87 w 51"/>
                <a:gd name="T3" fmla="*/ 0 h 50"/>
                <a:gd name="T4" fmla="*/ 77 w 51"/>
                <a:gd name="T5" fmla="*/ 1 h 50"/>
                <a:gd name="T6" fmla="*/ 60 w 51"/>
                <a:gd name="T7" fmla="*/ 2 h 50"/>
                <a:gd name="T8" fmla="*/ 45 w 51"/>
                <a:gd name="T9" fmla="*/ 17 h 50"/>
                <a:gd name="T10" fmla="*/ 29 w 51"/>
                <a:gd name="T11" fmla="*/ 30 h 50"/>
                <a:gd name="T12" fmla="*/ 16 w 51"/>
                <a:gd name="T13" fmla="*/ 40 h 50"/>
                <a:gd name="T14" fmla="*/ 10 w 51"/>
                <a:gd name="T15" fmla="*/ 58 h 50"/>
                <a:gd name="T16" fmla="*/ 0 w 51"/>
                <a:gd name="T17" fmla="*/ 72 h 50"/>
                <a:gd name="T18" fmla="*/ 0 w 51"/>
                <a:gd name="T19" fmla="*/ 86 h 50"/>
                <a:gd name="T20" fmla="*/ 0 w 51"/>
                <a:gd name="T21" fmla="*/ 89 h 50"/>
                <a:gd name="T22" fmla="*/ 0 w 51"/>
                <a:gd name="T23" fmla="*/ 102 h 50"/>
                <a:gd name="T24" fmla="*/ 0 w 51"/>
                <a:gd name="T25" fmla="*/ 109 h 50"/>
                <a:gd name="T26" fmla="*/ 10 w 51"/>
                <a:gd name="T27" fmla="*/ 126 h 50"/>
                <a:gd name="T28" fmla="*/ 16 w 51"/>
                <a:gd name="T29" fmla="*/ 141 h 50"/>
                <a:gd name="T30" fmla="*/ 29 w 51"/>
                <a:gd name="T31" fmla="*/ 156 h 50"/>
                <a:gd name="T32" fmla="*/ 45 w 51"/>
                <a:gd name="T33" fmla="*/ 167 h 50"/>
                <a:gd name="T34" fmla="*/ 60 w 51"/>
                <a:gd name="T35" fmla="*/ 175 h 50"/>
                <a:gd name="T36" fmla="*/ 77 w 51"/>
                <a:gd name="T37" fmla="*/ 181 h 50"/>
                <a:gd name="T38" fmla="*/ 87 w 51"/>
                <a:gd name="T39" fmla="*/ 181 h 50"/>
                <a:gd name="T40" fmla="*/ 97 w 51"/>
                <a:gd name="T41" fmla="*/ 181 h 50"/>
                <a:gd name="T42" fmla="*/ 107 w 51"/>
                <a:gd name="T43" fmla="*/ 181 h 50"/>
                <a:gd name="T44" fmla="*/ 118 w 51"/>
                <a:gd name="T45" fmla="*/ 181 h 50"/>
                <a:gd name="T46" fmla="*/ 134 w 51"/>
                <a:gd name="T47" fmla="*/ 175 h 50"/>
                <a:gd name="T48" fmla="*/ 153 w 51"/>
                <a:gd name="T49" fmla="*/ 167 h 50"/>
                <a:gd name="T50" fmla="*/ 166 w 51"/>
                <a:gd name="T51" fmla="*/ 156 h 50"/>
                <a:gd name="T52" fmla="*/ 173 w 51"/>
                <a:gd name="T53" fmla="*/ 141 h 50"/>
                <a:gd name="T54" fmla="*/ 192 w 51"/>
                <a:gd name="T55" fmla="*/ 126 h 50"/>
                <a:gd name="T56" fmla="*/ 196 w 51"/>
                <a:gd name="T57" fmla="*/ 109 h 50"/>
                <a:gd name="T58" fmla="*/ 197 w 51"/>
                <a:gd name="T59" fmla="*/ 102 h 50"/>
                <a:gd name="T60" fmla="*/ 197 w 51"/>
                <a:gd name="T61" fmla="*/ 89 h 50"/>
                <a:gd name="T62" fmla="*/ 197 w 51"/>
                <a:gd name="T63" fmla="*/ 86 h 50"/>
                <a:gd name="T64" fmla="*/ 196 w 51"/>
                <a:gd name="T65" fmla="*/ 72 h 50"/>
                <a:gd name="T66" fmla="*/ 192 w 51"/>
                <a:gd name="T67" fmla="*/ 58 h 50"/>
                <a:gd name="T68" fmla="*/ 173 w 51"/>
                <a:gd name="T69" fmla="*/ 40 h 50"/>
                <a:gd name="T70" fmla="*/ 166 w 51"/>
                <a:gd name="T71" fmla="*/ 30 h 50"/>
                <a:gd name="T72" fmla="*/ 153 w 51"/>
                <a:gd name="T73" fmla="*/ 17 h 50"/>
                <a:gd name="T74" fmla="*/ 134 w 51"/>
                <a:gd name="T75" fmla="*/ 2 h 50"/>
                <a:gd name="T76" fmla="*/ 118 w 51"/>
                <a:gd name="T77" fmla="*/ 1 h 50"/>
                <a:gd name="T78" fmla="*/ 107 w 51"/>
                <a:gd name="T79" fmla="*/ 0 h 50"/>
                <a:gd name="T80" fmla="*/ 97 w 51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25" y="0"/>
                  </a:moveTo>
                  <a:lnTo>
                    <a:pt x="22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5" y="48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9" y="46"/>
                  </a:lnTo>
                  <a:lnTo>
                    <a:pt x="42" y="43"/>
                  </a:lnTo>
                  <a:lnTo>
                    <a:pt x="45" y="39"/>
                  </a:lnTo>
                  <a:lnTo>
                    <a:pt x="49" y="35"/>
                  </a:lnTo>
                  <a:lnTo>
                    <a:pt x="50" y="30"/>
                  </a:lnTo>
                  <a:lnTo>
                    <a:pt x="51" y="28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0" y="20"/>
                  </a:lnTo>
                  <a:lnTo>
                    <a:pt x="49" y="16"/>
                  </a:lnTo>
                  <a:lnTo>
                    <a:pt x="45" y="11"/>
                  </a:lnTo>
                  <a:lnTo>
                    <a:pt x="42" y="8"/>
                  </a:lnTo>
                  <a:lnTo>
                    <a:pt x="39" y="5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50"/>
            <p:cNvSpPr>
              <a:spLocks/>
            </p:cNvSpPr>
            <p:nvPr/>
          </p:nvSpPr>
          <p:spPr bwMode="auto">
            <a:xfrm>
              <a:off x="2070" y="11704"/>
              <a:ext cx="64" cy="62"/>
            </a:xfrm>
            <a:custGeom>
              <a:avLst/>
              <a:gdLst>
                <a:gd name="T0" fmla="*/ 97 w 51"/>
                <a:gd name="T1" fmla="*/ 0 h 50"/>
                <a:gd name="T2" fmla="*/ 87 w 51"/>
                <a:gd name="T3" fmla="*/ 0 h 50"/>
                <a:gd name="T4" fmla="*/ 77 w 51"/>
                <a:gd name="T5" fmla="*/ 1 h 50"/>
                <a:gd name="T6" fmla="*/ 60 w 51"/>
                <a:gd name="T7" fmla="*/ 2 h 50"/>
                <a:gd name="T8" fmla="*/ 45 w 51"/>
                <a:gd name="T9" fmla="*/ 17 h 50"/>
                <a:gd name="T10" fmla="*/ 29 w 51"/>
                <a:gd name="T11" fmla="*/ 30 h 50"/>
                <a:gd name="T12" fmla="*/ 16 w 51"/>
                <a:gd name="T13" fmla="*/ 40 h 50"/>
                <a:gd name="T14" fmla="*/ 10 w 51"/>
                <a:gd name="T15" fmla="*/ 58 h 50"/>
                <a:gd name="T16" fmla="*/ 0 w 51"/>
                <a:gd name="T17" fmla="*/ 72 h 50"/>
                <a:gd name="T18" fmla="*/ 0 w 51"/>
                <a:gd name="T19" fmla="*/ 86 h 50"/>
                <a:gd name="T20" fmla="*/ 0 w 51"/>
                <a:gd name="T21" fmla="*/ 89 h 50"/>
                <a:gd name="T22" fmla="*/ 0 w 51"/>
                <a:gd name="T23" fmla="*/ 102 h 50"/>
                <a:gd name="T24" fmla="*/ 0 w 51"/>
                <a:gd name="T25" fmla="*/ 109 h 50"/>
                <a:gd name="T26" fmla="*/ 10 w 51"/>
                <a:gd name="T27" fmla="*/ 126 h 50"/>
                <a:gd name="T28" fmla="*/ 16 w 51"/>
                <a:gd name="T29" fmla="*/ 141 h 50"/>
                <a:gd name="T30" fmla="*/ 29 w 51"/>
                <a:gd name="T31" fmla="*/ 156 h 50"/>
                <a:gd name="T32" fmla="*/ 45 w 51"/>
                <a:gd name="T33" fmla="*/ 167 h 50"/>
                <a:gd name="T34" fmla="*/ 60 w 51"/>
                <a:gd name="T35" fmla="*/ 175 h 50"/>
                <a:gd name="T36" fmla="*/ 77 w 51"/>
                <a:gd name="T37" fmla="*/ 181 h 50"/>
                <a:gd name="T38" fmla="*/ 87 w 51"/>
                <a:gd name="T39" fmla="*/ 181 h 50"/>
                <a:gd name="T40" fmla="*/ 97 w 51"/>
                <a:gd name="T41" fmla="*/ 181 h 50"/>
                <a:gd name="T42" fmla="*/ 107 w 51"/>
                <a:gd name="T43" fmla="*/ 181 h 50"/>
                <a:gd name="T44" fmla="*/ 118 w 51"/>
                <a:gd name="T45" fmla="*/ 181 h 50"/>
                <a:gd name="T46" fmla="*/ 134 w 51"/>
                <a:gd name="T47" fmla="*/ 175 h 50"/>
                <a:gd name="T48" fmla="*/ 153 w 51"/>
                <a:gd name="T49" fmla="*/ 167 h 50"/>
                <a:gd name="T50" fmla="*/ 166 w 51"/>
                <a:gd name="T51" fmla="*/ 156 h 50"/>
                <a:gd name="T52" fmla="*/ 173 w 51"/>
                <a:gd name="T53" fmla="*/ 141 h 50"/>
                <a:gd name="T54" fmla="*/ 192 w 51"/>
                <a:gd name="T55" fmla="*/ 126 h 50"/>
                <a:gd name="T56" fmla="*/ 196 w 51"/>
                <a:gd name="T57" fmla="*/ 109 h 50"/>
                <a:gd name="T58" fmla="*/ 197 w 51"/>
                <a:gd name="T59" fmla="*/ 102 h 50"/>
                <a:gd name="T60" fmla="*/ 197 w 51"/>
                <a:gd name="T61" fmla="*/ 89 h 50"/>
                <a:gd name="T62" fmla="*/ 197 w 51"/>
                <a:gd name="T63" fmla="*/ 86 h 50"/>
                <a:gd name="T64" fmla="*/ 196 w 51"/>
                <a:gd name="T65" fmla="*/ 72 h 50"/>
                <a:gd name="T66" fmla="*/ 192 w 51"/>
                <a:gd name="T67" fmla="*/ 58 h 50"/>
                <a:gd name="T68" fmla="*/ 173 w 51"/>
                <a:gd name="T69" fmla="*/ 40 h 50"/>
                <a:gd name="T70" fmla="*/ 166 w 51"/>
                <a:gd name="T71" fmla="*/ 30 h 50"/>
                <a:gd name="T72" fmla="*/ 153 w 51"/>
                <a:gd name="T73" fmla="*/ 17 h 50"/>
                <a:gd name="T74" fmla="*/ 134 w 51"/>
                <a:gd name="T75" fmla="*/ 2 h 50"/>
                <a:gd name="T76" fmla="*/ 118 w 51"/>
                <a:gd name="T77" fmla="*/ 1 h 50"/>
                <a:gd name="T78" fmla="*/ 107 w 51"/>
                <a:gd name="T79" fmla="*/ 0 h 50"/>
                <a:gd name="T80" fmla="*/ 97 w 51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25" y="0"/>
                  </a:moveTo>
                  <a:lnTo>
                    <a:pt x="22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5" y="48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9" y="46"/>
                  </a:lnTo>
                  <a:lnTo>
                    <a:pt x="42" y="43"/>
                  </a:lnTo>
                  <a:lnTo>
                    <a:pt x="45" y="39"/>
                  </a:lnTo>
                  <a:lnTo>
                    <a:pt x="49" y="35"/>
                  </a:lnTo>
                  <a:lnTo>
                    <a:pt x="50" y="30"/>
                  </a:lnTo>
                  <a:lnTo>
                    <a:pt x="51" y="28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0" y="20"/>
                  </a:lnTo>
                  <a:lnTo>
                    <a:pt x="49" y="16"/>
                  </a:lnTo>
                  <a:lnTo>
                    <a:pt x="45" y="11"/>
                  </a:lnTo>
                  <a:lnTo>
                    <a:pt x="42" y="8"/>
                  </a:lnTo>
                  <a:lnTo>
                    <a:pt x="39" y="5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49"/>
            <p:cNvSpPr>
              <a:spLocks/>
            </p:cNvSpPr>
            <p:nvPr/>
          </p:nvSpPr>
          <p:spPr bwMode="auto">
            <a:xfrm>
              <a:off x="2139" y="11628"/>
              <a:ext cx="62" cy="62"/>
            </a:xfrm>
            <a:custGeom>
              <a:avLst/>
              <a:gdLst>
                <a:gd name="T0" fmla="*/ 89 w 50"/>
                <a:gd name="T1" fmla="*/ 0 h 50"/>
                <a:gd name="T2" fmla="*/ 78 w 50"/>
                <a:gd name="T3" fmla="*/ 0 h 50"/>
                <a:gd name="T4" fmla="*/ 72 w 50"/>
                <a:gd name="T5" fmla="*/ 0 h 50"/>
                <a:gd name="T6" fmla="*/ 57 w 50"/>
                <a:gd name="T7" fmla="*/ 2 h 50"/>
                <a:gd name="T8" fmla="*/ 40 w 50"/>
                <a:gd name="T9" fmla="*/ 14 h 50"/>
                <a:gd name="T10" fmla="*/ 26 w 50"/>
                <a:gd name="T11" fmla="*/ 26 h 50"/>
                <a:gd name="T12" fmla="*/ 14 w 50"/>
                <a:gd name="T13" fmla="*/ 40 h 50"/>
                <a:gd name="T14" fmla="*/ 2 w 50"/>
                <a:gd name="T15" fmla="*/ 57 h 50"/>
                <a:gd name="T16" fmla="*/ 0 w 50"/>
                <a:gd name="T17" fmla="*/ 72 h 50"/>
                <a:gd name="T18" fmla="*/ 0 w 50"/>
                <a:gd name="T19" fmla="*/ 78 h 50"/>
                <a:gd name="T20" fmla="*/ 0 w 50"/>
                <a:gd name="T21" fmla="*/ 89 h 50"/>
                <a:gd name="T22" fmla="*/ 0 w 50"/>
                <a:gd name="T23" fmla="*/ 97 h 50"/>
                <a:gd name="T24" fmla="*/ 0 w 50"/>
                <a:gd name="T25" fmla="*/ 109 h 50"/>
                <a:gd name="T26" fmla="*/ 2 w 50"/>
                <a:gd name="T27" fmla="*/ 126 h 50"/>
                <a:gd name="T28" fmla="*/ 14 w 50"/>
                <a:gd name="T29" fmla="*/ 141 h 50"/>
                <a:gd name="T30" fmla="*/ 26 w 50"/>
                <a:gd name="T31" fmla="*/ 156 h 50"/>
                <a:gd name="T32" fmla="*/ 40 w 50"/>
                <a:gd name="T33" fmla="*/ 167 h 50"/>
                <a:gd name="T34" fmla="*/ 57 w 50"/>
                <a:gd name="T35" fmla="*/ 175 h 50"/>
                <a:gd name="T36" fmla="*/ 72 w 50"/>
                <a:gd name="T37" fmla="*/ 180 h 50"/>
                <a:gd name="T38" fmla="*/ 78 w 50"/>
                <a:gd name="T39" fmla="*/ 181 h 50"/>
                <a:gd name="T40" fmla="*/ 89 w 50"/>
                <a:gd name="T41" fmla="*/ 181 h 50"/>
                <a:gd name="T42" fmla="*/ 97 w 50"/>
                <a:gd name="T43" fmla="*/ 181 h 50"/>
                <a:gd name="T44" fmla="*/ 109 w 50"/>
                <a:gd name="T45" fmla="*/ 180 h 50"/>
                <a:gd name="T46" fmla="*/ 126 w 50"/>
                <a:gd name="T47" fmla="*/ 175 h 50"/>
                <a:gd name="T48" fmla="*/ 141 w 50"/>
                <a:gd name="T49" fmla="*/ 167 h 50"/>
                <a:gd name="T50" fmla="*/ 151 w 50"/>
                <a:gd name="T51" fmla="*/ 156 h 50"/>
                <a:gd name="T52" fmla="*/ 167 w 50"/>
                <a:gd name="T53" fmla="*/ 141 h 50"/>
                <a:gd name="T54" fmla="*/ 175 w 50"/>
                <a:gd name="T55" fmla="*/ 126 h 50"/>
                <a:gd name="T56" fmla="*/ 180 w 50"/>
                <a:gd name="T57" fmla="*/ 109 h 50"/>
                <a:gd name="T58" fmla="*/ 181 w 50"/>
                <a:gd name="T59" fmla="*/ 97 h 50"/>
                <a:gd name="T60" fmla="*/ 181 w 50"/>
                <a:gd name="T61" fmla="*/ 89 h 50"/>
                <a:gd name="T62" fmla="*/ 181 w 50"/>
                <a:gd name="T63" fmla="*/ 78 h 50"/>
                <a:gd name="T64" fmla="*/ 180 w 50"/>
                <a:gd name="T65" fmla="*/ 72 h 50"/>
                <a:gd name="T66" fmla="*/ 175 w 50"/>
                <a:gd name="T67" fmla="*/ 57 h 50"/>
                <a:gd name="T68" fmla="*/ 167 w 50"/>
                <a:gd name="T69" fmla="*/ 40 h 50"/>
                <a:gd name="T70" fmla="*/ 151 w 50"/>
                <a:gd name="T71" fmla="*/ 26 h 50"/>
                <a:gd name="T72" fmla="*/ 141 w 50"/>
                <a:gd name="T73" fmla="*/ 14 h 50"/>
                <a:gd name="T74" fmla="*/ 126 w 50"/>
                <a:gd name="T75" fmla="*/ 2 h 50"/>
                <a:gd name="T76" fmla="*/ 109 w 50"/>
                <a:gd name="T77" fmla="*/ 0 h 50"/>
                <a:gd name="T78" fmla="*/ 97 w 50"/>
                <a:gd name="T79" fmla="*/ 0 h 50"/>
                <a:gd name="T80" fmla="*/ 89 w 50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25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5" y="48"/>
                  </a:lnTo>
                  <a:lnTo>
                    <a:pt x="20" y="49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39" y="46"/>
                  </a:lnTo>
                  <a:lnTo>
                    <a:pt x="42" y="43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2"/>
                  </a:lnTo>
                  <a:lnTo>
                    <a:pt x="49" y="20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48"/>
            <p:cNvSpPr>
              <a:spLocks/>
            </p:cNvSpPr>
            <p:nvPr/>
          </p:nvSpPr>
          <p:spPr bwMode="auto">
            <a:xfrm>
              <a:off x="2139" y="11628"/>
              <a:ext cx="62" cy="62"/>
            </a:xfrm>
            <a:custGeom>
              <a:avLst/>
              <a:gdLst>
                <a:gd name="T0" fmla="*/ 89 w 50"/>
                <a:gd name="T1" fmla="*/ 0 h 50"/>
                <a:gd name="T2" fmla="*/ 78 w 50"/>
                <a:gd name="T3" fmla="*/ 0 h 50"/>
                <a:gd name="T4" fmla="*/ 72 w 50"/>
                <a:gd name="T5" fmla="*/ 0 h 50"/>
                <a:gd name="T6" fmla="*/ 57 w 50"/>
                <a:gd name="T7" fmla="*/ 2 h 50"/>
                <a:gd name="T8" fmla="*/ 40 w 50"/>
                <a:gd name="T9" fmla="*/ 14 h 50"/>
                <a:gd name="T10" fmla="*/ 26 w 50"/>
                <a:gd name="T11" fmla="*/ 26 h 50"/>
                <a:gd name="T12" fmla="*/ 14 w 50"/>
                <a:gd name="T13" fmla="*/ 40 h 50"/>
                <a:gd name="T14" fmla="*/ 2 w 50"/>
                <a:gd name="T15" fmla="*/ 57 h 50"/>
                <a:gd name="T16" fmla="*/ 0 w 50"/>
                <a:gd name="T17" fmla="*/ 72 h 50"/>
                <a:gd name="T18" fmla="*/ 0 w 50"/>
                <a:gd name="T19" fmla="*/ 78 h 50"/>
                <a:gd name="T20" fmla="*/ 0 w 50"/>
                <a:gd name="T21" fmla="*/ 89 h 50"/>
                <a:gd name="T22" fmla="*/ 0 w 50"/>
                <a:gd name="T23" fmla="*/ 97 h 50"/>
                <a:gd name="T24" fmla="*/ 0 w 50"/>
                <a:gd name="T25" fmla="*/ 109 h 50"/>
                <a:gd name="T26" fmla="*/ 2 w 50"/>
                <a:gd name="T27" fmla="*/ 126 h 50"/>
                <a:gd name="T28" fmla="*/ 14 w 50"/>
                <a:gd name="T29" fmla="*/ 141 h 50"/>
                <a:gd name="T30" fmla="*/ 26 w 50"/>
                <a:gd name="T31" fmla="*/ 156 h 50"/>
                <a:gd name="T32" fmla="*/ 40 w 50"/>
                <a:gd name="T33" fmla="*/ 167 h 50"/>
                <a:gd name="T34" fmla="*/ 57 w 50"/>
                <a:gd name="T35" fmla="*/ 175 h 50"/>
                <a:gd name="T36" fmla="*/ 72 w 50"/>
                <a:gd name="T37" fmla="*/ 180 h 50"/>
                <a:gd name="T38" fmla="*/ 78 w 50"/>
                <a:gd name="T39" fmla="*/ 181 h 50"/>
                <a:gd name="T40" fmla="*/ 89 w 50"/>
                <a:gd name="T41" fmla="*/ 181 h 50"/>
                <a:gd name="T42" fmla="*/ 97 w 50"/>
                <a:gd name="T43" fmla="*/ 181 h 50"/>
                <a:gd name="T44" fmla="*/ 109 w 50"/>
                <a:gd name="T45" fmla="*/ 180 h 50"/>
                <a:gd name="T46" fmla="*/ 126 w 50"/>
                <a:gd name="T47" fmla="*/ 175 h 50"/>
                <a:gd name="T48" fmla="*/ 141 w 50"/>
                <a:gd name="T49" fmla="*/ 167 h 50"/>
                <a:gd name="T50" fmla="*/ 151 w 50"/>
                <a:gd name="T51" fmla="*/ 156 h 50"/>
                <a:gd name="T52" fmla="*/ 167 w 50"/>
                <a:gd name="T53" fmla="*/ 141 h 50"/>
                <a:gd name="T54" fmla="*/ 175 w 50"/>
                <a:gd name="T55" fmla="*/ 126 h 50"/>
                <a:gd name="T56" fmla="*/ 180 w 50"/>
                <a:gd name="T57" fmla="*/ 109 h 50"/>
                <a:gd name="T58" fmla="*/ 181 w 50"/>
                <a:gd name="T59" fmla="*/ 97 h 50"/>
                <a:gd name="T60" fmla="*/ 181 w 50"/>
                <a:gd name="T61" fmla="*/ 89 h 50"/>
                <a:gd name="T62" fmla="*/ 181 w 50"/>
                <a:gd name="T63" fmla="*/ 78 h 50"/>
                <a:gd name="T64" fmla="*/ 180 w 50"/>
                <a:gd name="T65" fmla="*/ 72 h 50"/>
                <a:gd name="T66" fmla="*/ 175 w 50"/>
                <a:gd name="T67" fmla="*/ 57 h 50"/>
                <a:gd name="T68" fmla="*/ 167 w 50"/>
                <a:gd name="T69" fmla="*/ 40 h 50"/>
                <a:gd name="T70" fmla="*/ 151 w 50"/>
                <a:gd name="T71" fmla="*/ 26 h 50"/>
                <a:gd name="T72" fmla="*/ 141 w 50"/>
                <a:gd name="T73" fmla="*/ 14 h 50"/>
                <a:gd name="T74" fmla="*/ 126 w 50"/>
                <a:gd name="T75" fmla="*/ 2 h 50"/>
                <a:gd name="T76" fmla="*/ 109 w 50"/>
                <a:gd name="T77" fmla="*/ 0 h 50"/>
                <a:gd name="T78" fmla="*/ 97 w 50"/>
                <a:gd name="T79" fmla="*/ 0 h 50"/>
                <a:gd name="T80" fmla="*/ 89 w 50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25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5" y="48"/>
                  </a:lnTo>
                  <a:lnTo>
                    <a:pt x="20" y="49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39" y="46"/>
                  </a:lnTo>
                  <a:lnTo>
                    <a:pt x="42" y="43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2"/>
                  </a:lnTo>
                  <a:lnTo>
                    <a:pt x="49" y="20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47"/>
            <p:cNvSpPr>
              <a:spLocks noChangeShapeType="1"/>
            </p:cNvSpPr>
            <p:nvPr/>
          </p:nvSpPr>
          <p:spPr bwMode="auto">
            <a:xfrm>
              <a:off x="3437" y="11834"/>
              <a:ext cx="1" cy="513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46"/>
            <p:cNvSpPr>
              <a:spLocks noChangeShapeType="1"/>
            </p:cNvSpPr>
            <p:nvPr/>
          </p:nvSpPr>
          <p:spPr bwMode="auto">
            <a:xfrm>
              <a:off x="3502" y="11834"/>
              <a:ext cx="1" cy="48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45"/>
            <p:cNvSpPr>
              <a:spLocks noChangeShapeType="1"/>
            </p:cNvSpPr>
            <p:nvPr/>
          </p:nvSpPr>
          <p:spPr bwMode="auto">
            <a:xfrm flipH="1">
              <a:off x="3574" y="11733"/>
              <a:ext cx="0" cy="58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44"/>
            <p:cNvSpPr>
              <a:spLocks noChangeShapeType="1"/>
            </p:cNvSpPr>
            <p:nvPr/>
          </p:nvSpPr>
          <p:spPr bwMode="auto">
            <a:xfrm flipH="1">
              <a:off x="3641" y="11674"/>
              <a:ext cx="0" cy="645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43"/>
            <p:cNvSpPr>
              <a:spLocks/>
            </p:cNvSpPr>
            <p:nvPr/>
          </p:nvSpPr>
          <p:spPr bwMode="auto">
            <a:xfrm>
              <a:off x="3402" y="11831"/>
              <a:ext cx="65" cy="64"/>
            </a:xfrm>
            <a:custGeom>
              <a:avLst/>
              <a:gdLst>
                <a:gd name="T0" fmla="*/ 107 w 51"/>
                <a:gd name="T1" fmla="*/ 0 h 51"/>
                <a:gd name="T2" fmla="*/ 97 w 51"/>
                <a:gd name="T3" fmla="*/ 0 h 51"/>
                <a:gd name="T4" fmla="*/ 84 w 51"/>
                <a:gd name="T5" fmla="*/ 1 h 51"/>
                <a:gd name="T6" fmla="*/ 66 w 51"/>
                <a:gd name="T7" fmla="*/ 10 h 51"/>
                <a:gd name="T8" fmla="*/ 47 w 51"/>
                <a:gd name="T9" fmla="*/ 20 h 51"/>
                <a:gd name="T10" fmla="*/ 36 w 51"/>
                <a:gd name="T11" fmla="*/ 31 h 51"/>
                <a:gd name="T12" fmla="*/ 22 w 51"/>
                <a:gd name="T13" fmla="*/ 45 h 51"/>
                <a:gd name="T14" fmla="*/ 10 w 51"/>
                <a:gd name="T15" fmla="*/ 61 h 51"/>
                <a:gd name="T16" fmla="*/ 1 w 51"/>
                <a:gd name="T17" fmla="*/ 77 h 51"/>
                <a:gd name="T18" fmla="*/ 0 w 51"/>
                <a:gd name="T19" fmla="*/ 88 h 51"/>
                <a:gd name="T20" fmla="*/ 0 w 51"/>
                <a:gd name="T21" fmla="*/ 97 h 51"/>
                <a:gd name="T22" fmla="*/ 0 w 51"/>
                <a:gd name="T23" fmla="*/ 110 h 51"/>
                <a:gd name="T24" fmla="*/ 1 w 51"/>
                <a:gd name="T25" fmla="*/ 122 h 51"/>
                <a:gd name="T26" fmla="*/ 10 w 51"/>
                <a:gd name="T27" fmla="*/ 138 h 51"/>
                <a:gd name="T28" fmla="*/ 22 w 51"/>
                <a:gd name="T29" fmla="*/ 156 h 51"/>
                <a:gd name="T30" fmla="*/ 36 w 51"/>
                <a:gd name="T31" fmla="*/ 172 h 51"/>
                <a:gd name="T32" fmla="*/ 47 w 51"/>
                <a:gd name="T33" fmla="*/ 184 h 51"/>
                <a:gd name="T34" fmla="*/ 66 w 51"/>
                <a:gd name="T35" fmla="*/ 192 h 51"/>
                <a:gd name="T36" fmla="*/ 84 w 51"/>
                <a:gd name="T37" fmla="*/ 197 h 51"/>
                <a:gd name="T38" fmla="*/ 97 w 51"/>
                <a:gd name="T39" fmla="*/ 197 h 51"/>
                <a:gd name="T40" fmla="*/ 107 w 51"/>
                <a:gd name="T41" fmla="*/ 197 h 51"/>
                <a:gd name="T42" fmla="*/ 122 w 51"/>
                <a:gd name="T43" fmla="*/ 197 h 51"/>
                <a:gd name="T44" fmla="*/ 126 w 51"/>
                <a:gd name="T45" fmla="*/ 197 h 51"/>
                <a:gd name="T46" fmla="*/ 152 w 51"/>
                <a:gd name="T47" fmla="*/ 192 h 51"/>
                <a:gd name="T48" fmla="*/ 172 w 51"/>
                <a:gd name="T49" fmla="*/ 184 h 51"/>
                <a:gd name="T50" fmla="*/ 187 w 51"/>
                <a:gd name="T51" fmla="*/ 172 h 51"/>
                <a:gd name="T52" fmla="*/ 201 w 51"/>
                <a:gd name="T53" fmla="*/ 156 h 51"/>
                <a:gd name="T54" fmla="*/ 209 w 51"/>
                <a:gd name="T55" fmla="*/ 138 h 51"/>
                <a:gd name="T56" fmla="*/ 219 w 51"/>
                <a:gd name="T57" fmla="*/ 122 h 51"/>
                <a:gd name="T58" fmla="*/ 219 w 51"/>
                <a:gd name="T59" fmla="*/ 110 h 51"/>
                <a:gd name="T60" fmla="*/ 219 w 51"/>
                <a:gd name="T61" fmla="*/ 97 h 51"/>
                <a:gd name="T62" fmla="*/ 219 w 51"/>
                <a:gd name="T63" fmla="*/ 88 h 51"/>
                <a:gd name="T64" fmla="*/ 219 w 51"/>
                <a:gd name="T65" fmla="*/ 77 h 51"/>
                <a:gd name="T66" fmla="*/ 209 w 51"/>
                <a:gd name="T67" fmla="*/ 61 h 51"/>
                <a:gd name="T68" fmla="*/ 201 w 51"/>
                <a:gd name="T69" fmla="*/ 45 h 51"/>
                <a:gd name="T70" fmla="*/ 187 w 51"/>
                <a:gd name="T71" fmla="*/ 31 h 51"/>
                <a:gd name="T72" fmla="*/ 172 w 51"/>
                <a:gd name="T73" fmla="*/ 20 h 51"/>
                <a:gd name="T74" fmla="*/ 152 w 51"/>
                <a:gd name="T75" fmla="*/ 10 h 51"/>
                <a:gd name="T76" fmla="*/ 126 w 51"/>
                <a:gd name="T77" fmla="*/ 1 h 51"/>
                <a:gd name="T78" fmla="*/ 122 w 51"/>
                <a:gd name="T79" fmla="*/ 0 h 51"/>
                <a:gd name="T80" fmla="*/ 107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5" y="0"/>
                  </a:move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6" y="49"/>
                  </a:lnTo>
                  <a:lnTo>
                    <a:pt x="20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5" y="49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49" y="36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49" y="16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0" y="5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42"/>
            <p:cNvSpPr>
              <a:spLocks/>
            </p:cNvSpPr>
            <p:nvPr/>
          </p:nvSpPr>
          <p:spPr bwMode="auto">
            <a:xfrm>
              <a:off x="3402" y="11831"/>
              <a:ext cx="65" cy="64"/>
            </a:xfrm>
            <a:custGeom>
              <a:avLst/>
              <a:gdLst>
                <a:gd name="T0" fmla="*/ 107 w 51"/>
                <a:gd name="T1" fmla="*/ 0 h 51"/>
                <a:gd name="T2" fmla="*/ 97 w 51"/>
                <a:gd name="T3" fmla="*/ 0 h 51"/>
                <a:gd name="T4" fmla="*/ 84 w 51"/>
                <a:gd name="T5" fmla="*/ 1 h 51"/>
                <a:gd name="T6" fmla="*/ 66 w 51"/>
                <a:gd name="T7" fmla="*/ 10 h 51"/>
                <a:gd name="T8" fmla="*/ 47 w 51"/>
                <a:gd name="T9" fmla="*/ 20 h 51"/>
                <a:gd name="T10" fmla="*/ 36 w 51"/>
                <a:gd name="T11" fmla="*/ 31 h 51"/>
                <a:gd name="T12" fmla="*/ 22 w 51"/>
                <a:gd name="T13" fmla="*/ 45 h 51"/>
                <a:gd name="T14" fmla="*/ 10 w 51"/>
                <a:gd name="T15" fmla="*/ 61 h 51"/>
                <a:gd name="T16" fmla="*/ 1 w 51"/>
                <a:gd name="T17" fmla="*/ 77 h 51"/>
                <a:gd name="T18" fmla="*/ 0 w 51"/>
                <a:gd name="T19" fmla="*/ 88 h 51"/>
                <a:gd name="T20" fmla="*/ 0 w 51"/>
                <a:gd name="T21" fmla="*/ 97 h 51"/>
                <a:gd name="T22" fmla="*/ 0 w 51"/>
                <a:gd name="T23" fmla="*/ 110 h 51"/>
                <a:gd name="T24" fmla="*/ 1 w 51"/>
                <a:gd name="T25" fmla="*/ 122 h 51"/>
                <a:gd name="T26" fmla="*/ 10 w 51"/>
                <a:gd name="T27" fmla="*/ 138 h 51"/>
                <a:gd name="T28" fmla="*/ 22 w 51"/>
                <a:gd name="T29" fmla="*/ 156 h 51"/>
                <a:gd name="T30" fmla="*/ 36 w 51"/>
                <a:gd name="T31" fmla="*/ 172 h 51"/>
                <a:gd name="T32" fmla="*/ 47 w 51"/>
                <a:gd name="T33" fmla="*/ 184 h 51"/>
                <a:gd name="T34" fmla="*/ 66 w 51"/>
                <a:gd name="T35" fmla="*/ 192 h 51"/>
                <a:gd name="T36" fmla="*/ 84 w 51"/>
                <a:gd name="T37" fmla="*/ 197 h 51"/>
                <a:gd name="T38" fmla="*/ 97 w 51"/>
                <a:gd name="T39" fmla="*/ 197 h 51"/>
                <a:gd name="T40" fmla="*/ 107 w 51"/>
                <a:gd name="T41" fmla="*/ 197 h 51"/>
                <a:gd name="T42" fmla="*/ 122 w 51"/>
                <a:gd name="T43" fmla="*/ 197 h 51"/>
                <a:gd name="T44" fmla="*/ 126 w 51"/>
                <a:gd name="T45" fmla="*/ 197 h 51"/>
                <a:gd name="T46" fmla="*/ 152 w 51"/>
                <a:gd name="T47" fmla="*/ 192 h 51"/>
                <a:gd name="T48" fmla="*/ 172 w 51"/>
                <a:gd name="T49" fmla="*/ 184 h 51"/>
                <a:gd name="T50" fmla="*/ 187 w 51"/>
                <a:gd name="T51" fmla="*/ 172 h 51"/>
                <a:gd name="T52" fmla="*/ 201 w 51"/>
                <a:gd name="T53" fmla="*/ 156 h 51"/>
                <a:gd name="T54" fmla="*/ 209 w 51"/>
                <a:gd name="T55" fmla="*/ 138 h 51"/>
                <a:gd name="T56" fmla="*/ 219 w 51"/>
                <a:gd name="T57" fmla="*/ 122 h 51"/>
                <a:gd name="T58" fmla="*/ 219 w 51"/>
                <a:gd name="T59" fmla="*/ 110 h 51"/>
                <a:gd name="T60" fmla="*/ 219 w 51"/>
                <a:gd name="T61" fmla="*/ 97 h 51"/>
                <a:gd name="T62" fmla="*/ 219 w 51"/>
                <a:gd name="T63" fmla="*/ 88 h 51"/>
                <a:gd name="T64" fmla="*/ 219 w 51"/>
                <a:gd name="T65" fmla="*/ 77 h 51"/>
                <a:gd name="T66" fmla="*/ 209 w 51"/>
                <a:gd name="T67" fmla="*/ 61 h 51"/>
                <a:gd name="T68" fmla="*/ 201 w 51"/>
                <a:gd name="T69" fmla="*/ 45 h 51"/>
                <a:gd name="T70" fmla="*/ 187 w 51"/>
                <a:gd name="T71" fmla="*/ 31 h 51"/>
                <a:gd name="T72" fmla="*/ 172 w 51"/>
                <a:gd name="T73" fmla="*/ 20 h 51"/>
                <a:gd name="T74" fmla="*/ 152 w 51"/>
                <a:gd name="T75" fmla="*/ 10 h 51"/>
                <a:gd name="T76" fmla="*/ 126 w 51"/>
                <a:gd name="T77" fmla="*/ 1 h 51"/>
                <a:gd name="T78" fmla="*/ 122 w 51"/>
                <a:gd name="T79" fmla="*/ 0 h 51"/>
                <a:gd name="T80" fmla="*/ 107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5" y="0"/>
                  </a:move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6" y="49"/>
                  </a:lnTo>
                  <a:lnTo>
                    <a:pt x="20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5" y="49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49" y="36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49" y="16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0" y="5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41"/>
            <p:cNvSpPr>
              <a:spLocks/>
            </p:cNvSpPr>
            <p:nvPr/>
          </p:nvSpPr>
          <p:spPr bwMode="auto">
            <a:xfrm>
              <a:off x="3470" y="11758"/>
              <a:ext cx="63" cy="65"/>
            </a:xfrm>
            <a:custGeom>
              <a:avLst/>
              <a:gdLst>
                <a:gd name="T0" fmla="*/ 100 w 50"/>
                <a:gd name="T1" fmla="*/ 0 h 51"/>
                <a:gd name="T2" fmla="*/ 93 w 50"/>
                <a:gd name="T3" fmla="*/ 0 h 51"/>
                <a:gd name="T4" fmla="*/ 79 w 50"/>
                <a:gd name="T5" fmla="*/ 1 h 51"/>
                <a:gd name="T6" fmla="*/ 63 w 50"/>
                <a:gd name="T7" fmla="*/ 10 h 51"/>
                <a:gd name="T8" fmla="*/ 47 w 50"/>
                <a:gd name="T9" fmla="*/ 17 h 51"/>
                <a:gd name="T10" fmla="*/ 32 w 50"/>
                <a:gd name="T11" fmla="*/ 29 h 51"/>
                <a:gd name="T12" fmla="*/ 20 w 50"/>
                <a:gd name="T13" fmla="*/ 47 h 51"/>
                <a:gd name="T14" fmla="*/ 10 w 50"/>
                <a:gd name="T15" fmla="*/ 65 h 51"/>
                <a:gd name="T16" fmla="*/ 1 w 50"/>
                <a:gd name="T17" fmla="*/ 89 h 51"/>
                <a:gd name="T18" fmla="*/ 1 w 50"/>
                <a:gd name="T19" fmla="*/ 97 h 51"/>
                <a:gd name="T20" fmla="*/ 0 w 50"/>
                <a:gd name="T21" fmla="*/ 112 h 51"/>
                <a:gd name="T22" fmla="*/ 1 w 50"/>
                <a:gd name="T23" fmla="*/ 124 h 51"/>
                <a:gd name="T24" fmla="*/ 1 w 50"/>
                <a:gd name="T25" fmla="*/ 135 h 51"/>
                <a:gd name="T26" fmla="*/ 10 w 50"/>
                <a:gd name="T27" fmla="*/ 155 h 51"/>
                <a:gd name="T28" fmla="*/ 20 w 50"/>
                <a:gd name="T29" fmla="*/ 172 h 51"/>
                <a:gd name="T30" fmla="*/ 32 w 50"/>
                <a:gd name="T31" fmla="*/ 187 h 51"/>
                <a:gd name="T32" fmla="*/ 47 w 50"/>
                <a:gd name="T33" fmla="*/ 201 h 51"/>
                <a:gd name="T34" fmla="*/ 63 w 50"/>
                <a:gd name="T35" fmla="*/ 209 h 51"/>
                <a:gd name="T36" fmla="*/ 79 w 50"/>
                <a:gd name="T37" fmla="*/ 219 h 51"/>
                <a:gd name="T38" fmla="*/ 93 w 50"/>
                <a:gd name="T39" fmla="*/ 219 h 51"/>
                <a:gd name="T40" fmla="*/ 100 w 50"/>
                <a:gd name="T41" fmla="*/ 219 h 51"/>
                <a:gd name="T42" fmla="*/ 110 w 50"/>
                <a:gd name="T43" fmla="*/ 219 h 51"/>
                <a:gd name="T44" fmla="*/ 121 w 50"/>
                <a:gd name="T45" fmla="*/ 219 h 51"/>
                <a:gd name="T46" fmla="*/ 139 w 50"/>
                <a:gd name="T47" fmla="*/ 209 h 51"/>
                <a:gd name="T48" fmla="*/ 155 w 50"/>
                <a:gd name="T49" fmla="*/ 201 h 51"/>
                <a:gd name="T50" fmla="*/ 171 w 50"/>
                <a:gd name="T51" fmla="*/ 187 h 51"/>
                <a:gd name="T52" fmla="*/ 184 w 50"/>
                <a:gd name="T53" fmla="*/ 172 h 51"/>
                <a:gd name="T54" fmla="*/ 192 w 50"/>
                <a:gd name="T55" fmla="*/ 155 h 51"/>
                <a:gd name="T56" fmla="*/ 200 w 50"/>
                <a:gd name="T57" fmla="*/ 135 h 51"/>
                <a:gd name="T58" fmla="*/ 200 w 50"/>
                <a:gd name="T59" fmla="*/ 124 h 51"/>
                <a:gd name="T60" fmla="*/ 200 w 50"/>
                <a:gd name="T61" fmla="*/ 112 h 51"/>
                <a:gd name="T62" fmla="*/ 200 w 50"/>
                <a:gd name="T63" fmla="*/ 97 h 51"/>
                <a:gd name="T64" fmla="*/ 200 w 50"/>
                <a:gd name="T65" fmla="*/ 89 h 51"/>
                <a:gd name="T66" fmla="*/ 192 w 50"/>
                <a:gd name="T67" fmla="*/ 65 h 51"/>
                <a:gd name="T68" fmla="*/ 184 w 50"/>
                <a:gd name="T69" fmla="*/ 47 h 51"/>
                <a:gd name="T70" fmla="*/ 171 w 50"/>
                <a:gd name="T71" fmla="*/ 29 h 51"/>
                <a:gd name="T72" fmla="*/ 155 w 50"/>
                <a:gd name="T73" fmla="*/ 17 h 51"/>
                <a:gd name="T74" fmla="*/ 139 w 50"/>
                <a:gd name="T75" fmla="*/ 10 h 51"/>
                <a:gd name="T76" fmla="*/ 121 w 50"/>
                <a:gd name="T77" fmla="*/ 1 h 51"/>
                <a:gd name="T78" fmla="*/ 110 w 50"/>
                <a:gd name="T79" fmla="*/ 0 h 51"/>
                <a:gd name="T80" fmla="*/ 100 w 50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25" y="0"/>
                  </a:move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6" y="49"/>
                  </a:lnTo>
                  <a:lnTo>
                    <a:pt x="20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5" y="49"/>
                  </a:lnTo>
                  <a:lnTo>
                    <a:pt x="39" y="47"/>
                  </a:lnTo>
                  <a:lnTo>
                    <a:pt x="43" y="44"/>
                  </a:lnTo>
                  <a:lnTo>
                    <a:pt x="46" y="40"/>
                  </a:lnTo>
                  <a:lnTo>
                    <a:pt x="48" y="36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40"/>
            <p:cNvSpPr>
              <a:spLocks/>
            </p:cNvSpPr>
            <p:nvPr/>
          </p:nvSpPr>
          <p:spPr bwMode="auto">
            <a:xfrm>
              <a:off x="3470" y="11758"/>
              <a:ext cx="63" cy="65"/>
            </a:xfrm>
            <a:custGeom>
              <a:avLst/>
              <a:gdLst>
                <a:gd name="T0" fmla="*/ 100 w 50"/>
                <a:gd name="T1" fmla="*/ 0 h 51"/>
                <a:gd name="T2" fmla="*/ 93 w 50"/>
                <a:gd name="T3" fmla="*/ 0 h 51"/>
                <a:gd name="T4" fmla="*/ 79 w 50"/>
                <a:gd name="T5" fmla="*/ 1 h 51"/>
                <a:gd name="T6" fmla="*/ 63 w 50"/>
                <a:gd name="T7" fmla="*/ 10 h 51"/>
                <a:gd name="T8" fmla="*/ 47 w 50"/>
                <a:gd name="T9" fmla="*/ 17 h 51"/>
                <a:gd name="T10" fmla="*/ 32 w 50"/>
                <a:gd name="T11" fmla="*/ 29 h 51"/>
                <a:gd name="T12" fmla="*/ 20 w 50"/>
                <a:gd name="T13" fmla="*/ 47 h 51"/>
                <a:gd name="T14" fmla="*/ 10 w 50"/>
                <a:gd name="T15" fmla="*/ 65 h 51"/>
                <a:gd name="T16" fmla="*/ 1 w 50"/>
                <a:gd name="T17" fmla="*/ 89 h 51"/>
                <a:gd name="T18" fmla="*/ 1 w 50"/>
                <a:gd name="T19" fmla="*/ 97 h 51"/>
                <a:gd name="T20" fmla="*/ 0 w 50"/>
                <a:gd name="T21" fmla="*/ 112 h 51"/>
                <a:gd name="T22" fmla="*/ 1 w 50"/>
                <a:gd name="T23" fmla="*/ 124 h 51"/>
                <a:gd name="T24" fmla="*/ 1 w 50"/>
                <a:gd name="T25" fmla="*/ 135 h 51"/>
                <a:gd name="T26" fmla="*/ 10 w 50"/>
                <a:gd name="T27" fmla="*/ 155 h 51"/>
                <a:gd name="T28" fmla="*/ 20 w 50"/>
                <a:gd name="T29" fmla="*/ 172 h 51"/>
                <a:gd name="T30" fmla="*/ 32 w 50"/>
                <a:gd name="T31" fmla="*/ 187 h 51"/>
                <a:gd name="T32" fmla="*/ 47 w 50"/>
                <a:gd name="T33" fmla="*/ 201 h 51"/>
                <a:gd name="T34" fmla="*/ 63 w 50"/>
                <a:gd name="T35" fmla="*/ 209 h 51"/>
                <a:gd name="T36" fmla="*/ 79 w 50"/>
                <a:gd name="T37" fmla="*/ 219 h 51"/>
                <a:gd name="T38" fmla="*/ 93 w 50"/>
                <a:gd name="T39" fmla="*/ 219 h 51"/>
                <a:gd name="T40" fmla="*/ 100 w 50"/>
                <a:gd name="T41" fmla="*/ 219 h 51"/>
                <a:gd name="T42" fmla="*/ 110 w 50"/>
                <a:gd name="T43" fmla="*/ 219 h 51"/>
                <a:gd name="T44" fmla="*/ 121 w 50"/>
                <a:gd name="T45" fmla="*/ 219 h 51"/>
                <a:gd name="T46" fmla="*/ 139 w 50"/>
                <a:gd name="T47" fmla="*/ 209 h 51"/>
                <a:gd name="T48" fmla="*/ 155 w 50"/>
                <a:gd name="T49" fmla="*/ 201 h 51"/>
                <a:gd name="T50" fmla="*/ 171 w 50"/>
                <a:gd name="T51" fmla="*/ 187 h 51"/>
                <a:gd name="T52" fmla="*/ 184 w 50"/>
                <a:gd name="T53" fmla="*/ 172 h 51"/>
                <a:gd name="T54" fmla="*/ 192 w 50"/>
                <a:gd name="T55" fmla="*/ 155 h 51"/>
                <a:gd name="T56" fmla="*/ 200 w 50"/>
                <a:gd name="T57" fmla="*/ 135 h 51"/>
                <a:gd name="T58" fmla="*/ 200 w 50"/>
                <a:gd name="T59" fmla="*/ 124 h 51"/>
                <a:gd name="T60" fmla="*/ 200 w 50"/>
                <a:gd name="T61" fmla="*/ 112 h 51"/>
                <a:gd name="T62" fmla="*/ 200 w 50"/>
                <a:gd name="T63" fmla="*/ 97 h 51"/>
                <a:gd name="T64" fmla="*/ 200 w 50"/>
                <a:gd name="T65" fmla="*/ 89 h 51"/>
                <a:gd name="T66" fmla="*/ 192 w 50"/>
                <a:gd name="T67" fmla="*/ 65 h 51"/>
                <a:gd name="T68" fmla="*/ 184 w 50"/>
                <a:gd name="T69" fmla="*/ 47 h 51"/>
                <a:gd name="T70" fmla="*/ 171 w 50"/>
                <a:gd name="T71" fmla="*/ 29 h 51"/>
                <a:gd name="T72" fmla="*/ 155 w 50"/>
                <a:gd name="T73" fmla="*/ 17 h 51"/>
                <a:gd name="T74" fmla="*/ 139 w 50"/>
                <a:gd name="T75" fmla="*/ 10 h 51"/>
                <a:gd name="T76" fmla="*/ 121 w 50"/>
                <a:gd name="T77" fmla="*/ 1 h 51"/>
                <a:gd name="T78" fmla="*/ 110 w 50"/>
                <a:gd name="T79" fmla="*/ 0 h 51"/>
                <a:gd name="T80" fmla="*/ 100 w 50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25" y="0"/>
                  </a:move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6" y="49"/>
                  </a:lnTo>
                  <a:lnTo>
                    <a:pt x="20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5" y="49"/>
                  </a:lnTo>
                  <a:lnTo>
                    <a:pt x="39" y="47"/>
                  </a:lnTo>
                  <a:lnTo>
                    <a:pt x="43" y="44"/>
                  </a:lnTo>
                  <a:lnTo>
                    <a:pt x="46" y="40"/>
                  </a:lnTo>
                  <a:lnTo>
                    <a:pt x="48" y="36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39"/>
            <p:cNvSpPr>
              <a:spLocks noChangeShapeType="1"/>
            </p:cNvSpPr>
            <p:nvPr/>
          </p:nvSpPr>
          <p:spPr bwMode="auto">
            <a:xfrm>
              <a:off x="3502" y="11770"/>
              <a:ext cx="1" cy="514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38"/>
            <p:cNvSpPr>
              <a:spLocks/>
            </p:cNvSpPr>
            <p:nvPr/>
          </p:nvSpPr>
          <p:spPr bwMode="auto">
            <a:xfrm>
              <a:off x="3540" y="11698"/>
              <a:ext cx="62" cy="64"/>
            </a:xfrm>
            <a:custGeom>
              <a:avLst/>
              <a:gdLst>
                <a:gd name="T0" fmla="*/ 89 w 50"/>
                <a:gd name="T1" fmla="*/ 0 h 51"/>
                <a:gd name="T2" fmla="*/ 78 w 50"/>
                <a:gd name="T3" fmla="*/ 0 h 51"/>
                <a:gd name="T4" fmla="*/ 71 w 50"/>
                <a:gd name="T5" fmla="*/ 1 h 51"/>
                <a:gd name="T6" fmla="*/ 57 w 50"/>
                <a:gd name="T7" fmla="*/ 13 h 51"/>
                <a:gd name="T8" fmla="*/ 40 w 50"/>
                <a:gd name="T9" fmla="*/ 20 h 51"/>
                <a:gd name="T10" fmla="*/ 26 w 50"/>
                <a:gd name="T11" fmla="*/ 31 h 51"/>
                <a:gd name="T12" fmla="*/ 14 w 50"/>
                <a:gd name="T13" fmla="*/ 48 h 51"/>
                <a:gd name="T14" fmla="*/ 1 w 50"/>
                <a:gd name="T15" fmla="*/ 61 h 51"/>
                <a:gd name="T16" fmla="*/ 0 w 50"/>
                <a:gd name="T17" fmla="*/ 80 h 51"/>
                <a:gd name="T18" fmla="*/ 0 w 50"/>
                <a:gd name="T19" fmla="*/ 94 h 51"/>
                <a:gd name="T20" fmla="*/ 0 w 50"/>
                <a:gd name="T21" fmla="*/ 100 h 51"/>
                <a:gd name="T22" fmla="*/ 0 w 50"/>
                <a:gd name="T23" fmla="*/ 110 h 51"/>
                <a:gd name="T24" fmla="*/ 0 w 50"/>
                <a:gd name="T25" fmla="*/ 122 h 51"/>
                <a:gd name="T26" fmla="*/ 1 w 50"/>
                <a:gd name="T27" fmla="*/ 138 h 51"/>
                <a:gd name="T28" fmla="*/ 14 w 50"/>
                <a:gd name="T29" fmla="*/ 156 h 51"/>
                <a:gd name="T30" fmla="*/ 26 w 50"/>
                <a:gd name="T31" fmla="*/ 172 h 51"/>
                <a:gd name="T32" fmla="*/ 40 w 50"/>
                <a:gd name="T33" fmla="*/ 184 h 51"/>
                <a:gd name="T34" fmla="*/ 57 w 50"/>
                <a:gd name="T35" fmla="*/ 192 h 51"/>
                <a:gd name="T36" fmla="*/ 71 w 50"/>
                <a:gd name="T37" fmla="*/ 197 h 51"/>
                <a:gd name="T38" fmla="*/ 78 w 50"/>
                <a:gd name="T39" fmla="*/ 197 h 51"/>
                <a:gd name="T40" fmla="*/ 89 w 50"/>
                <a:gd name="T41" fmla="*/ 197 h 51"/>
                <a:gd name="T42" fmla="*/ 97 w 50"/>
                <a:gd name="T43" fmla="*/ 197 h 51"/>
                <a:gd name="T44" fmla="*/ 109 w 50"/>
                <a:gd name="T45" fmla="*/ 197 h 51"/>
                <a:gd name="T46" fmla="*/ 122 w 50"/>
                <a:gd name="T47" fmla="*/ 192 h 51"/>
                <a:gd name="T48" fmla="*/ 141 w 50"/>
                <a:gd name="T49" fmla="*/ 184 h 51"/>
                <a:gd name="T50" fmla="*/ 151 w 50"/>
                <a:gd name="T51" fmla="*/ 172 h 51"/>
                <a:gd name="T52" fmla="*/ 165 w 50"/>
                <a:gd name="T53" fmla="*/ 156 h 51"/>
                <a:gd name="T54" fmla="*/ 175 w 50"/>
                <a:gd name="T55" fmla="*/ 138 h 51"/>
                <a:gd name="T56" fmla="*/ 180 w 50"/>
                <a:gd name="T57" fmla="*/ 122 h 51"/>
                <a:gd name="T58" fmla="*/ 180 w 50"/>
                <a:gd name="T59" fmla="*/ 110 h 51"/>
                <a:gd name="T60" fmla="*/ 181 w 50"/>
                <a:gd name="T61" fmla="*/ 100 h 51"/>
                <a:gd name="T62" fmla="*/ 180 w 50"/>
                <a:gd name="T63" fmla="*/ 94 h 51"/>
                <a:gd name="T64" fmla="*/ 180 w 50"/>
                <a:gd name="T65" fmla="*/ 80 h 51"/>
                <a:gd name="T66" fmla="*/ 175 w 50"/>
                <a:gd name="T67" fmla="*/ 61 h 51"/>
                <a:gd name="T68" fmla="*/ 165 w 50"/>
                <a:gd name="T69" fmla="*/ 48 h 51"/>
                <a:gd name="T70" fmla="*/ 151 w 50"/>
                <a:gd name="T71" fmla="*/ 31 h 51"/>
                <a:gd name="T72" fmla="*/ 141 w 50"/>
                <a:gd name="T73" fmla="*/ 20 h 51"/>
                <a:gd name="T74" fmla="*/ 122 w 50"/>
                <a:gd name="T75" fmla="*/ 13 h 51"/>
                <a:gd name="T76" fmla="*/ 109 w 50"/>
                <a:gd name="T77" fmla="*/ 1 h 51"/>
                <a:gd name="T78" fmla="*/ 97 w 50"/>
                <a:gd name="T79" fmla="*/ 0 h 51"/>
                <a:gd name="T80" fmla="*/ 89 w 50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25" y="0"/>
                  </a:moveTo>
                  <a:lnTo>
                    <a:pt x="22" y="0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8"/>
                  </a:lnTo>
                  <a:lnTo>
                    <a:pt x="4" y="12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6"/>
                  </a:lnTo>
                  <a:lnTo>
                    <a:pt x="4" y="40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19" y="51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30" y="51"/>
                  </a:lnTo>
                  <a:lnTo>
                    <a:pt x="34" y="49"/>
                  </a:lnTo>
                  <a:lnTo>
                    <a:pt x="39" y="47"/>
                  </a:lnTo>
                  <a:lnTo>
                    <a:pt x="42" y="44"/>
                  </a:lnTo>
                  <a:lnTo>
                    <a:pt x="45" y="40"/>
                  </a:lnTo>
                  <a:lnTo>
                    <a:pt x="48" y="36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50" y="26"/>
                  </a:lnTo>
                  <a:lnTo>
                    <a:pt x="49" y="24"/>
                  </a:lnTo>
                  <a:lnTo>
                    <a:pt x="49" y="21"/>
                  </a:lnTo>
                  <a:lnTo>
                    <a:pt x="48" y="16"/>
                  </a:lnTo>
                  <a:lnTo>
                    <a:pt x="45" y="12"/>
                  </a:lnTo>
                  <a:lnTo>
                    <a:pt x="42" y="8"/>
                  </a:lnTo>
                  <a:lnTo>
                    <a:pt x="39" y="5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37"/>
            <p:cNvSpPr>
              <a:spLocks/>
            </p:cNvSpPr>
            <p:nvPr/>
          </p:nvSpPr>
          <p:spPr bwMode="auto">
            <a:xfrm>
              <a:off x="3540" y="11698"/>
              <a:ext cx="62" cy="64"/>
            </a:xfrm>
            <a:custGeom>
              <a:avLst/>
              <a:gdLst>
                <a:gd name="T0" fmla="*/ 89 w 50"/>
                <a:gd name="T1" fmla="*/ 0 h 51"/>
                <a:gd name="T2" fmla="*/ 78 w 50"/>
                <a:gd name="T3" fmla="*/ 0 h 51"/>
                <a:gd name="T4" fmla="*/ 71 w 50"/>
                <a:gd name="T5" fmla="*/ 1 h 51"/>
                <a:gd name="T6" fmla="*/ 57 w 50"/>
                <a:gd name="T7" fmla="*/ 13 h 51"/>
                <a:gd name="T8" fmla="*/ 40 w 50"/>
                <a:gd name="T9" fmla="*/ 20 h 51"/>
                <a:gd name="T10" fmla="*/ 26 w 50"/>
                <a:gd name="T11" fmla="*/ 31 h 51"/>
                <a:gd name="T12" fmla="*/ 14 w 50"/>
                <a:gd name="T13" fmla="*/ 48 h 51"/>
                <a:gd name="T14" fmla="*/ 1 w 50"/>
                <a:gd name="T15" fmla="*/ 61 h 51"/>
                <a:gd name="T16" fmla="*/ 0 w 50"/>
                <a:gd name="T17" fmla="*/ 80 h 51"/>
                <a:gd name="T18" fmla="*/ 0 w 50"/>
                <a:gd name="T19" fmla="*/ 94 h 51"/>
                <a:gd name="T20" fmla="*/ 0 w 50"/>
                <a:gd name="T21" fmla="*/ 100 h 51"/>
                <a:gd name="T22" fmla="*/ 0 w 50"/>
                <a:gd name="T23" fmla="*/ 110 h 51"/>
                <a:gd name="T24" fmla="*/ 0 w 50"/>
                <a:gd name="T25" fmla="*/ 122 h 51"/>
                <a:gd name="T26" fmla="*/ 1 w 50"/>
                <a:gd name="T27" fmla="*/ 138 h 51"/>
                <a:gd name="T28" fmla="*/ 14 w 50"/>
                <a:gd name="T29" fmla="*/ 156 h 51"/>
                <a:gd name="T30" fmla="*/ 26 w 50"/>
                <a:gd name="T31" fmla="*/ 172 h 51"/>
                <a:gd name="T32" fmla="*/ 40 w 50"/>
                <a:gd name="T33" fmla="*/ 184 h 51"/>
                <a:gd name="T34" fmla="*/ 57 w 50"/>
                <a:gd name="T35" fmla="*/ 192 h 51"/>
                <a:gd name="T36" fmla="*/ 71 w 50"/>
                <a:gd name="T37" fmla="*/ 197 h 51"/>
                <a:gd name="T38" fmla="*/ 78 w 50"/>
                <a:gd name="T39" fmla="*/ 197 h 51"/>
                <a:gd name="T40" fmla="*/ 89 w 50"/>
                <a:gd name="T41" fmla="*/ 197 h 51"/>
                <a:gd name="T42" fmla="*/ 97 w 50"/>
                <a:gd name="T43" fmla="*/ 197 h 51"/>
                <a:gd name="T44" fmla="*/ 109 w 50"/>
                <a:gd name="T45" fmla="*/ 197 h 51"/>
                <a:gd name="T46" fmla="*/ 122 w 50"/>
                <a:gd name="T47" fmla="*/ 192 h 51"/>
                <a:gd name="T48" fmla="*/ 141 w 50"/>
                <a:gd name="T49" fmla="*/ 184 h 51"/>
                <a:gd name="T50" fmla="*/ 151 w 50"/>
                <a:gd name="T51" fmla="*/ 172 h 51"/>
                <a:gd name="T52" fmla="*/ 165 w 50"/>
                <a:gd name="T53" fmla="*/ 156 h 51"/>
                <a:gd name="T54" fmla="*/ 175 w 50"/>
                <a:gd name="T55" fmla="*/ 138 h 51"/>
                <a:gd name="T56" fmla="*/ 180 w 50"/>
                <a:gd name="T57" fmla="*/ 122 h 51"/>
                <a:gd name="T58" fmla="*/ 180 w 50"/>
                <a:gd name="T59" fmla="*/ 110 h 51"/>
                <a:gd name="T60" fmla="*/ 181 w 50"/>
                <a:gd name="T61" fmla="*/ 100 h 51"/>
                <a:gd name="T62" fmla="*/ 180 w 50"/>
                <a:gd name="T63" fmla="*/ 94 h 51"/>
                <a:gd name="T64" fmla="*/ 180 w 50"/>
                <a:gd name="T65" fmla="*/ 80 h 51"/>
                <a:gd name="T66" fmla="*/ 175 w 50"/>
                <a:gd name="T67" fmla="*/ 61 h 51"/>
                <a:gd name="T68" fmla="*/ 165 w 50"/>
                <a:gd name="T69" fmla="*/ 48 h 51"/>
                <a:gd name="T70" fmla="*/ 151 w 50"/>
                <a:gd name="T71" fmla="*/ 31 h 51"/>
                <a:gd name="T72" fmla="*/ 141 w 50"/>
                <a:gd name="T73" fmla="*/ 20 h 51"/>
                <a:gd name="T74" fmla="*/ 122 w 50"/>
                <a:gd name="T75" fmla="*/ 13 h 51"/>
                <a:gd name="T76" fmla="*/ 109 w 50"/>
                <a:gd name="T77" fmla="*/ 1 h 51"/>
                <a:gd name="T78" fmla="*/ 97 w 50"/>
                <a:gd name="T79" fmla="*/ 0 h 51"/>
                <a:gd name="T80" fmla="*/ 89 w 50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25" y="0"/>
                  </a:moveTo>
                  <a:lnTo>
                    <a:pt x="22" y="0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8"/>
                  </a:lnTo>
                  <a:lnTo>
                    <a:pt x="4" y="12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6"/>
                  </a:lnTo>
                  <a:lnTo>
                    <a:pt x="4" y="40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19" y="51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30" y="51"/>
                  </a:lnTo>
                  <a:lnTo>
                    <a:pt x="34" y="49"/>
                  </a:lnTo>
                  <a:lnTo>
                    <a:pt x="39" y="47"/>
                  </a:lnTo>
                  <a:lnTo>
                    <a:pt x="42" y="44"/>
                  </a:lnTo>
                  <a:lnTo>
                    <a:pt x="45" y="40"/>
                  </a:lnTo>
                  <a:lnTo>
                    <a:pt x="48" y="36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50" y="26"/>
                  </a:lnTo>
                  <a:lnTo>
                    <a:pt x="49" y="24"/>
                  </a:lnTo>
                  <a:lnTo>
                    <a:pt x="49" y="21"/>
                  </a:lnTo>
                  <a:lnTo>
                    <a:pt x="48" y="16"/>
                  </a:lnTo>
                  <a:lnTo>
                    <a:pt x="45" y="12"/>
                  </a:lnTo>
                  <a:lnTo>
                    <a:pt x="42" y="8"/>
                  </a:lnTo>
                  <a:lnTo>
                    <a:pt x="39" y="5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36"/>
            <p:cNvSpPr>
              <a:spLocks/>
            </p:cNvSpPr>
            <p:nvPr/>
          </p:nvSpPr>
          <p:spPr bwMode="auto">
            <a:xfrm>
              <a:off x="3606" y="11623"/>
              <a:ext cx="65" cy="64"/>
            </a:xfrm>
            <a:custGeom>
              <a:avLst/>
              <a:gdLst>
                <a:gd name="T0" fmla="*/ 112 w 51"/>
                <a:gd name="T1" fmla="*/ 0 h 50"/>
                <a:gd name="T2" fmla="*/ 97 w 51"/>
                <a:gd name="T3" fmla="*/ 0 h 50"/>
                <a:gd name="T4" fmla="*/ 89 w 51"/>
                <a:gd name="T5" fmla="*/ 0 h 50"/>
                <a:gd name="T6" fmla="*/ 66 w 51"/>
                <a:gd name="T7" fmla="*/ 10 h 50"/>
                <a:gd name="T8" fmla="*/ 47 w 51"/>
                <a:gd name="T9" fmla="*/ 17 h 50"/>
                <a:gd name="T10" fmla="*/ 29 w 51"/>
                <a:gd name="T11" fmla="*/ 31 h 50"/>
                <a:gd name="T12" fmla="*/ 17 w 51"/>
                <a:gd name="T13" fmla="*/ 47 h 50"/>
                <a:gd name="T14" fmla="*/ 10 w 51"/>
                <a:gd name="T15" fmla="*/ 65 h 50"/>
                <a:gd name="T16" fmla="*/ 0 w 51"/>
                <a:gd name="T17" fmla="*/ 88 h 50"/>
                <a:gd name="T18" fmla="*/ 0 w 51"/>
                <a:gd name="T19" fmla="*/ 97 h 50"/>
                <a:gd name="T20" fmla="*/ 0 w 51"/>
                <a:gd name="T21" fmla="*/ 110 h 50"/>
                <a:gd name="T22" fmla="*/ 0 w 51"/>
                <a:gd name="T23" fmla="*/ 122 h 50"/>
                <a:gd name="T24" fmla="*/ 0 w 51"/>
                <a:gd name="T25" fmla="*/ 133 h 50"/>
                <a:gd name="T26" fmla="*/ 10 w 51"/>
                <a:gd name="T27" fmla="*/ 156 h 50"/>
                <a:gd name="T28" fmla="*/ 17 w 51"/>
                <a:gd name="T29" fmla="*/ 172 h 50"/>
                <a:gd name="T30" fmla="*/ 29 w 51"/>
                <a:gd name="T31" fmla="*/ 186 h 50"/>
                <a:gd name="T32" fmla="*/ 47 w 51"/>
                <a:gd name="T33" fmla="*/ 204 h 50"/>
                <a:gd name="T34" fmla="*/ 66 w 51"/>
                <a:gd name="T35" fmla="*/ 210 h 50"/>
                <a:gd name="T36" fmla="*/ 89 w 51"/>
                <a:gd name="T37" fmla="*/ 218 h 50"/>
                <a:gd name="T38" fmla="*/ 97 w 51"/>
                <a:gd name="T39" fmla="*/ 220 h 50"/>
                <a:gd name="T40" fmla="*/ 112 w 51"/>
                <a:gd name="T41" fmla="*/ 220 h 50"/>
                <a:gd name="T42" fmla="*/ 122 w 51"/>
                <a:gd name="T43" fmla="*/ 220 h 50"/>
                <a:gd name="T44" fmla="*/ 135 w 51"/>
                <a:gd name="T45" fmla="*/ 218 h 50"/>
                <a:gd name="T46" fmla="*/ 152 w 51"/>
                <a:gd name="T47" fmla="*/ 210 h 50"/>
                <a:gd name="T48" fmla="*/ 172 w 51"/>
                <a:gd name="T49" fmla="*/ 204 h 50"/>
                <a:gd name="T50" fmla="*/ 184 w 51"/>
                <a:gd name="T51" fmla="*/ 186 h 50"/>
                <a:gd name="T52" fmla="*/ 198 w 51"/>
                <a:gd name="T53" fmla="*/ 172 h 50"/>
                <a:gd name="T54" fmla="*/ 209 w 51"/>
                <a:gd name="T55" fmla="*/ 156 h 50"/>
                <a:gd name="T56" fmla="*/ 218 w 51"/>
                <a:gd name="T57" fmla="*/ 133 h 50"/>
                <a:gd name="T58" fmla="*/ 219 w 51"/>
                <a:gd name="T59" fmla="*/ 122 h 50"/>
                <a:gd name="T60" fmla="*/ 219 w 51"/>
                <a:gd name="T61" fmla="*/ 110 h 50"/>
                <a:gd name="T62" fmla="*/ 219 w 51"/>
                <a:gd name="T63" fmla="*/ 97 h 50"/>
                <a:gd name="T64" fmla="*/ 218 w 51"/>
                <a:gd name="T65" fmla="*/ 88 h 50"/>
                <a:gd name="T66" fmla="*/ 209 w 51"/>
                <a:gd name="T67" fmla="*/ 65 h 50"/>
                <a:gd name="T68" fmla="*/ 198 w 51"/>
                <a:gd name="T69" fmla="*/ 47 h 50"/>
                <a:gd name="T70" fmla="*/ 184 w 51"/>
                <a:gd name="T71" fmla="*/ 31 h 50"/>
                <a:gd name="T72" fmla="*/ 172 w 51"/>
                <a:gd name="T73" fmla="*/ 17 h 50"/>
                <a:gd name="T74" fmla="*/ 152 w 51"/>
                <a:gd name="T75" fmla="*/ 10 h 50"/>
                <a:gd name="T76" fmla="*/ 135 w 51"/>
                <a:gd name="T77" fmla="*/ 0 h 50"/>
                <a:gd name="T78" fmla="*/ 122 w 51"/>
                <a:gd name="T79" fmla="*/ 0 h 50"/>
                <a:gd name="T80" fmla="*/ 112 w 51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26" y="0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7" y="42"/>
                  </a:lnTo>
                  <a:lnTo>
                    <a:pt x="11" y="46"/>
                  </a:lnTo>
                  <a:lnTo>
                    <a:pt x="16" y="48"/>
                  </a:lnTo>
                  <a:lnTo>
                    <a:pt x="21" y="49"/>
                  </a:lnTo>
                  <a:lnTo>
                    <a:pt x="23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1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50" y="30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2"/>
                  </a:lnTo>
                  <a:lnTo>
                    <a:pt x="50" y="20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3" y="7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35"/>
            <p:cNvSpPr>
              <a:spLocks/>
            </p:cNvSpPr>
            <p:nvPr/>
          </p:nvSpPr>
          <p:spPr bwMode="auto">
            <a:xfrm>
              <a:off x="3606" y="11623"/>
              <a:ext cx="65" cy="64"/>
            </a:xfrm>
            <a:custGeom>
              <a:avLst/>
              <a:gdLst>
                <a:gd name="T0" fmla="*/ 112 w 51"/>
                <a:gd name="T1" fmla="*/ 0 h 50"/>
                <a:gd name="T2" fmla="*/ 97 w 51"/>
                <a:gd name="T3" fmla="*/ 0 h 50"/>
                <a:gd name="T4" fmla="*/ 89 w 51"/>
                <a:gd name="T5" fmla="*/ 0 h 50"/>
                <a:gd name="T6" fmla="*/ 66 w 51"/>
                <a:gd name="T7" fmla="*/ 10 h 50"/>
                <a:gd name="T8" fmla="*/ 47 w 51"/>
                <a:gd name="T9" fmla="*/ 17 h 50"/>
                <a:gd name="T10" fmla="*/ 29 w 51"/>
                <a:gd name="T11" fmla="*/ 31 h 50"/>
                <a:gd name="T12" fmla="*/ 17 w 51"/>
                <a:gd name="T13" fmla="*/ 47 h 50"/>
                <a:gd name="T14" fmla="*/ 10 w 51"/>
                <a:gd name="T15" fmla="*/ 65 h 50"/>
                <a:gd name="T16" fmla="*/ 0 w 51"/>
                <a:gd name="T17" fmla="*/ 88 h 50"/>
                <a:gd name="T18" fmla="*/ 0 w 51"/>
                <a:gd name="T19" fmla="*/ 97 h 50"/>
                <a:gd name="T20" fmla="*/ 0 w 51"/>
                <a:gd name="T21" fmla="*/ 110 h 50"/>
                <a:gd name="T22" fmla="*/ 0 w 51"/>
                <a:gd name="T23" fmla="*/ 122 h 50"/>
                <a:gd name="T24" fmla="*/ 0 w 51"/>
                <a:gd name="T25" fmla="*/ 133 h 50"/>
                <a:gd name="T26" fmla="*/ 10 w 51"/>
                <a:gd name="T27" fmla="*/ 156 h 50"/>
                <a:gd name="T28" fmla="*/ 17 w 51"/>
                <a:gd name="T29" fmla="*/ 172 h 50"/>
                <a:gd name="T30" fmla="*/ 29 w 51"/>
                <a:gd name="T31" fmla="*/ 186 h 50"/>
                <a:gd name="T32" fmla="*/ 47 w 51"/>
                <a:gd name="T33" fmla="*/ 204 h 50"/>
                <a:gd name="T34" fmla="*/ 66 w 51"/>
                <a:gd name="T35" fmla="*/ 210 h 50"/>
                <a:gd name="T36" fmla="*/ 89 w 51"/>
                <a:gd name="T37" fmla="*/ 218 h 50"/>
                <a:gd name="T38" fmla="*/ 97 w 51"/>
                <a:gd name="T39" fmla="*/ 220 h 50"/>
                <a:gd name="T40" fmla="*/ 112 w 51"/>
                <a:gd name="T41" fmla="*/ 220 h 50"/>
                <a:gd name="T42" fmla="*/ 122 w 51"/>
                <a:gd name="T43" fmla="*/ 220 h 50"/>
                <a:gd name="T44" fmla="*/ 135 w 51"/>
                <a:gd name="T45" fmla="*/ 218 h 50"/>
                <a:gd name="T46" fmla="*/ 152 w 51"/>
                <a:gd name="T47" fmla="*/ 210 h 50"/>
                <a:gd name="T48" fmla="*/ 172 w 51"/>
                <a:gd name="T49" fmla="*/ 204 h 50"/>
                <a:gd name="T50" fmla="*/ 184 w 51"/>
                <a:gd name="T51" fmla="*/ 186 h 50"/>
                <a:gd name="T52" fmla="*/ 198 w 51"/>
                <a:gd name="T53" fmla="*/ 172 h 50"/>
                <a:gd name="T54" fmla="*/ 209 w 51"/>
                <a:gd name="T55" fmla="*/ 156 h 50"/>
                <a:gd name="T56" fmla="*/ 218 w 51"/>
                <a:gd name="T57" fmla="*/ 133 h 50"/>
                <a:gd name="T58" fmla="*/ 219 w 51"/>
                <a:gd name="T59" fmla="*/ 122 h 50"/>
                <a:gd name="T60" fmla="*/ 219 w 51"/>
                <a:gd name="T61" fmla="*/ 110 h 50"/>
                <a:gd name="T62" fmla="*/ 219 w 51"/>
                <a:gd name="T63" fmla="*/ 97 h 50"/>
                <a:gd name="T64" fmla="*/ 218 w 51"/>
                <a:gd name="T65" fmla="*/ 88 h 50"/>
                <a:gd name="T66" fmla="*/ 209 w 51"/>
                <a:gd name="T67" fmla="*/ 65 h 50"/>
                <a:gd name="T68" fmla="*/ 198 w 51"/>
                <a:gd name="T69" fmla="*/ 47 h 50"/>
                <a:gd name="T70" fmla="*/ 184 w 51"/>
                <a:gd name="T71" fmla="*/ 31 h 50"/>
                <a:gd name="T72" fmla="*/ 172 w 51"/>
                <a:gd name="T73" fmla="*/ 17 h 50"/>
                <a:gd name="T74" fmla="*/ 152 w 51"/>
                <a:gd name="T75" fmla="*/ 10 h 50"/>
                <a:gd name="T76" fmla="*/ 135 w 51"/>
                <a:gd name="T77" fmla="*/ 0 h 50"/>
                <a:gd name="T78" fmla="*/ 122 w 51"/>
                <a:gd name="T79" fmla="*/ 0 h 50"/>
                <a:gd name="T80" fmla="*/ 112 w 51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26" y="0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7" y="42"/>
                  </a:lnTo>
                  <a:lnTo>
                    <a:pt x="11" y="46"/>
                  </a:lnTo>
                  <a:lnTo>
                    <a:pt x="16" y="48"/>
                  </a:lnTo>
                  <a:lnTo>
                    <a:pt x="21" y="49"/>
                  </a:lnTo>
                  <a:lnTo>
                    <a:pt x="23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1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50" y="30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2"/>
                  </a:lnTo>
                  <a:lnTo>
                    <a:pt x="50" y="20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3" y="7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Line 34"/>
            <p:cNvSpPr>
              <a:spLocks noChangeShapeType="1"/>
            </p:cNvSpPr>
            <p:nvPr/>
          </p:nvSpPr>
          <p:spPr bwMode="auto">
            <a:xfrm>
              <a:off x="4401" y="11322"/>
              <a:ext cx="0" cy="112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Line 33"/>
            <p:cNvSpPr>
              <a:spLocks noChangeShapeType="1"/>
            </p:cNvSpPr>
            <p:nvPr/>
          </p:nvSpPr>
          <p:spPr bwMode="auto">
            <a:xfrm>
              <a:off x="4467" y="11290"/>
              <a:ext cx="1" cy="48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Line 32"/>
            <p:cNvSpPr>
              <a:spLocks noChangeShapeType="1"/>
            </p:cNvSpPr>
            <p:nvPr/>
          </p:nvSpPr>
          <p:spPr bwMode="auto">
            <a:xfrm>
              <a:off x="4535" y="11220"/>
              <a:ext cx="0" cy="123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Line 31"/>
            <p:cNvSpPr>
              <a:spLocks noChangeShapeType="1"/>
            </p:cNvSpPr>
            <p:nvPr/>
          </p:nvSpPr>
          <p:spPr bwMode="auto">
            <a:xfrm flipH="1">
              <a:off x="4606" y="11105"/>
              <a:ext cx="0" cy="1349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30"/>
            <p:cNvSpPr>
              <a:spLocks/>
            </p:cNvSpPr>
            <p:nvPr/>
          </p:nvSpPr>
          <p:spPr bwMode="auto">
            <a:xfrm>
              <a:off x="4366" y="11285"/>
              <a:ext cx="64" cy="65"/>
            </a:xfrm>
            <a:custGeom>
              <a:avLst/>
              <a:gdLst>
                <a:gd name="T0" fmla="*/ 97 w 51"/>
                <a:gd name="T1" fmla="*/ 0 h 51"/>
                <a:gd name="T2" fmla="*/ 88 w 51"/>
                <a:gd name="T3" fmla="*/ 0 h 51"/>
                <a:gd name="T4" fmla="*/ 77 w 51"/>
                <a:gd name="T5" fmla="*/ 1 h 51"/>
                <a:gd name="T6" fmla="*/ 61 w 51"/>
                <a:gd name="T7" fmla="*/ 10 h 51"/>
                <a:gd name="T8" fmla="*/ 45 w 51"/>
                <a:gd name="T9" fmla="*/ 22 h 51"/>
                <a:gd name="T10" fmla="*/ 31 w 51"/>
                <a:gd name="T11" fmla="*/ 37 h 51"/>
                <a:gd name="T12" fmla="*/ 20 w 51"/>
                <a:gd name="T13" fmla="*/ 51 h 51"/>
                <a:gd name="T14" fmla="*/ 10 w 51"/>
                <a:gd name="T15" fmla="*/ 75 h 51"/>
                <a:gd name="T16" fmla="*/ 1 w 51"/>
                <a:gd name="T17" fmla="*/ 89 h 51"/>
                <a:gd name="T18" fmla="*/ 1 w 51"/>
                <a:gd name="T19" fmla="*/ 106 h 51"/>
                <a:gd name="T20" fmla="*/ 0 w 51"/>
                <a:gd name="T21" fmla="*/ 112 h 51"/>
                <a:gd name="T22" fmla="*/ 1 w 51"/>
                <a:gd name="T23" fmla="*/ 124 h 51"/>
                <a:gd name="T24" fmla="*/ 1 w 51"/>
                <a:gd name="T25" fmla="*/ 135 h 51"/>
                <a:gd name="T26" fmla="*/ 10 w 51"/>
                <a:gd name="T27" fmla="*/ 155 h 51"/>
                <a:gd name="T28" fmla="*/ 20 w 51"/>
                <a:gd name="T29" fmla="*/ 172 h 51"/>
                <a:gd name="T30" fmla="*/ 31 w 51"/>
                <a:gd name="T31" fmla="*/ 187 h 51"/>
                <a:gd name="T32" fmla="*/ 45 w 51"/>
                <a:gd name="T33" fmla="*/ 201 h 51"/>
                <a:gd name="T34" fmla="*/ 61 w 51"/>
                <a:gd name="T35" fmla="*/ 209 h 51"/>
                <a:gd name="T36" fmla="*/ 77 w 51"/>
                <a:gd name="T37" fmla="*/ 219 h 51"/>
                <a:gd name="T38" fmla="*/ 88 w 51"/>
                <a:gd name="T39" fmla="*/ 219 h 51"/>
                <a:gd name="T40" fmla="*/ 97 w 51"/>
                <a:gd name="T41" fmla="*/ 219 h 51"/>
                <a:gd name="T42" fmla="*/ 109 w 51"/>
                <a:gd name="T43" fmla="*/ 219 h 51"/>
                <a:gd name="T44" fmla="*/ 118 w 51"/>
                <a:gd name="T45" fmla="*/ 219 h 51"/>
                <a:gd name="T46" fmla="*/ 137 w 51"/>
                <a:gd name="T47" fmla="*/ 209 h 51"/>
                <a:gd name="T48" fmla="*/ 156 w 51"/>
                <a:gd name="T49" fmla="*/ 201 h 51"/>
                <a:gd name="T50" fmla="*/ 172 w 51"/>
                <a:gd name="T51" fmla="*/ 187 h 51"/>
                <a:gd name="T52" fmla="*/ 184 w 51"/>
                <a:gd name="T53" fmla="*/ 172 h 51"/>
                <a:gd name="T54" fmla="*/ 192 w 51"/>
                <a:gd name="T55" fmla="*/ 155 h 51"/>
                <a:gd name="T56" fmla="*/ 197 w 51"/>
                <a:gd name="T57" fmla="*/ 135 h 51"/>
                <a:gd name="T58" fmla="*/ 197 w 51"/>
                <a:gd name="T59" fmla="*/ 124 h 51"/>
                <a:gd name="T60" fmla="*/ 197 w 51"/>
                <a:gd name="T61" fmla="*/ 112 h 51"/>
                <a:gd name="T62" fmla="*/ 197 w 51"/>
                <a:gd name="T63" fmla="*/ 106 h 51"/>
                <a:gd name="T64" fmla="*/ 197 w 51"/>
                <a:gd name="T65" fmla="*/ 89 h 51"/>
                <a:gd name="T66" fmla="*/ 192 w 51"/>
                <a:gd name="T67" fmla="*/ 75 h 51"/>
                <a:gd name="T68" fmla="*/ 184 w 51"/>
                <a:gd name="T69" fmla="*/ 51 h 51"/>
                <a:gd name="T70" fmla="*/ 172 w 51"/>
                <a:gd name="T71" fmla="*/ 37 h 51"/>
                <a:gd name="T72" fmla="*/ 156 w 51"/>
                <a:gd name="T73" fmla="*/ 22 h 51"/>
                <a:gd name="T74" fmla="*/ 137 w 51"/>
                <a:gd name="T75" fmla="*/ 10 h 51"/>
                <a:gd name="T76" fmla="*/ 118 w 51"/>
                <a:gd name="T77" fmla="*/ 1 h 51"/>
                <a:gd name="T78" fmla="*/ 109 w 51"/>
                <a:gd name="T79" fmla="*/ 0 h 51"/>
                <a:gd name="T80" fmla="*/ 97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5" y="0"/>
                  </a:move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8" y="9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6" y="49"/>
                  </a:lnTo>
                  <a:lnTo>
                    <a:pt x="20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5" y="49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49" y="36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49" y="17"/>
                  </a:lnTo>
                  <a:lnTo>
                    <a:pt x="47" y="12"/>
                  </a:lnTo>
                  <a:lnTo>
                    <a:pt x="44" y="9"/>
                  </a:lnTo>
                  <a:lnTo>
                    <a:pt x="40" y="5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29"/>
            <p:cNvSpPr>
              <a:spLocks/>
            </p:cNvSpPr>
            <p:nvPr/>
          </p:nvSpPr>
          <p:spPr bwMode="auto">
            <a:xfrm>
              <a:off x="4366" y="11285"/>
              <a:ext cx="64" cy="65"/>
            </a:xfrm>
            <a:custGeom>
              <a:avLst/>
              <a:gdLst>
                <a:gd name="T0" fmla="*/ 97 w 51"/>
                <a:gd name="T1" fmla="*/ 0 h 51"/>
                <a:gd name="T2" fmla="*/ 88 w 51"/>
                <a:gd name="T3" fmla="*/ 0 h 51"/>
                <a:gd name="T4" fmla="*/ 77 w 51"/>
                <a:gd name="T5" fmla="*/ 1 h 51"/>
                <a:gd name="T6" fmla="*/ 61 w 51"/>
                <a:gd name="T7" fmla="*/ 10 h 51"/>
                <a:gd name="T8" fmla="*/ 45 w 51"/>
                <a:gd name="T9" fmla="*/ 22 h 51"/>
                <a:gd name="T10" fmla="*/ 31 w 51"/>
                <a:gd name="T11" fmla="*/ 37 h 51"/>
                <a:gd name="T12" fmla="*/ 20 w 51"/>
                <a:gd name="T13" fmla="*/ 51 h 51"/>
                <a:gd name="T14" fmla="*/ 10 w 51"/>
                <a:gd name="T15" fmla="*/ 75 h 51"/>
                <a:gd name="T16" fmla="*/ 1 w 51"/>
                <a:gd name="T17" fmla="*/ 89 h 51"/>
                <a:gd name="T18" fmla="*/ 1 w 51"/>
                <a:gd name="T19" fmla="*/ 106 h 51"/>
                <a:gd name="T20" fmla="*/ 0 w 51"/>
                <a:gd name="T21" fmla="*/ 112 h 51"/>
                <a:gd name="T22" fmla="*/ 1 w 51"/>
                <a:gd name="T23" fmla="*/ 124 h 51"/>
                <a:gd name="T24" fmla="*/ 1 w 51"/>
                <a:gd name="T25" fmla="*/ 135 h 51"/>
                <a:gd name="T26" fmla="*/ 10 w 51"/>
                <a:gd name="T27" fmla="*/ 155 h 51"/>
                <a:gd name="T28" fmla="*/ 20 w 51"/>
                <a:gd name="T29" fmla="*/ 172 h 51"/>
                <a:gd name="T30" fmla="*/ 31 w 51"/>
                <a:gd name="T31" fmla="*/ 187 h 51"/>
                <a:gd name="T32" fmla="*/ 45 w 51"/>
                <a:gd name="T33" fmla="*/ 201 h 51"/>
                <a:gd name="T34" fmla="*/ 61 w 51"/>
                <a:gd name="T35" fmla="*/ 209 h 51"/>
                <a:gd name="T36" fmla="*/ 77 w 51"/>
                <a:gd name="T37" fmla="*/ 219 h 51"/>
                <a:gd name="T38" fmla="*/ 88 w 51"/>
                <a:gd name="T39" fmla="*/ 219 h 51"/>
                <a:gd name="T40" fmla="*/ 97 w 51"/>
                <a:gd name="T41" fmla="*/ 219 h 51"/>
                <a:gd name="T42" fmla="*/ 109 w 51"/>
                <a:gd name="T43" fmla="*/ 219 h 51"/>
                <a:gd name="T44" fmla="*/ 118 w 51"/>
                <a:gd name="T45" fmla="*/ 219 h 51"/>
                <a:gd name="T46" fmla="*/ 137 w 51"/>
                <a:gd name="T47" fmla="*/ 209 h 51"/>
                <a:gd name="T48" fmla="*/ 156 w 51"/>
                <a:gd name="T49" fmla="*/ 201 h 51"/>
                <a:gd name="T50" fmla="*/ 172 w 51"/>
                <a:gd name="T51" fmla="*/ 187 h 51"/>
                <a:gd name="T52" fmla="*/ 184 w 51"/>
                <a:gd name="T53" fmla="*/ 172 h 51"/>
                <a:gd name="T54" fmla="*/ 192 w 51"/>
                <a:gd name="T55" fmla="*/ 155 h 51"/>
                <a:gd name="T56" fmla="*/ 197 w 51"/>
                <a:gd name="T57" fmla="*/ 135 h 51"/>
                <a:gd name="T58" fmla="*/ 197 w 51"/>
                <a:gd name="T59" fmla="*/ 124 h 51"/>
                <a:gd name="T60" fmla="*/ 197 w 51"/>
                <a:gd name="T61" fmla="*/ 112 h 51"/>
                <a:gd name="T62" fmla="*/ 197 w 51"/>
                <a:gd name="T63" fmla="*/ 106 h 51"/>
                <a:gd name="T64" fmla="*/ 197 w 51"/>
                <a:gd name="T65" fmla="*/ 89 h 51"/>
                <a:gd name="T66" fmla="*/ 192 w 51"/>
                <a:gd name="T67" fmla="*/ 75 h 51"/>
                <a:gd name="T68" fmla="*/ 184 w 51"/>
                <a:gd name="T69" fmla="*/ 51 h 51"/>
                <a:gd name="T70" fmla="*/ 172 w 51"/>
                <a:gd name="T71" fmla="*/ 37 h 51"/>
                <a:gd name="T72" fmla="*/ 156 w 51"/>
                <a:gd name="T73" fmla="*/ 22 h 51"/>
                <a:gd name="T74" fmla="*/ 137 w 51"/>
                <a:gd name="T75" fmla="*/ 10 h 51"/>
                <a:gd name="T76" fmla="*/ 118 w 51"/>
                <a:gd name="T77" fmla="*/ 1 h 51"/>
                <a:gd name="T78" fmla="*/ 109 w 51"/>
                <a:gd name="T79" fmla="*/ 0 h 51"/>
                <a:gd name="T80" fmla="*/ 97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5" y="0"/>
                  </a:move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8" y="9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6" y="49"/>
                  </a:lnTo>
                  <a:lnTo>
                    <a:pt x="20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5" y="49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49" y="36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49" y="17"/>
                  </a:lnTo>
                  <a:lnTo>
                    <a:pt x="47" y="12"/>
                  </a:lnTo>
                  <a:lnTo>
                    <a:pt x="44" y="9"/>
                  </a:lnTo>
                  <a:lnTo>
                    <a:pt x="40" y="5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28"/>
            <p:cNvSpPr>
              <a:spLocks/>
            </p:cNvSpPr>
            <p:nvPr/>
          </p:nvSpPr>
          <p:spPr bwMode="auto">
            <a:xfrm>
              <a:off x="4435" y="11215"/>
              <a:ext cx="64" cy="63"/>
            </a:xfrm>
            <a:custGeom>
              <a:avLst/>
              <a:gdLst>
                <a:gd name="T0" fmla="*/ 110 w 50"/>
                <a:gd name="T1" fmla="*/ 0 h 50"/>
                <a:gd name="T2" fmla="*/ 97 w 50"/>
                <a:gd name="T3" fmla="*/ 0 h 50"/>
                <a:gd name="T4" fmla="*/ 83 w 50"/>
                <a:gd name="T5" fmla="*/ 1 h 50"/>
                <a:gd name="T6" fmla="*/ 65 w 50"/>
                <a:gd name="T7" fmla="*/ 10 h 50"/>
                <a:gd name="T8" fmla="*/ 47 w 50"/>
                <a:gd name="T9" fmla="*/ 16 h 50"/>
                <a:gd name="T10" fmla="*/ 31 w 50"/>
                <a:gd name="T11" fmla="*/ 29 h 50"/>
                <a:gd name="T12" fmla="*/ 17 w 50"/>
                <a:gd name="T13" fmla="*/ 47 h 50"/>
                <a:gd name="T14" fmla="*/ 1 w 50"/>
                <a:gd name="T15" fmla="*/ 60 h 50"/>
                <a:gd name="T16" fmla="*/ 0 w 50"/>
                <a:gd name="T17" fmla="*/ 79 h 50"/>
                <a:gd name="T18" fmla="*/ 0 w 50"/>
                <a:gd name="T19" fmla="*/ 87 h 50"/>
                <a:gd name="T20" fmla="*/ 0 w 50"/>
                <a:gd name="T21" fmla="*/ 100 h 50"/>
                <a:gd name="T22" fmla="*/ 0 w 50"/>
                <a:gd name="T23" fmla="*/ 110 h 50"/>
                <a:gd name="T24" fmla="*/ 0 w 50"/>
                <a:gd name="T25" fmla="*/ 121 h 50"/>
                <a:gd name="T26" fmla="*/ 1 w 50"/>
                <a:gd name="T27" fmla="*/ 139 h 50"/>
                <a:gd name="T28" fmla="*/ 17 w 50"/>
                <a:gd name="T29" fmla="*/ 155 h 50"/>
                <a:gd name="T30" fmla="*/ 31 w 50"/>
                <a:gd name="T31" fmla="*/ 171 h 50"/>
                <a:gd name="T32" fmla="*/ 47 w 50"/>
                <a:gd name="T33" fmla="*/ 184 h 50"/>
                <a:gd name="T34" fmla="*/ 65 w 50"/>
                <a:gd name="T35" fmla="*/ 192 h 50"/>
                <a:gd name="T36" fmla="*/ 83 w 50"/>
                <a:gd name="T37" fmla="*/ 200 h 50"/>
                <a:gd name="T38" fmla="*/ 97 w 50"/>
                <a:gd name="T39" fmla="*/ 200 h 50"/>
                <a:gd name="T40" fmla="*/ 110 w 50"/>
                <a:gd name="T41" fmla="*/ 200 h 50"/>
                <a:gd name="T42" fmla="*/ 122 w 50"/>
                <a:gd name="T43" fmla="*/ 200 h 50"/>
                <a:gd name="T44" fmla="*/ 133 w 50"/>
                <a:gd name="T45" fmla="*/ 200 h 50"/>
                <a:gd name="T46" fmla="*/ 151 w 50"/>
                <a:gd name="T47" fmla="*/ 192 h 50"/>
                <a:gd name="T48" fmla="*/ 172 w 50"/>
                <a:gd name="T49" fmla="*/ 184 h 50"/>
                <a:gd name="T50" fmla="*/ 186 w 50"/>
                <a:gd name="T51" fmla="*/ 171 h 50"/>
                <a:gd name="T52" fmla="*/ 200 w 50"/>
                <a:gd name="T53" fmla="*/ 155 h 50"/>
                <a:gd name="T54" fmla="*/ 210 w 50"/>
                <a:gd name="T55" fmla="*/ 139 h 50"/>
                <a:gd name="T56" fmla="*/ 218 w 50"/>
                <a:gd name="T57" fmla="*/ 121 h 50"/>
                <a:gd name="T58" fmla="*/ 218 w 50"/>
                <a:gd name="T59" fmla="*/ 110 h 50"/>
                <a:gd name="T60" fmla="*/ 220 w 50"/>
                <a:gd name="T61" fmla="*/ 100 h 50"/>
                <a:gd name="T62" fmla="*/ 218 w 50"/>
                <a:gd name="T63" fmla="*/ 87 h 50"/>
                <a:gd name="T64" fmla="*/ 218 w 50"/>
                <a:gd name="T65" fmla="*/ 79 h 50"/>
                <a:gd name="T66" fmla="*/ 210 w 50"/>
                <a:gd name="T67" fmla="*/ 60 h 50"/>
                <a:gd name="T68" fmla="*/ 200 w 50"/>
                <a:gd name="T69" fmla="*/ 47 h 50"/>
                <a:gd name="T70" fmla="*/ 186 w 50"/>
                <a:gd name="T71" fmla="*/ 29 h 50"/>
                <a:gd name="T72" fmla="*/ 172 w 50"/>
                <a:gd name="T73" fmla="*/ 16 h 50"/>
                <a:gd name="T74" fmla="*/ 151 w 50"/>
                <a:gd name="T75" fmla="*/ 10 h 50"/>
                <a:gd name="T76" fmla="*/ 133 w 50"/>
                <a:gd name="T77" fmla="*/ 1 h 50"/>
                <a:gd name="T78" fmla="*/ 122 w 50"/>
                <a:gd name="T79" fmla="*/ 0 h 50"/>
                <a:gd name="T80" fmla="*/ 110 w 50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25" y="0"/>
                  </a:moveTo>
                  <a:lnTo>
                    <a:pt x="22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4" y="39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5" y="48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9" y="46"/>
                  </a:lnTo>
                  <a:lnTo>
                    <a:pt x="42" y="43"/>
                  </a:lnTo>
                  <a:lnTo>
                    <a:pt x="45" y="39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49" y="28"/>
                  </a:lnTo>
                  <a:lnTo>
                    <a:pt x="50" y="25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8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27"/>
            <p:cNvSpPr>
              <a:spLocks/>
            </p:cNvSpPr>
            <p:nvPr/>
          </p:nvSpPr>
          <p:spPr bwMode="auto">
            <a:xfrm>
              <a:off x="4435" y="11215"/>
              <a:ext cx="64" cy="63"/>
            </a:xfrm>
            <a:custGeom>
              <a:avLst/>
              <a:gdLst>
                <a:gd name="T0" fmla="*/ 110 w 50"/>
                <a:gd name="T1" fmla="*/ 0 h 50"/>
                <a:gd name="T2" fmla="*/ 97 w 50"/>
                <a:gd name="T3" fmla="*/ 0 h 50"/>
                <a:gd name="T4" fmla="*/ 83 w 50"/>
                <a:gd name="T5" fmla="*/ 1 h 50"/>
                <a:gd name="T6" fmla="*/ 65 w 50"/>
                <a:gd name="T7" fmla="*/ 10 h 50"/>
                <a:gd name="T8" fmla="*/ 47 w 50"/>
                <a:gd name="T9" fmla="*/ 16 h 50"/>
                <a:gd name="T10" fmla="*/ 31 w 50"/>
                <a:gd name="T11" fmla="*/ 29 h 50"/>
                <a:gd name="T12" fmla="*/ 17 w 50"/>
                <a:gd name="T13" fmla="*/ 47 h 50"/>
                <a:gd name="T14" fmla="*/ 1 w 50"/>
                <a:gd name="T15" fmla="*/ 60 h 50"/>
                <a:gd name="T16" fmla="*/ 0 w 50"/>
                <a:gd name="T17" fmla="*/ 79 h 50"/>
                <a:gd name="T18" fmla="*/ 0 w 50"/>
                <a:gd name="T19" fmla="*/ 87 h 50"/>
                <a:gd name="T20" fmla="*/ 0 w 50"/>
                <a:gd name="T21" fmla="*/ 100 h 50"/>
                <a:gd name="T22" fmla="*/ 0 w 50"/>
                <a:gd name="T23" fmla="*/ 110 h 50"/>
                <a:gd name="T24" fmla="*/ 0 w 50"/>
                <a:gd name="T25" fmla="*/ 121 h 50"/>
                <a:gd name="T26" fmla="*/ 1 w 50"/>
                <a:gd name="T27" fmla="*/ 139 h 50"/>
                <a:gd name="T28" fmla="*/ 17 w 50"/>
                <a:gd name="T29" fmla="*/ 155 h 50"/>
                <a:gd name="T30" fmla="*/ 31 w 50"/>
                <a:gd name="T31" fmla="*/ 171 h 50"/>
                <a:gd name="T32" fmla="*/ 47 w 50"/>
                <a:gd name="T33" fmla="*/ 184 h 50"/>
                <a:gd name="T34" fmla="*/ 65 w 50"/>
                <a:gd name="T35" fmla="*/ 192 h 50"/>
                <a:gd name="T36" fmla="*/ 83 w 50"/>
                <a:gd name="T37" fmla="*/ 200 h 50"/>
                <a:gd name="T38" fmla="*/ 97 w 50"/>
                <a:gd name="T39" fmla="*/ 200 h 50"/>
                <a:gd name="T40" fmla="*/ 110 w 50"/>
                <a:gd name="T41" fmla="*/ 200 h 50"/>
                <a:gd name="T42" fmla="*/ 122 w 50"/>
                <a:gd name="T43" fmla="*/ 200 h 50"/>
                <a:gd name="T44" fmla="*/ 133 w 50"/>
                <a:gd name="T45" fmla="*/ 200 h 50"/>
                <a:gd name="T46" fmla="*/ 151 w 50"/>
                <a:gd name="T47" fmla="*/ 192 h 50"/>
                <a:gd name="T48" fmla="*/ 172 w 50"/>
                <a:gd name="T49" fmla="*/ 184 h 50"/>
                <a:gd name="T50" fmla="*/ 186 w 50"/>
                <a:gd name="T51" fmla="*/ 171 h 50"/>
                <a:gd name="T52" fmla="*/ 200 w 50"/>
                <a:gd name="T53" fmla="*/ 155 h 50"/>
                <a:gd name="T54" fmla="*/ 210 w 50"/>
                <a:gd name="T55" fmla="*/ 139 h 50"/>
                <a:gd name="T56" fmla="*/ 218 w 50"/>
                <a:gd name="T57" fmla="*/ 121 h 50"/>
                <a:gd name="T58" fmla="*/ 218 w 50"/>
                <a:gd name="T59" fmla="*/ 110 h 50"/>
                <a:gd name="T60" fmla="*/ 220 w 50"/>
                <a:gd name="T61" fmla="*/ 100 h 50"/>
                <a:gd name="T62" fmla="*/ 218 w 50"/>
                <a:gd name="T63" fmla="*/ 87 h 50"/>
                <a:gd name="T64" fmla="*/ 218 w 50"/>
                <a:gd name="T65" fmla="*/ 79 h 50"/>
                <a:gd name="T66" fmla="*/ 210 w 50"/>
                <a:gd name="T67" fmla="*/ 60 h 50"/>
                <a:gd name="T68" fmla="*/ 200 w 50"/>
                <a:gd name="T69" fmla="*/ 47 h 50"/>
                <a:gd name="T70" fmla="*/ 186 w 50"/>
                <a:gd name="T71" fmla="*/ 29 h 50"/>
                <a:gd name="T72" fmla="*/ 172 w 50"/>
                <a:gd name="T73" fmla="*/ 16 h 50"/>
                <a:gd name="T74" fmla="*/ 151 w 50"/>
                <a:gd name="T75" fmla="*/ 10 h 50"/>
                <a:gd name="T76" fmla="*/ 133 w 50"/>
                <a:gd name="T77" fmla="*/ 1 h 50"/>
                <a:gd name="T78" fmla="*/ 122 w 50"/>
                <a:gd name="T79" fmla="*/ 0 h 50"/>
                <a:gd name="T80" fmla="*/ 110 w 50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25" y="0"/>
                  </a:moveTo>
                  <a:lnTo>
                    <a:pt x="22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4" y="39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5" y="48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9" y="46"/>
                  </a:lnTo>
                  <a:lnTo>
                    <a:pt x="42" y="43"/>
                  </a:lnTo>
                  <a:lnTo>
                    <a:pt x="45" y="39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49" y="28"/>
                  </a:lnTo>
                  <a:lnTo>
                    <a:pt x="50" y="25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8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Line 26"/>
            <p:cNvSpPr>
              <a:spLocks noChangeShapeType="1"/>
            </p:cNvSpPr>
            <p:nvPr/>
          </p:nvSpPr>
          <p:spPr bwMode="auto">
            <a:xfrm>
              <a:off x="4467" y="11226"/>
              <a:ext cx="1" cy="121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25"/>
            <p:cNvSpPr>
              <a:spLocks/>
            </p:cNvSpPr>
            <p:nvPr/>
          </p:nvSpPr>
          <p:spPr bwMode="auto">
            <a:xfrm>
              <a:off x="4502" y="11154"/>
              <a:ext cx="65" cy="65"/>
            </a:xfrm>
            <a:custGeom>
              <a:avLst/>
              <a:gdLst>
                <a:gd name="T0" fmla="*/ 112 w 51"/>
                <a:gd name="T1" fmla="*/ 0 h 51"/>
                <a:gd name="T2" fmla="*/ 97 w 51"/>
                <a:gd name="T3" fmla="*/ 0 h 51"/>
                <a:gd name="T4" fmla="*/ 89 w 51"/>
                <a:gd name="T5" fmla="*/ 1 h 51"/>
                <a:gd name="T6" fmla="*/ 66 w 51"/>
                <a:gd name="T7" fmla="*/ 10 h 51"/>
                <a:gd name="T8" fmla="*/ 51 w 51"/>
                <a:gd name="T9" fmla="*/ 17 h 51"/>
                <a:gd name="T10" fmla="*/ 36 w 51"/>
                <a:gd name="T11" fmla="*/ 29 h 51"/>
                <a:gd name="T12" fmla="*/ 22 w 51"/>
                <a:gd name="T13" fmla="*/ 47 h 51"/>
                <a:gd name="T14" fmla="*/ 13 w 51"/>
                <a:gd name="T15" fmla="*/ 65 h 51"/>
                <a:gd name="T16" fmla="*/ 0 w 51"/>
                <a:gd name="T17" fmla="*/ 84 h 51"/>
                <a:gd name="T18" fmla="*/ 0 w 51"/>
                <a:gd name="T19" fmla="*/ 97 h 51"/>
                <a:gd name="T20" fmla="*/ 0 w 51"/>
                <a:gd name="T21" fmla="*/ 107 h 51"/>
                <a:gd name="T22" fmla="*/ 0 w 51"/>
                <a:gd name="T23" fmla="*/ 122 h 51"/>
                <a:gd name="T24" fmla="*/ 0 w 51"/>
                <a:gd name="T25" fmla="*/ 126 h 51"/>
                <a:gd name="T26" fmla="*/ 13 w 51"/>
                <a:gd name="T27" fmla="*/ 152 h 51"/>
                <a:gd name="T28" fmla="*/ 22 w 51"/>
                <a:gd name="T29" fmla="*/ 171 h 51"/>
                <a:gd name="T30" fmla="*/ 36 w 51"/>
                <a:gd name="T31" fmla="*/ 184 h 51"/>
                <a:gd name="T32" fmla="*/ 51 w 51"/>
                <a:gd name="T33" fmla="*/ 198 h 51"/>
                <a:gd name="T34" fmla="*/ 66 w 51"/>
                <a:gd name="T35" fmla="*/ 209 h 51"/>
                <a:gd name="T36" fmla="*/ 89 w 51"/>
                <a:gd name="T37" fmla="*/ 219 h 51"/>
                <a:gd name="T38" fmla="*/ 97 w 51"/>
                <a:gd name="T39" fmla="*/ 219 h 51"/>
                <a:gd name="T40" fmla="*/ 112 w 51"/>
                <a:gd name="T41" fmla="*/ 219 h 51"/>
                <a:gd name="T42" fmla="*/ 122 w 51"/>
                <a:gd name="T43" fmla="*/ 219 h 51"/>
                <a:gd name="T44" fmla="*/ 135 w 51"/>
                <a:gd name="T45" fmla="*/ 219 h 51"/>
                <a:gd name="T46" fmla="*/ 152 w 51"/>
                <a:gd name="T47" fmla="*/ 209 h 51"/>
                <a:gd name="T48" fmla="*/ 172 w 51"/>
                <a:gd name="T49" fmla="*/ 198 h 51"/>
                <a:gd name="T50" fmla="*/ 184 w 51"/>
                <a:gd name="T51" fmla="*/ 184 h 51"/>
                <a:gd name="T52" fmla="*/ 198 w 51"/>
                <a:gd name="T53" fmla="*/ 171 h 51"/>
                <a:gd name="T54" fmla="*/ 209 w 51"/>
                <a:gd name="T55" fmla="*/ 152 h 51"/>
                <a:gd name="T56" fmla="*/ 218 w 51"/>
                <a:gd name="T57" fmla="*/ 126 h 51"/>
                <a:gd name="T58" fmla="*/ 219 w 51"/>
                <a:gd name="T59" fmla="*/ 122 h 51"/>
                <a:gd name="T60" fmla="*/ 219 w 51"/>
                <a:gd name="T61" fmla="*/ 107 h 51"/>
                <a:gd name="T62" fmla="*/ 219 w 51"/>
                <a:gd name="T63" fmla="*/ 97 h 51"/>
                <a:gd name="T64" fmla="*/ 218 w 51"/>
                <a:gd name="T65" fmla="*/ 84 h 51"/>
                <a:gd name="T66" fmla="*/ 209 w 51"/>
                <a:gd name="T67" fmla="*/ 65 h 51"/>
                <a:gd name="T68" fmla="*/ 198 w 51"/>
                <a:gd name="T69" fmla="*/ 47 h 51"/>
                <a:gd name="T70" fmla="*/ 184 w 51"/>
                <a:gd name="T71" fmla="*/ 29 h 51"/>
                <a:gd name="T72" fmla="*/ 172 w 51"/>
                <a:gd name="T73" fmla="*/ 17 h 51"/>
                <a:gd name="T74" fmla="*/ 152 w 51"/>
                <a:gd name="T75" fmla="*/ 10 h 51"/>
                <a:gd name="T76" fmla="*/ 135 w 51"/>
                <a:gd name="T77" fmla="*/ 1 h 51"/>
                <a:gd name="T78" fmla="*/ 122 w 51"/>
                <a:gd name="T79" fmla="*/ 0 h 51"/>
                <a:gd name="T80" fmla="*/ 112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6" y="0"/>
                  </a:moveTo>
                  <a:lnTo>
                    <a:pt x="23" y="0"/>
                  </a:lnTo>
                  <a:lnTo>
                    <a:pt x="21" y="1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5" y="39"/>
                  </a:lnTo>
                  <a:lnTo>
                    <a:pt x="8" y="43"/>
                  </a:lnTo>
                  <a:lnTo>
                    <a:pt x="12" y="46"/>
                  </a:lnTo>
                  <a:lnTo>
                    <a:pt x="16" y="49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31" y="51"/>
                  </a:lnTo>
                  <a:lnTo>
                    <a:pt x="35" y="49"/>
                  </a:lnTo>
                  <a:lnTo>
                    <a:pt x="40" y="46"/>
                  </a:lnTo>
                  <a:lnTo>
                    <a:pt x="43" y="43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50" y="30"/>
                  </a:lnTo>
                  <a:lnTo>
                    <a:pt x="51" y="28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0" y="20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3" y="7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24"/>
            <p:cNvSpPr>
              <a:spLocks/>
            </p:cNvSpPr>
            <p:nvPr/>
          </p:nvSpPr>
          <p:spPr bwMode="auto">
            <a:xfrm>
              <a:off x="4502" y="11154"/>
              <a:ext cx="65" cy="65"/>
            </a:xfrm>
            <a:custGeom>
              <a:avLst/>
              <a:gdLst>
                <a:gd name="T0" fmla="*/ 112 w 51"/>
                <a:gd name="T1" fmla="*/ 0 h 51"/>
                <a:gd name="T2" fmla="*/ 97 w 51"/>
                <a:gd name="T3" fmla="*/ 0 h 51"/>
                <a:gd name="T4" fmla="*/ 89 w 51"/>
                <a:gd name="T5" fmla="*/ 1 h 51"/>
                <a:gd name="T6" fmla="*/ 66 w 51"/>
                <a:gd name="T7" fmla="*/ 10 h 51"/>
                <a:gd name="T8" fmla="*/ 51 w 51"/>
                <a:gd name="T9" fmla="*/ 17 h 51"/>
                <a:gd name="T10" fmla="*/ 36 w 51"/>
                <a:gd name="T11" fmla="*/ 29 h 51"/>
                <a:gd name="T12" fmla="*/ 22 w 51"/>
                <a:gd name="T13" fmla="*/ 47 h 51"/>
                <a:gd name="T14" fmla="*/ 13 w 51"/>
                <a:gd name="T15" fmla="*/ 65 h 51"/>
                <a:gd name="T16" fmla="*/ 0 w 51"/>
                <a:gd name="T17" fmla="*/ 84 h 51"/>
                <a:gd name="T18" fmla="*/ 0 w 51"/>
                <a:gd name="T19" fmla="*/ 97 h 51"/>
                <a:gd name="T20" fmla="*/ 0 w 51"/>
                <a:gd name="T21" fmla="*/ 107 h 51"/>
                <a:gd name="T22" fmla="*/ 0 w 51"/>
                <a:gd name="T23" fmla="*/ 122 h 51"/>
                <a:gd name="T24" fmla="*/ 0 w 51"/>
                <a:gd name="T25" fmla="*/ 126 h 51"/>
                <a:gd name="T26" fmla="*/ 13 w 51"/>
                <a:gd name="T27" fmla="*/ 152 h 51"/>
                <a:gd name="T28" fmla="*/ 22 w 51"/>
                <a:gd name="T29" fmla="*/ 171 h 51"/>
                <a:gd name="T30" fmla="*/ 36 w 51"/>
                <a:gd name="T31" fmla="*/ 184 h 51"/>
                <a:gd name="T32" fmla="*/ 51 w 51"/>
                <a:gd name="T33" fmla="*/ 198 h 51"/>
                <a:gd name="T34" fmla="*/ 66 w 51"/>
                <a:gd name="T35" fmla="*/ 209 h 51"/>
                <a:gd name="T36" fmla="*/ 89 w 51"/>
                <a:gd name="T37" fmla="*/ 219 h 51"/>
                <a:gd name="T38" fmla="*/ 97 w 51"/>
                <a:gd name="T39" fmla="*/ 219 h 51"/>
                <a:gd name="T40" fmla="*/ 112 w 51"/>
                <a:gd name="T41" fmla="*/ 219 h 51"/>
                <a:gd name="T42" fmla="*/ 122 w 51"/>
                <a:gd name="T43" fmla="*/ 219 h 51"/>
                <a:gd name="T44" fmla="*/ 135 w 51"/>
                <a:gd name="T45" fmla="*/ 219 h 51"/>
                <a:gd name="T46" fmla="*/ 152 w 51"/>
                <a:gd name="T47" fmla="*/ 209 h 51"/>
                <a:gd name="T48" fmla="*/ 172 w 51"/>
                <a:gd name="T49" fmla="*/ 198 h 51"/>
                <a:gd name="T50" fmla="*/ 184 w 51"/>
                <a:gd name="T51" fmla="*/ 184 h 51"/>
                <a:gd name="T52" fmla="*/ 198 w 51"/>
                <a:gd name="T53" fmla="*/ 171 h 51"/>
                <a:gd name="T54" fmla="*/ 209 w 51"/>
                <a:gd name="T55" fmla="*/ 152 h 51"/>
                <a:gd name="T56" fmla="*/ 218 w 51"/>
                <a:gd name="T57" fmla="*/ 126 h 51"/>
                <a:gd name="T58" fmla="*/ 219 w 51"/>
                <a:gd name="T59" fmla="*/ 122 h 51"/>
                <a:gd name="T60" fmla="*/ 219 w 51"/>
                <a:gd name="T61" fmla="*/ 107 h 51"/>
                <a:gd name="T62" fmla="*/ 219 w 51"/>
                <a:gd name="T63" fmla="*/ 97 h 51"/>
                <a:gd name="T64" fmla="*/ 218 w 51"/>
                <a:gd name="T65" fmla="*/ 84 h 51"/>
                <a:gd name="T66" fmla="*/ 209 w 51"/>
                <a:gd name="T67" fmla="*/ 65 h 51"/>
                <a:gd name="T68" fmla="*/ 198 w 51"/>
                <a:gd name="T69" fmla="*/ 47 h 51"/>
                <a:gd name="T70" fmla="*/ 184 w 51"/>
                <a:gd name="T71" fmla="*/ 29 h 51"/>
                <a:gd name="T72" fmla="*/ 172 w 51"/>
                <a:gd name="T73" fmla="*/ 17 h 51"/>
                <a:gd name="T74" fmla="*/ 152 w 51"/>
                <a:gd name="T75" fmla="*/ 10 h 51"/>
                <a:gd name="T76" fmla="*/ 135 w 51"/>
                <a:gd name="T77" fmla="*/ 1 h 51"/>
                <a:gd name="T78" fmla="*/ 122 w 51"/>
                <a:gd name="T79" fmla="*/ 0 h 51"/>
                <a:gd name="T80" fmla="*/ 112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6" y="0"/>
                  </a:moveTo>
                  <a:lnTo>
                    <a:pt x="23" y="0"/>
                  </a:lnTo>
                  <a:lnTo>
                    <a:pt x="21" y="1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5" y="39"/>
                  </a:lnTo>
                  <a:lnTo>
                    <a:pt x="8" y="43"/>
                  </a:lnTo>
                  <a:lnTo>
                    <a:pt x="12" y="46"/>
                  </a:lnTo>
                  <a:lnTo>
                    <a:pt x="16" y="49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31" y="51"/>
                  </a:lnTo>
                  <a:lnTo>
                    <a:pt x="35" y="49"/>
                  </a:lnTo>
                  <a:lnTo>
                    <a:pt x="40" y="46"/>
                  </a:lnTo>
                  <a:lnTo>
                    <a:pt x="43" y="43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50" y="30"/>
                  </a:lnTo>
                  <a:lnTo>
                    <a:pt x="51" y="28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0" y="20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3" y="7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23"/>
            <p:cNvSpPr>
              <a:spLocks/>
            </p:cNvSpPr>
            <p:nvPr/>
          </p:nvSpPr>
          <p:spPr bwMode="auto">
            <a:xfrm>
              <a:off x="4571" y="11078"/>
              <a:ext cx="64" cy="65"/>
            </a:xfrm>
            <a:custGeom>
              <a:avLst/>
              <a:gdLst>
                <a:gd name="T0" fmla="*/ 100 w 51"/>
                <a:gd name="T1" fmla="*/ 0 h 51"/>
                <a:gd name="T2" fmla="*/ 88 w 51"/>
                <a:gd name="T3" fmla="*/ 0 h 51"/>
                <a:gd name="T4" fmla="*/ 80 w 51"/>
                <a:gd name="T5" fmla="*/ 0 h 51"/>
                <a:gd name="T6" fmla="*/ 60 w 51"/>
                <a:gd name="T7" fmla="*/ 10 h 51"/>
                <a:gd name="T8" fmla="*/ 45 w 51"/>
                <a:gd name="T9" fmla="*/ 17 h 51"/>
                <a:gd name="T10" fmla="*/ 29 w 51"/>
                <a:gd name="T11" fmla="*/ 29 h 51"/>
                <a:gd name="T12" fmla="*/ 16 w 51"/>
                <a:gd name="T13" fmla="*/ 47 h 51"/>
                <a:gd name="T14" fmla="*/ 10 w 51"/>
                <a:gd name="T15" fmla="*/ 65 h 51"/>
                <a:gd name="T16" fmla="*/ 0 w 51"/>
                <a:gd name="T17" fmla="*/ 84 h 51"/>
                <a:gd name="T18" fmla="*/ 0 w 51"/>
                <a:gd name="T19" fmla="*/ 96 h 51"/>
                <a:gd name="T20" fmla="*/ 0 w 51"/>
                <a:gd name="T21" fmla="*/ 107 h 51"/>
                <a:gd name="T22" fmla="*/ 0 w 51"/>
                <a:gd name="T23" fmla="*/ 113 h 51"/>
                <a:gd name="T24" fmla="*/ 0 w 51"/>
                <a:gd name="T25" fmla="*/ 126 h 51"/>
                <a:gd name="T26" fmla="*/ 10 w 51"/>
                <a:gd name="T27" fmla="*/ 152 h 51"/>
                <a:gd name="T28" fmla="*/ 16 w 51"/>
                <a:gd name="T29" fmla="*/ 171 h 51"/>
                <a:gd name="T30" fmla="*/ 29 w 51"/>
                <a:gd name="T31" fmla="*/ 182 h 51"/>
                <a:gd name="T32" fmla="*/ 45 w 51"/>
                <a:gd name="T33" fmla="*/ 201 h 51"/>
                <a:gd name="T34" fmla="*/ 60 w 51"/>
                <a:gd name="T35" fmla="*/ 209 h 51"/>
                <a:gd name="T36" fmla="*/ 80 w 51"/>
                <a:gd name="T37" fmla="*/ 218 h 51"/>
                <a:gd name="T38" fmla="*/ 88 w 51"/>
                <a:gd name="T39" fmla="*/ 219 h 51"/>
                <a:gd name="T40" fmla="*/ 100 w 51"/>
                <a:gd name="T41" fmla="*/ 219 h 51"/>
                <a:gd name="T42" fmla="*/ 109 w 51"/>
                <a:gd name="T43" fmla="*/ 219 h 51"/>
                <a:gd name="T44" fmla="*/ 122 w 51"/>
                <a:gd name="T45" fmla="*/ 218 h 51"/>
                <a:gd name="T46" fmla="*/ 138 w 51"/>
                <a:gd name="T47" fmla="*/ 209 h 51"/>
                <a:gd name="T48" fmla="*/ 156 w 51"/>
                <a:gd name="T49" fmla="*/ 201 h 51"/>
                <a:gd name="T50" fmla="*/ 168 w 51"/>
                <a:gd name="T51" fmla="*/ 182 h 51"/>
                <a:gd name="T52" fmla="*/ 184 w 51"/>
                <a:gd name="T53" fmla="*/ 171 h 51"/>
                <a:gd name="T54" fmla="*/ 192 w 51"/>
                <a:gd name="T55" fmla="*/ 152 h 51"/>
                <a:gd name="T56" fmla="*/ 196 w 51"/>
                <a:gd name="T57" fmla="*/ 126 h 51"/>
                <a:gd name="T58" fmla="*/ 197 w 51"/>
                <a:gd name="T59" fmla="*/ 113 h 51"/>
                <a:gd name="T60" fmla="*/ 197 w 51"/>
                <a:gd name="T61" fmla="*/ 107 h 51"/>
                <a:gd name="T62" fmla="*/ 197 w 51"/>
                <a:gd name="T63" fmla="*/ 96 h 51"/>
                <a:gd name="T64" fmla="*/ 196 w 51"/>
                <a:gd name="T65" fmla="*/ 84 h 51"/>
                <a:gd name="T66" fmla="*/ 192 w 51"/>
                <a:gd name="T67" fmla="*/ 65 h 51"/>
                <a:gd name="T68" fmla="*/ 184 w 51"/>
                <a:gd name="T69" fmla="*/ 47 h 51"/>
                <a:gd name="T70" fmla="*/ 168 w 51"/>
                <a:gd name="T71" fmla="*/ 29 h 51"/>
                <a:gd name="T72" fmla="*/ 156 w 51"/>
                <a:gd name="T73" fmla="*/ 17 h 51"/>
                <a:gd name="T74" fmla="*/ 138 w 51"/>
                <a:gd name="T75" fmla="*/ 10 h 51"/>
                <a:gd name="T76" fmla="*/ 122 w 51"/>
                <a:gd name="T77" fmla="*/ 0 h 51"/>
                <a:gd name="T78" fmla="*/ 109 w 51"/>
                <a:gd name="T79" fmla="*/ 0 h 51"/>
                <a:gd name="T80" fmla="*/ 100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6" y="0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1" y="50"/>
                  </a:lnTo>
                  <a:lnTo>
                    <a:pt x="23" y="51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31" y="50"/>
                  </a:lnTo>
                  <a:lnTo>
                    <a:pt x="36" y="49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7" y="39"/>
                  </a:lnTo>
                  <a:lnTo>
                    <a:pt x="49" y="35"/>
                  </a:lnTo>
                  <a:lnTo>
                    <a:pt x="50" y="30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2"/>
                  </a:lnTo>
                  <a:lnTo>
                    <a:pt x="50" y="20"/>
                  </a:lnTo>
                  <a:lnTo>
                    <a:pt x="49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22"/>
            <p:cNvSpPr>
              <a:spLocks/>
            </p:cNvSpPr>
            <p:nvPr/>
          </p:nvSpPr>
          <p:spPr bwMode="auto">
            <a:xfrm>
              <a:off x="4571" y="11078"/>
              <a:ext cx="64" cy="65"/>
            </a:xfrm>
            <a:custGeom>
              <a:avLst/>
              <a:gdLst>
                <a:gd name="T0" fmla="*/ 100 w 51"/>
                <a:gd name="T1" fmla="*/ 0 h 51"/>
                <a:gd name="T2" fmla="*/ 88 w 51"/>
                <a:gd name="T3" fmla="*/ 0 h 51"/>
                <a:gd name="T4" fmla="*/ 80 w 51"/>
                <a:gd name="T5" fmla="*/ 0 h 51"/>
                <a:gd name="T6" fmla="*/ 60 w 51"/>
                <a:gd name="T7" fmla="*/ 10 h 51"/>
                <a:gd name="T8" fmla="*/ 45 w 51"/>
                <a:gd name="T9" fmla="*/ 17 h 51"/>
                <a:gd name="T10" fmla="*/ 29 w 51"/>
                <a:gd name="T11" fmla="*/ 29 h 51"/>
                <a:gd name="T12" fmla="*/ 16 w 51"/>
                <a:gd name="T13" fmla="*/ 47 h 51"/>
                <a:gd name="T14" fmla="*/ 10 w 51"/>
                <a:gd name="T15" fmla="*/ 65 h 51"/>
                <a:gd name="T16" fmla="*/ 0 w 51"/>
                <a:gd name="T17" fmla="*/ 84 h 51"/>
                <a:gd name="T18" fmla="*/ 0 w 51"/>
                <a:gd name="T19" fmla="*/ 96 h 51"/>
                <a:gd name="T20" fmla="*/ 0 w 51"/>
                <a:gd name="T21" fmla="*/ 107 h 51"/>
                <a:gd name="T22" fmla="*/ 0 w 51"/>
                <a:gd name="T23" fmla="*/ 113 h 51"/>
                <a:gd name="T24" fmla="*/ 0 w 51"/>
                <a:gd name="T25" fmla="*/ 126 h 51"/>
                <a:gd name="T26" fmla="*/ 10 w 51"/>
                <a:gd name="T27" fmla="*/ 152 h 51"/>
                <a:gd name="T28" fmla="*/ 16 w 51"/>
                <a:gd name="T29" fmla="*/ 171 h 51"/>
                <a:gd name="T30" fmla="*/ 29 w 51"/>
                <a:gd name="T31" fmla="*/ 182 h 51"/>
                <a:gd name="T32" fmla="*/ 45 w 51"/>
                <a:gd name="T33" fmla="*/ 201 h 51"/>
                <a:gd name="T34" fmla="*/ 60 w 51"/>
                <a:gd name="T35" fmla="*/ 209 h 51"/>
                <a:gd name="T36" fmla="*/ 80 w 51"/>
                <a:gd name="T37" fmla="*/ 218 h 51"/>
                <a:gd name="T38" fmla="*/ 88 w 51"/>
                <a:gd name="T39" fmla="*/ 219 h 51"/>
                <a:gd name="T40" fmla="*/ 100 w 51"/>
                <a:gd name="T41" fmla="*/ 219 h 51"/>
                <a:gd name="T42" fmla="*/ 109 w 51"/>
                <a:gd name="T43" fmla="*/ 219 h 51"/>
                <a:gd name="T44" fmla="*/ 122 w 51"/>
                <a:gd name="T45" fmla="*/ 218 h 51"/>
                <a:gd name="T46" fmla="*/ 138 w 51"/>
                <a:gd name="T47" fmla="*/ 209 h 51"/>
                <a:gd name="T48" fmla="*/ 156 w 51"/>
                <a:gd name="T49" fmla="*/ 201 h 51"/>
                <a:gd name="T50" fmla="*/ 168 w 51"/>
                <a:gd name="T51" fmla="*/ 182 h 51"/>
                <a:gd name="T52" fmla="*/ 184 w 51"/>
                <a:gd name="T53" fmla="*/ 171 h 51"/>
                <a:gd name="T54" fmla="*/ 192 w 51"/>
                <a:gd name="T55" fmla="*/ 152 h 51"/>
                <a:gd name="T56" fmla="*/ 196 w 51"/>
                <a:gd name="T57" fmla="*/ 126 h 51"/>
                <a:gd name="T58" fmla="*/ 197 w 51"/>
                <a:gd name="T59" fmla="*/ 113 h 51"/>
                <a:gd name="T60" fmla="*/ 197 w 51"/>
                <a:gd name="T61" fmla="*/ 107 h 51"/>
                <a:gd name="T62" fmla="*/ 197 w 51"/>
                <a:gd name="T63" fmla="*/ 96 h 51"/>
                <a:gd name="T64" fmla="*/ 196 w 51"/>
                <a:gd name="T65" fmla="*/ 84 h 51"/>
                <a:gd name="T66" fmla="*/ 192 w 51"/>
                <a:gd name="T67" fmla="*/ 65 h 51"/>
                <a:gd name="T68" fmla="*/ 184 w 51"/>
                <a:gd name="T69" fmla="*/ 47 h 51"/>
                <a:gd name="T70" fmla="*/ 168 w 51"/>
                <a:gd name="T71" fmla="*/ 29 h 51"/>
                <a:gd name="T72" fmla="*/ 156 w 51"/>
                <a:gd name="T73" fmla="*/ 17 h 51"/>
                <a:gd name="T74" fmla="*/ 138 w 51"/>
                <a:gd name="T75" fmla="*/ 10 h 51"/>
                <a:gd name="T76" fmla="*/ 122 w 51"/>
                <a:gd name="T77" fmla="*/ 0 h 51"/>
                <a:gd name="T78" fmla="*/ 109 w 51"/>
                <a:gd name="T79" fmla="*/ 0 h 51"/>
                <a:gd name="T80" fmla="*/ 100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6" y="0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1" y="50"/>
                  </a:lnTo>
                  <a:lnTo>
                    <a:pt x="23" y="51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31" y="50"/>
                  </a:lnTo>
                  <a:lnTo>
                    <a:pt x="36" y="49"/>
                  </a:lnTo>
                  <a:lnTo>
                    <a:pt x="40" y="47"/>
                  </a:lnTo>
                  <a:lnTo>
                    <a:pt x="43" y="42"/>
                  </a:lnTo>
                  <a:lnTo>
                    <a:pt x="47" y="39"/>
                  </a:lnTo>
                  <a:lnTo>
                    <a:pt x="49" y="35"/>
                  </a:lnTo>
                  <a:lnTo>
                    <a:pt x="50" y="30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2"/>
                  </a:lnTo>
                  <a:lnTo>
                    <a:pt x="50" y="20"/>
                  </a:lnTo>
                  <a:lnTo>
                    <a:pt x="49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Line 21"/>
            <p:cNvSpPr>
              <a:spLocks noChangeShapeType="1"/>
            </p:cNvSpPr>
            <p:nvPr/>
          </p:nvSpPr>
          <p:spPr bwMode="auto">
            <a:xfrm>
              <a:off x="5552" y="11237"/>
              <a:ext cx="1" cy="1219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Line 20"/>
            <p:cNvSpPr>
              <a:spLocks noChangeShapeType="1"/>
            </p:cNvSpPr>
            <p:nvPr/>
          </p:nvSpPr>
          <p:spPr bwMode="auto">
            <a:xfrm>
              <a:off x="5609" y="11151"/>
              <a:ext cx="1" cy="1313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19"/>
            <p:cNvSpPr>
              <a:spLocks/>
            </p:cNvSpPr>
            <p:nvPr/>
          </p:nvSpPr>
          <p:spPr bwMode="auto">
            <a:xfrm>
              <a:off x="5398" y="11303"/>
              <a:ext cx="65" cy="63"/>
            </a:xfrm>
            <a:custGeom>
              <a:avLst/>
              <a:gdLst>
                <a:gd name="T0" fmla="*/ 107 w 51"/>
                <a:gd name="T1" fmla="*/ 0 h 50"/>
                <a:gd name="T2" fmla="*/ 96 w 51"/>
                <a:gd name="T3" fmla="*/ 0 h 50"/>
                <a:gd name="T4" fmla="*/ 83 w 51"/>
                <a:gd name="T5" fmla="*/ 0 h 50"/>
                <a:gd name="T6" fmla="*/ 65 w 51"/>
                <a:gd name="T7" fmla="*/ 10 h 50"/>
                <a:gd name="T8" fmla="*/ 47 w 51"/>
                <a:gd name="T9" fmla="*/ 16 h 50"/>
                <a:gd name="T10" fmla="*/ 29 w 51"/>
                <a:gd name="T11" fmla="*/ 29 h 50"/>
                <a:gd name="T12" fmla="*/ 17 w 51"/>
                <a:gd name="T13" fmla="*/ 47 h 50"/>
                <a:gd name="T14" fmla="*/ 1 w 51"/>
                <a:gd name="T15" fmla="*/ 60 h 50"/>
                <a:gd name="T16" fmla="*/ 0 w 51"/>
                <a:gd name="T17" fmla="*/ 79 h 50"/>
                <a:gd name="T18" fmla="*/ 0 w 51"/>
                <a:gd name="T19" fmla="*/ 87 h 50"/>
                <a:gd name="T20" fmla="*/ 0 w 51"/>
                <a:gd name="T21" fmla="*/ 100 h 50"/>
                <a:gd name="T22" fmla="*/ 0 w 51"/>
                <a:gd name="T23" fmla="*/ 108 h 50"/>
                <a:gd name="T24" fmla="*/ 0 w 51"/>
                <a:gd name="T25" fmla="*/ 121 h 50"/>
                <a:gd name="T26" fmla="*/ 1 w 51"/>
                <a:gd name="T27" fmla="*/ 139 h 50"/>
                <a:gd name="T28" fmla="*/ 17 w 51"/>
                <a:gd name="T29" fmla="*/ 155 h 50"/>
                <a:gd name="T30" fmla="*/ 29 w 51"/>
                <a:gd name="T31" fmla="*/ 171 h 50"/>
                <a:gd name="T32" fmla="*/ 47 w 51"/>
                <a:gd name="T33" fmla="*/ 184 h 50"/>
                <a:gd name="T34" fmla="*/ 65 w 51"/>
                <a:gd name="T35" fmla="*/ 192 h 50"/>
                <a:gd name="T36" fmla="*/ 83 w 51"/>
                <a:gd name="T37" fmla="*/ 195 h 50"/>
                <a:gd name="T38" fmla="*/ 96 w 51"/>
                <a:gd name="T39" fmla="*/ 200 h 50"/>
                <a:gd name="T40" fmla="*/ 107 w 51"/>
                <a:gd name="T41" fmla="*/ 200 h 50"/>
                <a:gd name="T42" fmla="*/ 113 w 51"/>
                <a:gd name="T43" fmla="*/ 200 h 50"/>
                <a:gd name="T44" fmla="*/ 126 w 51"/>
                <a:gd name="T45" fmla="*/ 195 h 50"/>
                <a:gd name="T46" fmla="*/ 144 w 51"/>
                <a:gd name="T47" fmla="*/ 192 h 50"/>
                <a:gd name="T48" fmla="*/ 171 w 51"/>
                <a:gd name="T49" fmla="*/ 184 h 50"/>
                <a:gd name="T50" fmla="*/ 184 w 51"/>
                <a:gd name="T51" fmla="*/ 171 h 50"/>
                <a:gd name="T52" fmla="*/ 198 w 51"/>
                <a:gd name="T53" fmla="*/ 155 h 50"/>
                <a:gd name="T54" fmla="*/ 209 w 51"/>
                <a:gd name="T55" fmla="*/ 139 h 50"/>
                <a:gd name="T56" fmla="*/ 218 w 51"/>
                <a:gd name="T57" fmla="*/ 121 h 50"/>
                <a:gd name="T58" fmla="*/ 218 w 51"/>
                <a:gd name="T59" fmla="*/ 108 h 50"/>
                <a:gd name="T60" fmla="*/ 219 w 51"/>
                <a:gd name="T61" fmla="*/ 100 h 50"/>
                <a:gd name="T62" fmla="*/ 218 w 51"/>
                <a:gd name="T63" fmla="*/ 87 h 50"/>
                <a:gd name="T64" fmla="*/ 218 w 51"/>
                <a:gd name="T65" fmla="*/ 79 h 50"/>
                <a:gd name="T66" fmla="*/ 209 w 51"/>
                <a:gd name="T67" fmla="*/ 60 h 50"/>
                <a:gd name="T68" fmla="*/ 198 w 51"/>
                <a:gd name="T69" fmla="*/ 47 h 50"/>
                <a:gd name="T70" fmla="*/ 184 w 51"/>
                <a:gd name="T71" fmla="*/ 29 h 50"/>
                <a:gd name="T72" fmla="*/ 171 w 51"/>
                <a:gd name="T73" fmla="*/ 16 h 50"/>
                <a:gd name="T74" fmla="*/ 144 w 51"/>
                <a:gd name="T75" fmla="*/ 10 h 50"/>
                <a:gd name="T76" fmla="*/ 126 w 51"/>
                <a:gd name="T77" fmla="*/ 0 h 50"/>
                <a:gd name="T78" fmla="*/ 113 w 51"/>
                <a:gd name="T79" fmla="*/ 0 h 50"/>
                <a:gd name="T80" fmla="*/ 107 w 51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25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4" y="39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5" y="48"/>
                  </a:lnTo>
                  <a:lnTo>
                    <a:pt x="19" y="49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30" y="49"/>
                  </a:lnTo>
                  <a:lnTo>
                    <a:pt x="34" y="48"/>
                  </a:lnTo>
                  <a:lnTo>
                    <a:pt x="39" y="46"/>
                  </a:lnTo>
                  <a:lnTo>
                    <a:pt x="43" y="43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50" y="30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18"/>
            <p:cNvSpPr>
              <a:spLocks/>
            </p:cNvSpPr>
            <p:nvPr/>
          </p:nvSpPr>
          <p:spPr bwMode="auto">
            <a:xfrm>
              <a:off x="5398" y="11303"/>
              <a:ext cx="65" cy="63"/>
            </a:xfrm>
            <a:custGeom>
              <a:avLst/>
              <a:gdLst>
                <a:gd name="T0" fmla="*/ 107 w 51"/>
                <a:gd name="T1" fmla="*/ 0 h 50"/>
                <a:gd name="T2" fmla="*/ 96 w 51"/>
                <a:gd name="T3" fmla="*/ 0 h 50"/>
                <a:gd name="T4" fmla="*/ 83 w 51"/>
                <a:gd name="T5" fmla="*/ 0 h 50"/>
                <a:gd name="T6" fmla="*/ 65 w 51"/>
                <a:gd name="T7" fmla="*/ 10 h 50"/>
                <a:gd name="T8" fmla="*/ 47 w 51"/>
                <a:gd name="T9" fmla="*/ 16 h 50"/>
                <a:gd name="T10" fmla="*/ 29 w 51"/>
                <a:gd name="T11" fmla="*/ 29 h 50"/>
                <a:gd name="T12" fmla="*/ 17 w 51"/>
                <a:gd name="T13" fmla="*/ 47 h 50"/>
                <a:gd name="T14" fmla="*/ 1 w 51"/>
                <a:gd name="T15" fmla="*/ 60 h 50"/>
                <a:gd name="T16" fmla="*/ 0 w 51"/>
                <a:gd name="T17" fmla="*/ 79 h 50"/>
                <a:gd name="T18" fmla="*/ 0 w 51"/>
                <a:gd name="T19" fmla="*/ 87 h 50"/>
                <a:gd name="T20" fmla="*/ 0 w 51"/>
                <a:gd name="T21" fmla="*/ 100 h 50"/>
                <a:gd name="T22" fmla="*/ 0 w 51"/>
                <a:gd name="T23" fmla="*/ 108 h 50"/>
                <a:gd name="T24" fmla="*/ 0 w 51"/>
                <a:gd name="T25" fmla="*/ 121 h 50"/>
                <a:gd name="T26" fmla="*/ 1 w 51"/>
                <a:gd name="T27" fmla="*/ 139 h 50"/>
                <a:gd name="T28" fmla="*/ 17 w 51"/>
                <a:gd name="T29" fmla="*/ 155 h 50"/>
                <a:gd name="T30" fmla="*/ 29 w 51"/>
                <a:gd name="T31" fmla="*/ 171 h 50"/>
                <a:gd name="T32" fmla="*/ 47 w 51"/>
                <a:gd name="T33" fmla="*/ 184 h 50"/>
                <a:gd name="T34" fmla="*/ 65 w 51"/>
                <a:gd name="T35" fmla="*/ 192 h 50"/>
                <a:gd name="T36" fmla="*/ 83 w 51"/>
                <a:gd name="T37" fmla="*/ 195 h 50"/>
                <a:gd name="T38" fmla="*/ 96 w 51"/>
                <a:gd name="T39" fmla="*/ 200 h 50"/>
                <a:gd name="T40" fmla="*/ 107 w 51"/>
                <a:gd name="T41" fmla="*/ 200 h 50"/>
                <a:gd name="T42" fmla="*/ 113 w 51"/>
                <a:gd name="T43" fmla="*/ 200 h 50"/>
                <a:gd name="T44" fmla="*/ 126 w 51"/>
                <a:gd name="T45" fmla="*/ 195 h 50"/>
                <a:gd name="T46" fmla="*/ 144 w 51"/>
                <a:gd name="T47" fmla="*/ 192 h 50"/>
                <a:gd name="T48" fmla="*/ 171 w 51"/>
                <a:gd name="T49" fmla="*/ 184 h 50"/>
                <a:gd name="T50" fmla="*/ 184 w 51"/>
                <a:gd name="T51" fmla="*/ 171 h 50"/>
                <a:gd name="T52" fmla="*/ 198 w 51"/>
                <a:gd name="T53" fmla="*/ 155 h 50"/>
                <a:gd name="T54" fmla="*/ 209 w 51"/>
                <a:gd name="T55" fmla="*/ 139 h 50"/>
                <a:gd name="T56" fmla="*/ 218 w 51"/>
                <a:gd name="T57" fmla="*/ 121 h 50"/>
                <a:gd name="T58" fmla="*/ 218 w 51"/>
                <a:gd name="T59" fmla="*/ 108 h 50"/>
                <a:gd name="T60" fmla="*/ 219 w 51"/>
                <a:gd name="T61" fmla="*/ 100 h 50"/>
                <a:gd name="T62" fmla="*/ 218 w 51"/>
                <a:gd name="T63" fmla="*/ 87 h 50"/>
                <a:gd name="T64" fmla="*/ 218 w 51"/>
                <a:gd name="T65" fmla="*/ 79 h 50"/>
                <a:gd name="T66" fmla="*/ 209 w 51"/>
                <a:gd name="T67" fmla="*/ 60 h 50"/>
                <a:gd name="T68" fmla="*/ 198 w 51"/>
                <a:gd name="T69" fmla="*/ 47 h 50"/>
                <a:gd name="T70" fmla="*/ 184 w 51"/>
                <a:gd name="T71" fmla="*/ 29 h 50"/>
                <a:gd name="T72" fmla="*/ 171 w 51"/>
                <a:gd name="T73" fmla="*/ 16 h 50"/>
                <a:gd name="T74" fmla="*/ 144 w 51"/>
                <a:gd name="T75" fmla="*/ 10 h 50"/>
                <a:gd name="T76" fmla="*/ 126 w 51"/>
                <a:gd name="T77" fmla="*/ 0 h 50"/>
                <a:gd name="T78" fmla="*/ 113 w 51"/>
                <a:gd name="T79" fmla="*/ 0 h 50"/>
                <a:gd name="T80" fmla="*/ 107 w 51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0"/>
                <a:gd name="T125" fmla="*/ 51 w 51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0">
                  <a:moveTo>
                    <a:pt x="25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4" y="39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5" y="48"/>
                  </a:lnTo>
                  <a:lnTo>
                    <a:pt x="19" y="49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30" y="49"/>
                  </a:lnTo>
                  <a:lnTo>
                    <a:pt x="34" y="48"/>
                  </a:lnTo>
                  <a:lnTo>
                    <a:pt x="39" y="46"/>
                  </a:lnTo>
                  <a:lnTo>
                    <a:pt x="43" y="43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50" y="30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17"/>
            <p:cNvSpPr>
              <a:spLocks/>
            </p:cNvSpPr>
            <p:nvPr/>
          </p:nvSpPr>
          <p:spPr bwMode="auto">
            <a:xfrm>
              <a:off x="5456" y="11231"/>
              <a:ext cx="64" cy="64"/>
            </a:xfrm>
            <a:custGeom>
              <a:avLst/>
              <a:gdLst>
                <a:gd name="T0" fmla="*/ 110 w 50"/>
                <a:gd name="T1" fmla="*/ 0 h 50"/>
                <a:gd name="T2" fmla="*/ 97 w 50"/>
                <a:gd name="T3" fmla="*/ 0 h 50"/>
                <a:gd name="T4" fmla="*/ 83 w 50"/>
                <a:gd name="T5" fmla="*/ 0 h 50"/>
                <a:gd name="T6" fmla="*/ 65 w 50"/>
                <a:gd name="T7" fmla="*/ 1 h 50"/>
                <a:gd name="T8" fmla="*/ 47 w 50"/>
                <a:gd name="T9" fmla="*/ 17 h 50"/>
                <a:gd name="T10" fmla="*/ 31 w 50"/>
                <a:gd name="T11" fmla="*/ 31 h 50"/>
                <a:gd name="T12" fmla="*/ 17 w 50"/>
                <a:gd name="T13" fmla="*/ 47 h 50"/>
                <a:gd name="T14" fmla="*/ 1 w 50"/>
                <a:gd name="T15" fmla="*/ 65 h 50"/>
                <a:gd name="T16" fmla="*/ 0 w 50"/>
                <a:gd name="T17" fmla="*/ 83 h 50"/>
                <a:gd name="T18" fmla="*/ 0 w 50"/>
                <a:gd name="T19" fmla="*/ 97 h 50"/>
                <a:gd name="T20" fmla="*/ 0 w 50"/>
                <a:gd name="T21" fmla="*/ 110 h 50"/>
                <a:gd name="T22" fmla="*/ 0 w 50"/>
                <a:gd name="T23" fmla="*/ 122 h 50"/>
                <a:gd name="T24" fmla="*/ 0 w 50"/>
                <a:gd name="T25" fmla="*/ 133 h 50"/>
                <a:gd name="T26" fmla="*/ 1 w 50"/>
                <a:gd name="T27" fmla="*/ 151 h 50"/>
                <a:gd name="T28" fmla="*/ 17 w 50"/>
                <a:gd name="T29" fmla="*/ 172 h 50"/>
                <a:gd name="T30" fmla="*/ 31 w 50"/>
                <a:gd name="T31" fmla="*/ 186 h 50"/>
                <a:gd name="T32" fmla="*/ 47 w 50"/>
                <a:gd name="T33" fmla="*/ 200 h 50"/>
                <a:gd name="T34" fmla="*/ 65 w 50"/>
                <a:gd name="T35" fmla="*/ 210 h 50"/>
                <a:gd name="T36" fmla="*/ 83 w 50"/>
                <a:gd name="T37" fmla="*/ 218 h 50"/>
                <a:gd name="T38" fmla="*/ 97 w 50"/>
                <a:gd name="T39" fmla="*/ 218 h 50"/>
                <a:gd name="T40" fmla="*/ 110 w 50"/>
                <a:gd name="T41" fmla="*/ 220 h 50"/>
                <a:gd name="T42" fmla="*/ 122 w 50"/>
                <a:gd name="T43" fmla="*/ 218 h 50"/>
                <a:gd name="T44" fmla="*/ 133 w 50"/>
                <a:gd name="T45" fmla="*/ 218 h 50"/>
                <a:gd name="T46" fmla="*/ 151 w 50"/>
                <a:gd name="T47" fmla="*/ 210 h 50"/>
                <a:gd name="T48" fmla="*/ 172 w 50"/>
                <a:gd name="T49" fmla="*/ 200 h 50"/>
                <a:gd name="T50" fmla="*/ 186 w 50"/>
                <a:gd name="T51" fmla="*/ 186 h 50"/>
                <a:gd name="T52" fmla="*/ 200 w 50"/>
                <a:gd name="T53" fmla="*/ 172 h 50"/>
                <a:gd name="T54" fmla="*/ 210 w 50"/>
                <a:gd name="T55" fmla="*/ 151 h 50"/>
                <a:gd name="T56" fmla="*/ 218 w 50"/>
                <a:gd name="T57" fmla="*/ 133 h 50"/>
                <a:gd name="T58" fmla="*/ 218 w 50"/>
                <a:gd name="T59" fmla="*/ 122 h 50"/>
                <a:gd name="T60" fmla="*/ 220 w 50"/>
                <a:gd name="T61" fmla="*/ 110 h 50"/>
                <a:gd name="T62" fmla="*/ 218 w 50"/>
                <a:gd name="T63" fmla="*/ 97 h 50"/>
                <a:gd name="T64" fmla="*/ 218 w 50"/>
                <a:gd name="T65" fmla="*/ 83 h 50"/>
                <a:gd name="T66" fmla="*/ 210 w 50"/>
                <a:gd name="T67" fmla="*/ 65 h 50"/>
                <a:gd name="T68" fmla="*/ 200 w 50"/>
                <a:gd name="T69" fmla="*/ 47 h 50"/>
                <a:gd name="T70" fmla="*/ 186 w 50"/>
                <a:gd name="T71" fmla="*/ 31 h 50"/>
                <a:gd name="T72" fmla="*/ 172 w 50"/>
                <a:gd name="T73" fmla="*/ 17 h 50"/>
                <a:gd name="T74" fmla="*/ 151 w 50"/>
                <a:gd name="T75" fmla="*/ 1 h 50"/>
                <a:gd name="T76" fmla="*/ 133 w 50"/>
                <a:gd name="T77" fmla="*/ 0 h 50"/>
                <a:gd name="T78" fmla="*/ 122 w 50"/>
                <a:gd name="T79" fmla="*/ 0 h 50"/>
                <a:gd name="T80" fmla="*/ 110 w 50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25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4" y="39"/>
                  </a:lnTo>
                  <a:lnTo>
                    <a:pt x="7" y="42"/>
                  </a:lnTo>
                  <a:lnTo>
                    <a:pt x="11" y="45"/>
                  </a:lnTo>
                  <a:lnTo>
                    <a:pt x="15" y="48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5" y="50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34" y="48"/>
                  </a:lnTo>
                  <a:lnTo>
                    <a:pt x="39" y="45"/>
                  </a:lnTo>
                  <a:lnTo>
                    <a:pt x="42" y="42"/>
                  </a:lnTo>
                  <a:lnTo>
                    <a:pt x="45" y="39"/>
                  </a:lnTo>
                  <a:lnTo>
                    <a:pt x="48" y="34"/>
                  </a:lnTo>
                  <a:lnTo>
                    <a:pt x="49" y="30"/>
                  </a:lnTo>
                  <a:lnTo>
                    <a:pt x="49" y="27"/>
                  </a:lnTo>
                  <a:lnTo>
                    <a:pt x="50" y="25"/>
                  </a:lnTo>
                  <a:lnTo>
                    <a:pt x="49" y="22"/>
                  </a:lnTo>
                  <a:lnTo>
                    <a:pt x="49" y="19"/>
                  </a:lnTo>
                  <a:lnTo>
                    <a:pt x="48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16"/>
            <p:cNvSpPr>
              <a:spLocks/>
            </p:cNvSpPr>
            <p:nvPr/>
          </p:nvSpPr>
          <p:spPr bwMode="auto">
            <a:xfrm>
              <a:off x="5456" y="11231"/>
              <a:ext cx="64" cy="64"/>
            </a:xfrm>
            <a:custGeom>
              <a:avLst/>
              <a:gdLst>
                <a:gd name="T0" fmla="*/ 110 w 50"/>
                <a:gd name="T1" fmla="*/ 0 h 50"/>
                <a:gd name="T2" fmla="*/ 97 w 50"/>
                <a:gd name="T3" fmla="*/ 0 h 50"/>
                <a:gd name="T4" fmla="*/ 83 w 50"/>
                <a:gd name="T5" fmla="*/ 0 h 50"/>
                <a:gd name="T6" fmla="*/ 65 w 50"/>
                <a:gd name="T7" fmla="*/ 1 h 50"/>
                <a:gd name="T8" fmla="*/ 47 w 50"/>
                <a:gd name="T9" fmla="*/ 17 h 50"/>
                <a:gd name="T10" fmla="*/ 31 w 50"/>
                <a:gd name="T11" fmla="*/ 31 h 50"/>
                <a:gd name="T12" fmla="*/ 17 w 50"/>
                <a:gd name="T13" fmla="*/ 47 h 50"/>
                <a:gd name="T14" fmla="*/ 1 w 50"/>
                <a:gd name="T15" fmla="*/ 65 h 50"/>
                <a:gd name="T16" fmla="*/ 0 w 50"/>
                <a:gd name="T17" fmla="*/ 83 h 50"/>
                <a:gd name="T18" fmla="*/ 0 w 50"/>
                <a:gd name="T19" fmla="*/ 97 h 50"/>
                <a:gd name="T20" fmla="*/ 0 w 50"/>
                <a:gd name="T21" fmla="*/ 110 h 50"/>
                <a:gd name="T22" fmla="*/ 0 w 50"/>
                <a:gd name="T23" fmla="*/ 122 h 50"/>
                <a:gd name="T24" fmla="*/ 0 w 50"/>
                <a:gd name="T25" fmla="*/ 133 h 50"/>
                <a:gd name="T26" fmla="*/ 1 w 50"/>
                <a:gd name="T27" fmla="*/ 151 h 50"/>
                <a:gd name="T28" fmla="*/ 17 w 50"/>
                <a:gd name="T29" fmla="*/ 172 h 50"/>
                <a:gd name="T30" fmla="*/ 31 w 50"/>
                <a:gd name="T31" fmla="*/ 186 h 50"/>
                <a:gd name="T32" fmla="*/ 47 w 50"/>
                <a:gd name="T33" fmla="*/ 200 h 50"/>
                <a:gd name="T34" fmla="*/ 65 w 50"/>
                <a:gd name="T35" fmla="*/ 210 h 50"/>
                <a:gd name="T36" fmla="*/ 83 w 50"/>
                <a:gd name="T37" fmla="*/ 218 h 50"/>
                <a:gd name="T38" fmla="*/ 97 w 50"/>
                <a:gd name="T39" fmla="*/ 218 h 50"/>
                <a:gd name="T40" fmla="*/ 110 w 50"/>
                <a:gd name="T41" fmla="*/ 220 h 50"/>
                <a:gd name="T42" fmla="*/ 122 w 50"/>
                <a:gd name="T43" fmla="*/ 218 h 50"/>
                <a:gd name="T44" fmla="*/ 133 w 50"/>
                <a:gd name="T45" fmla="*/ 218 h 50"/>
                <a:gd name="T46" fmla="*/ 151 w 50"/>
                <a:gd name="T47" fmla="*/ 210 h 50"/>
                <a:gd name="T48" fmla="*/ 172 w 50"/>
                <a:gd name="T49" fmla="*/ 200 h 50"/>
                <a:gd name="T50" fmla="*/ 186 w 50"/>
                <a:gd name="T51" fmla="*/ 186 h 50"/>
                <a:gd name="T52" fmla="*/ 200 w 50"/>
                <a:gd name="T53" fmla="*/ 172 h 50"/>
                <a:gd name="T54" fmla="*/ 210 w 50"/>
                <a:gd name="T55" fmla="*/ 151 h 50"/>
                <a:gd name="T56" fmla="*/ 218 w 50"/>
                <a:gd name="T57" fmla="*/ 133 h 50"/>
                <a:gd name="T58" fmla="*/ 218 w 50"/>
                <a:gd name="T59" fmla="*/ 122 h 50"/>
                <a:gd name="T60" fmla="*/ 220 w 50"/>
                <a:gd name="T61" fmla="*/ 110 h 50"/>
                <a:gd name="T62" fmla="*/ 218 w 50"/>
                <a:gd name="T63" fmla="*/ 97 h 50"/>
                <a:gd name="T64" fmla="*/ 218 w 50"/>
                <a:gd name="T65" fmla="*/ 83 h 50"/>
                <a:gd name="T66" fmla="*/ 210 w 50"/>
                <a:gd name="T67" fmla="*/ 65 h 50"/>
                <a:gd name="T68" fmla="*/ 200 w 50"/>
                <a:gd name="T69" fmla="*/ 47 h 50"/>
                <a:gd name="T70" fmla="*/ 186 w 50"/>
                <a:gd name="T71" fmla="*/ 31 h 50"/>
                <a:gd name="T72" fmla="*/ 172 w 50"/>
                <a:gd name="T73" fmla="*/ 17 h 50"/>
                <a:gd name="T74" fmla="*/ 151 w 50"/>
                <a:gd name="T75" fmla="*/ 1 h 50"/>
                <a:gd name="T76" fmla="*/ 133 w 50"/>
                <a:gd name="T77" fmla="*/ 0 h 50"/>
                <a:gd name="T78" fmla="*/ 122 w 50"/>
                <a:gd name="T79" fmla="*/ 0 h 50"/>
                <a:gd name="T80" fmla="*/ 110 w 50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0"/>
                <a:gd name="T125" fmla="*/ 50 w 50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0">
                  <a:moveTo>
                    <a:pt x="25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4" y="39"/>
                  </a:lnTo>
                  <a:lnTo>
                    <a:pt x="7" y="42"/>
                  </a:lnTo>
                  <a:lnTo>
                    <a:pt x="11" y="45"/>
                  </a:lnTo>
                  <a:lnTo>
                    <a:pt x="15" y="48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5" y="50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34" y="48"/>
                  </a:lnTo>
                  <a:lnTo>
                    <a:pt x="39" y="45"/>
                  </a:lnTo>
                  <a:lnTo>
                    <a:pt x="42" y="42"/>
                  </a:lnTo>
                  <a:lnTo>
                    <a:pt x="45" y="39"/>
                  </a:lnTo>
                  <a:lnTo>
                    <a:pt x="48" y="34"/>
                  </a:lnTo>
                  <a:lnTo>
                    <a:pt x="49" y="30"/>
                  </a:lnTo>
                  <a:lnTo>
                    <a:pt x="49" y="27"/>
                  </a:lnTo>
                  <a:lnTo>
                    <a:pt x="50" y="25"/>
                  </a:lnTo>
                  <a:lnTo>
                    <a:pt x="49" y="22"/>
                  </a:lnTo>
                  <a:lnTo>
                    <a:pt x="49" y="19"/>
                  </a:lnTo>
                  <a:lnTo>
                    <a:pt x="48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15"/>
            <p:cNvSpPr>
              <a:spLocks/>
            </p:cNvSpPr>
            <p:nvPr/>
          </p:nvSpPr>
          <p:spPr bwMode="auto">
            <a:xfrm>
              <a:off x="5515" y="11170"/>
              <a:ext cx="63" cy="65"/>
            </a:xfrm>
            <a:custGeom>
              <a:avLst/>
              <a:gdLst>
                <a:gd name="T0" fmla="*/ 100 w 50"/>
                <a:gd name="T1" fmla="*/ 0 h 51"/>
                <a:gd name="T2" fmla="*/ 87 w 50"/>
                <a:gd name="T3" fmla="*/ 0 h 51"/>
                <a:gd name="T4" fmla="*/ 79 w 50"/>
                <a:gd name="T5" fmla="*/ 0 h 51"/>
                <a:gd name="T6" fmla="*/ 60 w 50"/>
                <a:gd name="T7" fmla="*/ 10 h 51"/>
                <a:gd name="T8" fmla="*/ 47 w 50"/>
                <a:gd name="T9" fmla="*/ 17 h 51"/>
                <a:gd name="T10" fmla="*/ 29 w 50"/>
                <a:gd name="T11" fmla="*/ 29 h 51"/>
                <a:gd name="T12" fmla="*/ 16 w 50"/>
                <a:gd name="T13" fmla="*/ 47 h 51"/>
                <a:gd name="T14" fmla="*/ 10 w 50"/>
                <a:gd name="T15" fmla="*/ 65 h 51"/>
                <a:gd name="T16" fmla="*/ 0 w 50"/>
                <a:gd name="T17" fmla="*/ 84 h 51"/>
                <a:gd name="T18" fmla="*/ 0 w 50"/>
                <a:gd name="T19" fmla="*/ 96 h 51"/>
                <a:gd name="T20" fmla="*/ 0 w 50"/>
                <a:gd name="T21" fmla="*/ 107 h 51"/>
                <a:gd name="T22" fmla="*/ 0 w 50"/>
                <a:gd name="T23" fmla="*/ 113 h 51"/>
                <a:gd name="T24" fmla="*/ 0 w 50"/>
                <a:gd name="T25" fmla="*/ 126 h 51"/>
                <a:gd name="T26" fmla="*/ 10 w 50"/>
                <a:gd name="T27" fmla="*/ 152 h 51"/>
                <a:gd name="T28" fmla="*/ 16 w 50"/>
                <a:gd name="T29" fmla="*/ 172 h 51"/>
                <a:gd name="T30" fmla="*/ 29 w 50"/>
                <a:gd name="T31" fmla="*/ 184 h 51"/>
                <a:gd name="T32" fmla="*/ 47 w 50"/>
                <a:gd name="T33" fmla="*/ 198 h 51"/>
                <a:gd name="T34" fmla="*/ 60 w 50"/>
                <a:gd name="T35" fmla="*/ 209 h 51"/>
                <a:gd name="T36" fmla="*/ 79 w 50"/>
                <a:gd name="T37" fmla="*/ 218 h 51"/>
                <a:gd name="T38" fmla="*/ 87 w 50"/>
                <a:gd name="T39" fmla="*/ 219 h 51"/>
                <a:gd name="T40" fmla="*/ 100 w 50"/>
                <a:gd name="T41" fmla="*/ 219 h 51"/>
                <a:gd name="T42" fmla="*/ 108 w 50"/>
                <a:gd name="T43" fmla="*/ 219 h 51"/>
                <a:gd name="T44" fmla="*/ 121 w 50"/>
                <a:gd name="T45" fmla="*/ 218 h 51"/>
                <a:gd name="T46" fmla="*/ 136 w 50"/>
                <a:gd name="T47" fmla="*/ 209 h 51"/>
                <a:gd name="T48" fmla="*/ 155 w 50"/>
                <a:gd name="T49" fmla="*/ 198 h 51"/>
                <a:gd name="T50" fmla="*/ 169 w 50"/>
                <a:gd name="T51" fmla="*/ 184 h 51"/>
                <a:gd name="T52" fmla="*/ 183 w 50"/>
                <a:gd name="T53" fmla="*/ 172 h 51"/>
                <a:gd name="T54" fmla="*/ 192 w 50"/>
                <a:gd name="T55" fmla="*/ 152 h 51"/>
                <a:gd name="T56" fmla="*/ 195 w 50"/>
                <a:gd name="T57" fmla="*/ 126 h 51"/>
                <a:gd name="T58" fmla="*/ 200 w 50"/>
                <a:gd name="T59" fmla="*/ 113 h 51"/>
                <a:gd name="T60" fmla="*/ 200 w 50"/>
                <a:gd name="T61" fmla="*/ 107 h 51"/>
                <a:gd name="T62" fmla="*/ 200 w 50"/>
                <a:gd name="T63" fmla="*/ 96 h 51"/>
                <a:gd name="T64" fmla="*/ 195 w 50"/>
                <a:gd name="T65" fmla="*/ 84 h 51"/>
                <a:gd name="T66" fmla="*/ 192 w 50"/>
                <a:gd name="T67" fmla="*/ 65 h 51"/>
                <a:gd name="T68" fmla="*/ 183 w 50"/>
                <a:gd name="T69" fmla="*/ 47 h 51"/>
                <a:gd name="T70" fmla="*/ 169 w 50"/>
                <a:gd name="T71" fmla="*/ 29 h 51"/>
                <a:gd name="T72" fmla="*/ 155 w 50"/>
                <a:gd name="T73" fmla="*/ 17 h 51"/>
                <a:gd name="T74" fmla="*/ 136 w 50"/>
                <a:gd name="T75" fmla="*/ 10 h 51"/>
                <a:gd name="T76" fmla="*/ 121 w 50"/>
                <a:gd name="T77" fmla="*/ 0 h 51"/>
                <a:gd name="T78" fmla="*/ 108 w 50"/>
                <a:gd name="T79" fmla="*/ 0 h 51"/>
                <a:gd name="T80" fmla="*/ 100 w 50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25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4" y="40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30" y="50"/>
                  </a:lnTo>
                  <a:lnTo>
                    <a:pt x="34" y="49"/>
                  </a:lnTo>
                  <a:lnTo>
                    <a:pt x="39" y="46"/>
                  </a:lnTo>
                  <a:lnTo>
                    <a:pt x="42" y="43"/>
                  </a:lnTo>
                  <a:lnTo>
                    <a:pt x="45" y="40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2"/>
                  </a:lnTo>
                  <a:lnTo>
                    <a:pt x="49" y="20"/>
                  </a:lnTo>
                  <a:lnTo>
                    <a:pt x="48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14"/>
            <p:cNvSpPr>
              <a:spLocks/>
            </p:cNvSpPr>
            <p:nvPr/>
          </p:nvSpPr>
          <p:spPr bwMode="auto">
            <a:xfrm>
              <a:off x="5515" y="11170"/>
              <a:ext cx="63" cy="65"/>
            </a:xfrm>
            <a:custGeom>
              <a:avLst/>
              <a:gdLst>
                <a:gd name="T0" fmla="*/ 100 w 50"/>
                <a:gd name="T1" fmla="*/ 0 h 51"/>
                <a:gd name="T2" fmla="*/ 87 w 50"/>
                <a:gd name="T3" fmla="*/ 0 h 51"/>
                <a:gd name="T4" fmla="*/ 79 w 50"/>
                <a:gd name="T5" fmla="*/ 0 h 51"/>
                <a:gd name="T6" fmla="*/ 60 w 50"/>
                <a:gd name="T7" fmla="*/ 10 h 51"/>
                <a:gd name="T8" fmla="*/ 47 w 50"/>
                <a:gd name="T9" fmla="*/ 17 h 51"/>
                <a:gd name="T10" fmla="*/ 29 w 50"/>
                <a:gd name="T11" fmla="*/ 29 h 51"/>
                <a:gd name="T12" fmla="*/ 16 w 50"/>
                <a:gd name="T13" fmla="*/ 47 h 51"/>
                <a:gd name="T14" fmla="*/ 10 w 50"/>
                <a:gd name="T15" fmla="*/ 65 h 51"/>
                <a:gd name="T16" fmla="*/ 0 w 50"/>
                <a:gd name="T17" fmla="*/ 84 h 51"/>
                <a:gd name="T18" fmla="*/ 0 w 50"/>
                <a:gd name="T19" fmla="*/ 96 h 51"/>
                <a:gd name="T20" fmla="*/ 0 w 50"/>
                <a:gd name="T21" fmla="*/ 107 h 51"/>
                <a:gd name="T22" fmla="*/ 0 w 50"/>
                <a:gd name="T23" fmla="*/ 113 h 51"/>
                <a:gd name="T24" fmla="*/ 0 w 50"/>
                <a:gd name="T25" fmla="*/ 126 h 51"/>
                <a:gd name="T26" fmla="*/ 10 w 50"/>
                <a:gd name="T27" fmla="*/ 152 h 51"/>
                <a:gd name="T28" fmla="*/ 16 w 50"/>
                <a:gd name="T29" fmla="*/ 172 h 51"/>
                <a:gd name="T30" fmla="*/ 29 w 50"/>
                <a:gd name="T31" fmla="*/ 184 h 51"/>
                <a:gd name="T32" fmla="*/ 47 w 50"/>
                <a:gd name="T33" fmla="*/ 198 h 51"/>
                <a:gd name="T34" fmla="*/ 60 w 50"/>
                <a:gd name="T35" fmla="*/ 209 h 51"/>
                <a:gd name="T36" fmla="*/ 79 w 50"/>
                <a:gd name="T37" fmla="*/ 218 h 51"/>
                <a:gd name="T38" fmla="*/ 87 w 50"/>
                <a:gd name="T39" fmla="*/ 219 h 51"/>
                <a:gd name="T40" fmla="*/ 100 w 50"/>
                <a:gd name="T41" fmla="*/ 219 h 51"/>
                <a:gd name="T42" fmla="*/ 108 w 50"/>
                <a:gd name="T43" fmla="*/ 219 h 51"/>
                <a:gd name="T44" fmla="*/ 121 w 50"/>
                <a:gd name="T45" fmla="*/ 218 h 51"/>
                <a:gd name="T46" fmla="*/ 136 w 50"/>
                <a:gd name="T47" fmla="*/ 209 h 51"/>
                <a:gd name="T48" fmla="*/ 155 w 50"/>
                <a:gd name="T49" fmla="*/ 198 h 51"/>
                <a:gd name="T50" fmla="*/ 169 w 50"/>
                <a:gd name="T51" fmla="*/ 184 h 51"/>
                <a:gd name="T52" fmla="*/ 183 w 50"/>
                <a:gd name="T53" fmla="*/ 172 h 51"/>
                <a:gd name="T54" fmla="*/ 192 w 50"/>
                <a:gd name="T55" fmla="*/ 152 h 51"/>
                <a:gd name="T56" fmla="*/ 195 w 50"/>
                <a:gd name="T57" fmla="*/ 126 h 51"/>
                <a:gd name="T58" fmla="*/ 200 w 50"/>
                <a:gd name="T59" fmla="*/ 113 h 51"/>
                <a:gd name="T60" fmla="*/ 200 w 50"/>
                <a:gd name="T61" fmla="*/ 107 h 51"/>
                <a:gd name="T62" fmla="*/ 200 w 50"/>
                <a:gd name="T63" fmla="*/ 96 h 51"/>
                <a:gd name="T64" fmla="*/ 195 w 50"/>
                <a:gd name="T65" fmla="*/ 84 h 51"/>
                <a:gd name="T66" fmla="*/ 192 w 50"/>
                <a:gd name="T67" fmla="*/ 65 h 51"/>
                <a:gd name="T68" fmla="*/ 183 w 50"/>
                <a:gd name="T69" fmla="*/ 47 h 51"/>
                <a:gd name="T70" fmla="*/ 169 w 50"/>
                <a:gd name="T71" fmla="*/ 29 h 51"/>
                <a:gd name="T72" fmla="*/ 155 w 50"/>
                <a:gd name="T73" fmla="*/ 17 h 51"/>
                <a:gd name="T74" fmla="*/ 136 w 50"/>
                <a:gd name="T75" fmla="*/ 10 h 51"/>
                <a:gd name="T76" fmla="*/ 121 w 50"/>
                <a:gd name="T77" fmla="*/ 0 h 51"/>
                <a:gd name="T78" fmla="*/ 108 w 50"/>
                <a:gd name="T79" fmla="*/ 0 h 51"/>
                <a:gd name="T80" fmla="*/ 100 w 50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51"/>
                <a:gd name="T125" fmla="*/ 50 w 5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51">
                  <a:moveTo>
                    <a:pt x="25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4" y="40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2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30" y="50"/>
                  </a:lnTo>
                  <a:lnTo>
                    <a:pt x="34" y="49"/>
                  </a:lnTo>
                  <a:lnTo>
                    <a:pt x="39" y="46"/>
                  </a:lnTo>
                  <a:lnTo>
                    <a:pt x="42" y="43"/>
                  </a:lnTo>
                  <a:lnTo>
                    <a:pt x="45" y="40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2"/>
                  </a:lnTo>
                  <a:lnTo>
                    <a:pt x="49" y="20"/>
                  </a:lnTo>
                  <a:lnTo>
                    <a:pt x="48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13"/>
            <p:cNvSpPr>
              <a:spLocks/>
            </p:cNvSpPr>
            <p:nvPr/>
          </p:nvSpPr>
          <p:spPr bwMode="auto">
            <a:xfrm>
              <a:off x="5574" y="11093"/>
              <a:ext cx="63" cy="65"/>
            </a:xfrm>
            <a:custGeom>
              <a:avLst/>
              <a:gdLst>
                <a:gd name="T0" fmla="*/ 93 w 51"/>
                <a:gd name="T1" fmla="*/ 0 h 51"/>
                <a:gd name="T2" fmla="*/ 80 w 51"/>
                <a:gd name="T3" fmla="*/ 0 h 51"/>
                <a:gd name="T4" fmla="*/ 75 w 51"/>
                <a:gd name="T5" fmla="*/ 1 h 51"/>
                <a:gd name="T6" fmla="*/ 53 w 51"/>
                <a:gd name="T7" fmla="*/ 10 h 51"/>
                <a:gd name="T8" fmla="*/ 40 w 51"/>
                <a:gd name="T9" fmla="*/ 22 h 51"/>
                <a:gd name="T10" fmla="*/ 26 w 51"/>
                <a:gd name="T11" fmla="*/ 36 h 51"/>
                <a:gd name="T12" fmla="*/ 14 w 51"/>
                <a:gd name="T13" fmla="*/ 47 h 51"/>
                <a:gd name="T14" fmla="*/ 2 w 51"/>
                <a:gd name="T15" fmla="*/ 66 h 51"/>
                <a:gd name="T16" fmla="*/ 0 w 51"/>
                <a:gd name="T17" fmla="*/ 84 h 51"/>
                <a:gd name="T18" fmla="*/ 0 w 51"/>
                <a:gd name="T19" fmla="*/ 97 h 51"/>
                <a:gd name="T20" fmla="*/ 0 w 51"/>
                <a:gd name="T21" fmla="*/ 107 h 51"/>
                <a:gd name="T22" fmla="*/ 0 w 51"/>
                <a:gd name="T23" fmla="*/ 122 h 51"/>
                <a:gd name="T24" fmla="*/ 0 w 51"/>
                <a:gd name="T25" fmla="*/ 126 h 51"/>
                <a:gd name="T26" fmla="*/ 2 w 51"/>
                <a:gd name="T27" fmla="*/ 155 h 51"/>
                <a:gd name="T28" fmla="*/ 14 w 51"/>
                <a:gd name="T29" fmla="*/ 172 h 51"/>
                <a:gd name="T30" fmla="*/ 26 w 51"/>
                <a:gd name="T31" fmla="*/ 187 h 51"/>
                <a:gd name="T32" fmla="*/ 40 w 51"/>
                <a:gd name="T33" fmla="*/ 201 h 51"/>
                <a:gd name="T34" fmla="*/ 53 w 51"/>
                <a:gd name="T35" fmla="*/ 209 h 51"/>
                <a:gd name="T36" fmla="*/ 75 w 51"/>
                <a:gd name="T37" fmla="*/ 219 h 51"/>
                <a:gd name="T38" fmla="*/ 80 w 51"/>
                <a:gd name="T39" fmla="*/ 219 h 51"/>
                <a:gd name="T40" fmla="*/ 93 w 51"/>
                <a:gd name="T41" fmla="*/ 219 h 51"/>
                <a:gd name="T42" fmla="*/ 99 w 51"/>
                <a:gd name="T43" fmla="*/ 219 h 51"/>
                <a:gd name="T44" fmla="*/ 110 w 51"/>
                <a:gd name="T45" fmla="*/ 219 h 51"/>
                <a:gd name="T46" fmla="*/ 127 w 51"/>
                <a:gd name="T47" fmla="*/ 209 h 51"/>
                <a:gd name="T48" fmla="*/ 142 w 51"/>
                <a:gd name="T49" fmla="*/ 201 h 51"/>
                <a:gd name="T50" fmla="*/ 157 w 51"/>
                <a:gd name="T51" fmla="*/ 187 h 51"/>
                <a:gd name="T52" fmla="*/ 168 w 51"/>
                <a:gd name="T53" fmla="*/ 172 h 51"/>
                <a:gd name="T54" fmla="*/ 175 w 51"/>
                <a:gd name="T55" fmla="*/ 155 h 51"/>
                <a:gd name="T56" fmla="*/ 179 w 51"/>
                <a:gd name="T57" fmla="*/ 126 h 51"/>
                <a:gd name="T58" fmla="*/ 182 w 51"/>
                <a:gd name="T59" fmla="*/ 122 h 51"/>
                <a:gd name="T60" fmla="*/ 182 w 51"/>
                <a:gd name="T61" fmla="*/ 107 h 51"/>
                <a:gd name="T62" fmla="*/ 182 w 51"/>
                <a:gd name="T63" fmla="*/ 97 h 51"/>
                <a:gd name="T64" fmla="*/ 179 w 51"/>
                <a:gd name="T65" fmla="*/ 84 h 51"/>
                <a:gd name="T66" fmla="*/ 175 w 51"/>
                <a:gd name="T67" fmla="*/ 66 h 51"/>
                <a:gd name="T68" fmla="*/ 168 w 51"/>
                <a:gd name="T69" fmla="*/ 47 h 51"/>
                <a:gd name="T70" fmla="*/ 157 w 51"/>
                <a:gd name="T71" fmla="*/ 36 h 51"/>
                <a:gd name="T72" fmla="*/ 142 w 51"/>
                <a:gd name="T73" fmla="*/ 22 h 51"/>
                <a:gd name="T74" fmla="*/ 127 w 51"/>
                <a:gd name="T75" fmla="*/ 10 h 51"/>
                <a:gd name="T76" fmla="*/ 110 w 51"/>
                <a:gd name="T77" fmla="*/ 1 h 51"/>
                <a:gd name="T78" fmla="*/ 99 w 51"/>
                <a:gd name="T79" fmla="*/ 0 h 51"/>
                <a:gd name="T80" fmla="*/ 93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6" y="0"/>
                  </a:moveTo>
                  <a:lnTo>
                    <a:pt x="23" y="0"/>
                  </a:lnTo>
                  <a:lnTo>
                    <a:pt x="21" y="1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31" y="51"/>
                  </a:lnTo>
                  <a:lnTo>
                    <a:pt x="36" y="49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49" y="36"/>
                  </a:lnTo>
                  <a:lnTo>
                    <a:pt x="50" y="30"/>
                  </a:lnTo>
                  <a:lnTo>
                    <a:pt x="51" y="28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0" y="20"/>
                  </a:lnTo>
                  <a:lnTo>
                    <a:pt x="49" y="16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0" y="5"/>
                  </a:lnTo>
                  <a:lnTo>
                    <a:pt x="36" y="2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12"/>
            <p:cNvSpPr>
              <a:spLocks/>
            </p:cNvSpPr>
            <p:nvPr/>
          </p:nvSpPr>
          <p:spPr bwMode="auto">
            <a:xfrm>
              <a:off x="5574" y="11093"/>
              <a:ext cx="63" cy="65"/>
            </a:xfrm>
            <a:custGeom>
              <a:avLst/>
              <a:gdLst>
                <a:gd name="T0" fmla="*/ 93 w 51"/>
                <a:gd name="T1" fmla="*/ 0 h 51"/>
                <a:gd name="T2" fmla="*/ 80 w 51"/>
                <a:gd name="T3" fmla="*/ 0 h 51"/>
                <a:gd name="T4" fmla="*/ 75 w 51"/>
                <a:gd name="T5" fmla="*/ 1 h 51"/>
                <a:gd name="T6" fmla="*/ 53 w 51"/>
                <a:gd name="T7" fmla="*/ 10 h 51"/>
                <a:gd name="T8" fmla="*/ 40 w 51"/>
                <a:gd name="T9" fmla="*/ 22 h 51"/>
                <a:gd name="T10" fmla="*/ 26 w 51"/>
                <a:gd name="T11" fmla="*/ 36 h 51"/>
                <a:gd name="T12" fmla="*/ 14 w 51"/>
                <a:gd name="T13" fmla="*/ 47 h 51"/>
                <a:gd name="T14" fmla="*/ 2 w 51"/>
                <a:gd name="T15" fmla="*/ 66 h 51"/>
                <a:gd name="T16" fmla="*/ 0 w 51"/>
                <a:gd name="T17" fmla="*/ 84 h 51"/>
                <a:gd name="T18" fmla="*/ 0 w 51"/>
                <a:gd name="T19" fmla="*/ 97 h 51"/>
                <a:gd name="T20" fmla="*/ 0 w 51"/>
                <a:gd name="T21" fmla="*/ 107 h 51"/>
                <a:gd name="T22" fmla="*/ 0 w 51"/>
                <a:gd name="T23" fmla="*/ 122 h 51"/>
                <a:gd name="T24" fmla="*/ 0 w 51"/>
                <a:gd name="T25" fmla="*/ 126 h 51"/>
                <a:gd name="T26" fmla="*/ 2 w 51"/>
                <a:gd name="T27" fmla="*/ 155 h 51"/>
                <a:gd name="T28" fmla="*/ 14 w 51"/>
                <a:gd name="T29" fmla="*/ 172 h 51"/>
                <a:gd name="T30" fmla="*/ 26 w 51"/>
                <a:gd name="T31" fmla="*/ 187 h 51"/>
                <a:gd name="T32" fmla="*/ 40 w 51"/>
                <a:gd name="T33" fmla="*/ 201 h 51"/>
                <a:gd name="T34" fmla="*/ 53 w 51"/>
                <a:gd name="T35" fmla="*/ 209 h 51"/>
                <a:gd name="T36" fmla="*/ 75 w 51"/>
                <a:gd name="T37" fmla="*/ 219 h 51"/>
                <a:gd name="T38" fmla="*/ 80 w 51"/>
                <a:gd name="T39" fmla="*/ 219 h 51"/>
                <a:gd name="T40" fmla="*/ 93 w 51"/>
                <a:gd name="T41" fmla="*/ 219 h 51"/>
                <a:gd name="T42" fmla="*/ 99 w 51"/>
                <a:gd name="T43" fmla="*/ 219 h 51"/>
                <a:gd name="T44" fmla="*/ 110 w 51"/>
                <a:gd name="T45" fmla="*/ 219 h 51"/>
                <a:gd name="T46" fmla="*/ 127 w 51"/>
                <a:gd name="T47" fmla="*/ 209 h 51"/>
                <a:gd name="T48" fmla="*/ 142 w 51"/>
                <a:gd name="T49" fmla="*/ 201 h 51"/>
                <a:gd name="T50" fmla="*/ 157 w 51"/>
                <a:gd name="T51" fmla="*/ 187 h 51"/>
                <a:gd name="T52" fmla="*/ 168 w 51"/>
                <a:gd name="T53" fmla="*/ 172 h 51"/>
                <a:gd name="T54" fmla="*/ 175 w 51"/>
                <a:gd name="T55" fmla="*/ 155 h 51"/>
                <a:gd name="T56" fmla="*/ 179 w 51"/>
                <a:gd name="T57" fmla="*/ 126 h 51"/>
                <a:gd name="T58" fmla="*/ 182 w 51"/>
                <a:gd name="T59" fmla="*/ 122 h 51"/>
                <a:gd name="T60" fmla="*/ 182 w 51"/>
                <a:gd name="T61" fmla="*/ 107 h 51"/>
                <a:gd name="T62" fmla="*/ 182 w 51"/>
                <a:gd name="T63" fmla="*/ 97 h 51"/>
                <a:gd name="T64" fmla="*/ 179 w 51"/>
                <a:gd name="T65" fmla="*/ 84 h 51"/>
                <a:gd name="T66" fmla="*/ 175 w 51"/>
                <a:gd name="T67" fmla="*/ 66 h 51"/>
                <a:gd name="T68" fmla="*/ 168 w 51"/>
                <a:gd name="T69" fmla="*/ 47 h 51"/>
                <a:gd name="T70" fmla="*/ 157 w 51"/>
                <a:gd name="T71" fmla="*/ 36 h 51"/>
                <a:gd name="T72" fmla="*/ 142 w 51"/>
                <a:gd name="T73" fmla="*/ 22 h 51"/>
                <a:gd name="T74" fmla="*/ 127 w 51"/>
                <a:gd name="T75" fmla="*/ 10 h 51"/>
                <a:gd name="T76" fmla="*/ 110 w 51"/>
                <a:gd name="T77" fmla="*/ 1 h 51"/>
                <a:gd name="T78" fmla="*/ 99 w 51"/>
                <a:gd name="T79" fmla="*/ 0 h 51"/>
                <a:gd name="T80" fmla="*/ 93 w 51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51"/>
                <a:gd name="T125" fmla="*/ 51 w 51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51">
                  <a:moveTo>
                    <a:pt x="26" y="0"/>
                  </a:moveTo>
                  <a:lnTo>
                    <a:pt x="23" y="0"/>
                  </a:lnTo>
                  <a:lnTo>
                    <a:pt x="21" y="1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31" y="51"/>
                  </a:lnTo>
                  <a:lnTo>
                    <a:pt x="36" y="49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49" y="36"/>
                  </a:lnTo>
                  <a:lnTo>
                    <a:pt x="50" y="30"/>
                  </a:lnTo>
                  <a:lnTo>
                    <a:pt x="51" y="28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0" y="20"/>
                  </a:lnTo>
                  <a:lnTo>
                    <a:pt x="49" y="16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0" y="5"/>
                  </a:lnTo>
                  <a:lnTo>
                    <a:pt x="36" y="2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Line 11"/>
            <p:cNvSpPr>
              <a:spLocks noChangeShapeType="1"/>
            </p:cNvSpPr>
            <p:nvPr/>
          </p:nvSpPr>
          <p:spPr bwMode="auto">
            <a:xfrm>
              <a:off x="1528" y="11308"/>
              <a:ext cx="445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Line 10"/>
            <p:cNvSpPr>
              <a:spLocks noChangeShapeType="1"/>
            </p:cNvSpPr>
            <p:nvPr/>
          </p:nvSpPr>
          <p:spPr bwMode="auto">
            <a:xfrm>
              <a:off x="1587" y="11249"/>
              <a:ext cx="4397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Line 9"/>
            <p:cNvSpPr>
              <a:spLocks noChangeShapeType="1"/>
            </p:cNvSpPr>
            <p:nvPr/>
          </p:nvSpPr>
          <p:spPr bwMode="auto">
            <a:xfrm>
              <a:off x="1528" y="11191"/>
              <a:ext cx="445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Line 8"/>
            <p:cNvSpPr>
              <a:spLocks noChangeShapeType="1"/>
            </p:cNvSpPr>
            <p:nvPr/>
          </p:nvSpPr>
          <p:spPr bwMode="auto">
            <a:xfrm flipV="1">
              <a:off x="1528" y="11132"/>
              <a:ext cx="445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7"/>
            <p:cNvSpPr>
              <a:spLocks noChangeShapeType="1"/>
            </p:cNvSpPr>
            <p:nvPr/>
          </p:nvSpPr>
          <p:spPr bwMode="auto">
            <a:xfrm>
              <a:off x="1528" y="11843"/>
              <a:ext cx="445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6"/>
            <p:cNvSpPr>
              <a:spLocks noChangeShapeType="1"/>
            </p:cNvSpPr>
            <p:nvPr/>
          </p:nvSpPr>
          <p:spPr bwMode="auto">
            <a:xfrm>
              <a:off x="1587" y="11784"/>
              <a:ext cx="4397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5"/>
            <p:cNvSpPr>
              <a:spLocks noChangeShapeType="1"/>
            </p:cNvSpPr>
            <p:nvPr/>
          </p:nvSpPr>
          <p:spPr bwMode="auto">
            <a:xfrm>
              <a:off x="1528" y="11726"/>
              <a:ext cx="445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4"/>
            <p:cNvSpPr>
              <a:spLocks noChangeShapeType="1"/>
            </p:cNvSpPr>
            <p:nvPr/>
          </p:nvSpPr>
          <p:spPr bwMode="auto">
            <a:xfrm flipV="1">
              <a:off x="1528" y="11667"/>
              <a:ext cx="445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44" y="10364"/>
              <a:ext cx="640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6" name="Rectangle 2"/>
            <p:cNvSpPr>
              <a:spLocks noChangeArrowheads="1"/>
            </p:cNvSpPr>
            <p:nvPr/>
          </p:nvSpPr>
          <p:spPr bwMode="auto">
            <a:xfrm>
              <a:off x="956" y="10968"/>
              <a:ext cx="635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4806" tIns="22403" rIns="44806" bIns="22403" anchor="ctr"/>
            <a:lstStyle/>
            <a:p>
              <a:pPr algn="ctr"/>
              <a:r>
                <a:rPr lang="en-US" sz="800">
                  <a:solidFill>
                    <a:srgbClr val="FFFFFF"/>
                  </a:solidFill>
                  <a:ea typeface="Batang" pitchFamily="18" charset="-127"/>
                  <a:cs typeface="Arial" pitchFamily="34" charset="0"/>
                </a:rPr>
                <a:t>LT</a:t>
              </a:r>
              <a:endParaRPr lang="en-US" sz="700">
                <a:ea typeface="Batang" pitchFamily="18" charset="-127"/>
                <a:cs typeface="Arial" pitchFamily="34" charset="0"/>
              </a:endParaRPr>
            </a:p>
            <a:p>
              <a:pPr algn="ctr" eaLnBrk="0" hangingPunct="0"/>
              <a:r>
                <a:rPr lang="en-US" sz="800">
                  <a:solidFill>
                    <a:srgbClr val="FFFFFF"/>
                  </a:solidFill>
                  <a:ea typeface="Batang" pitchFamily="18" charset="-127"/>
                  <a:cs typeface="Arial" pitchFamily="34" charset="0"/>
                </a:rPr>
                <a:t>VDSL3</a:t>
              </a:r>
              <a:endParaRPr lang="en-US">
                <a:ea typeface="Batang" pitchFamily="18" charset="-127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7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7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7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7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0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804863" y="1055688"/>
            <a:ext cx="7516812" cy="4510087"/>
          </a:xfrm>
          <a:prstGeom prst="rect">
            <a:avLst/>
          </a:prstGeom>
          <a:solidFill>
            <a:srgbClr val="FAFAE6"/>
          </a:solidFill>
          <a:ln w="1270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Lucida Sans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47700" y="5586413"/>
            <a:ext cx="7848600" cy="871537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Range-Planning Tool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Error (+/- 15%)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2:1 Asymmetry ratio (Down/Up) on speeds above 20 Mbps</a:t>
            </a:r>
            <a:endParaRPr lang="en-US" dirty="0"/>
          </a:p>
        </p:txBody>
      </p:sp>
      <p:sp>
        <p:nvSpPr>
          <p:cNvPr id="22532" name="Title 2"/>
          <p:cNvSpPr>
            <a:spLocks noGrp="1"/>
          </p:cNvSpPr>
          <p:nvPr>
            <p:ph type="title"/>
          </p:nvPr>
        </p:nvSpPr>
        <p:spPr>
          <a:xfrm>
            <a:off x="409575" y="0"/>
            <a:ext cx="8324850" cy="941388"/>
          </a:xfrm>
        </p:spPr>
        <p:txBody>
          <a:bodyPr/>
          <a:lstStyle/>
          <a:p>
            <a:pPr algn="ctr"/>
            <a:r>
              <a:rPr sz="4000" b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DSL (with DSM) Rate Reach Steps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103313"/>
            <a:ext cx="7772400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 rot="-5400000">
            <a:off x="548482" y="2956719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Sans" pitchFamily="34" charset="0"/>
              </a:rPr>
              <a:t>Mbps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The Broadband Path Forward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7724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Leverages reasonable cost-effective steps with existing copper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Each step increasing available bandwidth in timely fashion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Requires very high-speed and accurate management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Most of which is not in the equipment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Allows broadband investment to match customer demand as it increases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Increases for IPTV or video to more customers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Increases for wireless smaller-cell or network offload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Timely manner – no step requires large infrastructure rebuilding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0"/>
            <a:ext cx="1073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141413" y="5410200"/>
            <a:ext cx="10390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Level 1</a:t>
            </a:r>
          </a:p>
          <a:p>
            <a:r>
              <a:rPr lang="en-US" sz="1600" dirty="0" smtClean="0">
                <a:solidFill>
                  <a:srgbClr val="339933"/>
                </a:solidFill>
              </a:rPr>
              <a:t>X € value</a:t>
            </a:r>
            <a:endParaRPr lang="en-US" sz="1600" dirty="0">
              <a:solidFill>
                <a:srgbClr val="339933"/>
              </a:solidFill>
            </a:endParaRP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2209800" y="4953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4572000" y="49530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00400" y="5715000"/>
            <a:ext cx="9813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Level </a:t>
            </a:r>
            <a:r>
              <a:rPr lang="en-US" sz="1600" b="1" dirty="0" smtClean="0"/>
              <a:t>2</a:t>
            </a:r>
            <a:endParaRPr lang="en-US" sz="1600" b="1" dirty="0"/>
          </a:p>
          <a:p>
            <a:r>
              <a:rPr lang="en-US" sz="1600" dirty="0" smtClean="0">
                <a:solidFill>
                  <a:srgbClr val="339933"/>
                </a:solidFill>
              </a:rPr>
              <a:t>3X value</a:t>
            </a:r>
            <a:endParaRPr lang="en-US" sz="1600" dirty="0">
              <a:solidFill>
                <a:srgbClr val="339933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791200" y="5791200"/>
            <a:ext cx="109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Level </a:t>
            </a:r>
            <a:r>
              <a:rPr lang="en-US" sz="1600" b="1" dirty="0" smtClean="0"/>
              <a:t>2</a:t>
            </a:r>
            <a:endParaRPr lang="en-US" sz="1600" b="1" dirty="0"/>
          </a:p>
          <a:p>
            <a:r>
              <a:rPr lang="en-US" sz="1600" dirty="0" smtClean="0">
                <a:solidFill>
                  <a:srgbClr val="339933"/>
                </a:solidFill>
              </a:rPr>
              <a:t>10X value</a:t>
            </a:r>
            <a:endParaRPr lang="en-US" sz="1600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bldLvl="2"/>
      <p:bldP spid="103431" grpId="0"/>
      <p:bldP spid="103434" grpId="0" animBg="1"/>
      <p:bldP spid="103435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Mobile Data ( Cell + Wi-Fi ) Growth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775" y="1023603"/>
            <a:ext cx="5995987" cy="54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 flipV="1">
            <a:off x="2227811" y="3732417"/>
            <a:ext cx="5178829" cy="1612667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169" y="4606265"/>
            <a:ext cx="116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ucida Sans" pitchFamily="34" charset="0"/>
              </a:rPr>
              <a:t>74.4 PB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5493" y="3461879"/>
            <a:ext cx="116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ucida Sans" pitchFamily="34" charset="0"/>
              </a:rPr>
              <a:t>2.46 EB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682296" y="4799568"/>
            <a:ext cx="359509" cy="66501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7694" y="2144684"/>
            <a:ext cx="146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Sans" pitchFamily="34" charset="0"/>
              </a:rPr>
              <a:t>Offloaded Data over Wi-Fi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479665" y="2610196"/>
            <a:ext cx="3424844" cy="1911928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18262" y="2092498"/>
            <a:ext cx="3688080" cy="2672080"/>
          </a:xfrm>
          <a:prstGeom prst="straightConnector1">
            <a:avLst/>
          </a:prstGeom>
          <a:ln w="76200">
            <a:headEnd type="none" w="med" len="med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74925" y="2387600"/>
            <a:ext cx="3089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Lucida Sans" pitchFamily="34" charset="0"/>
              </a:rPr>
              <a:t> </a:t>
            </a:r>
            <a:r>
              <a:rPr lang="en-US" sz="2400" b="1" dirty="0">
                <a:latin typeface="Lucida Sans" pitchFamily="34" charset="0"/>
              </a:rPr>
              <a:t>x26  Growth factor !!</a:t>
            </a:r>
            <a:endParaRPr lang="en-US" b="1" dirty="0">
              <a:latin typeface="Lucida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074737"/>
            <a:ext cx="41830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Wireless Multiplier:</a:t>
            </a:r>
            <a:br>
              <a:rPr lang="en-US" sz="3600" dirty="0" smtClean="0"/>
            </a:br>
            <a:r>
              <a:rPr lang="en-US" sz="2800" i="1" dirty="0" smtClean="0"/>
              <a:t>Evolution to Smaller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267200" cy="4267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 capacity 2-10x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subscribers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“smart phones”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" dirty="0"/>
          </a:p>
          <a:p>
            <a:pPr lvl="8"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Solution: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Smaller cells</a:t>
            </a:r>
          </a:p>
          <a:p>
            <a:pPr marL="342900" lvl="8" indent="-342900">
              <a:defRPr/>
            </a:pPr>
            <a:endParaRPr lang="en-US" sz="1000" dirty="0" smtClean="0"/>
          </a:p>
          <a:p>
            <a:pPr marL="342900" lvl="8" indent="-342900">
              <a:buFontTx/>
              <a:buNone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DSL connection to small cell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Wifi</a:t>
            </a:r>
            <a:r>
              <a:rPr lang="en-US" dirty="0" smtClean="0"/>
              <a:t> or </a:t>
            </a:r>
            <a:r>
              <a:rPr lang="en-US" dirty="0" err="1" smtClean="0"/>
              <a:t>femto</a:t>
            </a:r>
            <a:endParaRPr lang="en-US" dirty="0" smtClean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970212"/>
            <a:ext cx="304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30" name="Object 2"/>
          <p:cNvGraphicFramePr>
            <a:graphicFrameLocks noChangeAspect="1"/>
          </p:cNvGraphicFramePr>
          <p:nvPr/>
        </p:nvGraphicFramePr>
        <p:xfrm>
          <a:off x="5667375" y="2146300"/>
          <a:ext cx="2132013" cy="2212975"/>
        </p:xfrm>
        <a:graphic>
          <a:graphicData uri="http://schemas.openxmlformats.org/presentationml/2006/ole">
            <p:oleObj spid="_x0000_s62466" name="Visio" r:id="rId6" imgW="2000136" imgH="2076585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895975" y="2338387"/>
          <a:ext cx="1690688" cy="1827213"/>
        </p:xfrm>
        <a:graphic>
          <a:graphicData uri="http://schemas.openxmlformats.org/presentationml/2006/ole">
            <p:oleObj spid="_x0000_s62467" name="Visio" r:id="rId7" imgW="1592656" imgH="172044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Service Providers are Aggressively Deploying IPTV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762000" y="1143000"/>
          <a:ext cx="7611447" cy="504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4"/>
          <p:cNvGrpSpPr/>
          <p:nvPr/>
        </p:nvGrpSpPr>
        <p:grpSpPr>
          <a:xfrm rot="20008678">
            <a:off x="3505200" y="2470466"/>
            <a:ext cx="2514600" cy="1371600"/>
            <a:chOff x="5870481" y="1364584"/>
            <a:chExt cx="2514600" cy="1371600"/>
          </a:xfrm>
        </p:grpSpPr>
        <p:cxnSp>
          <p:nvCxnSpPr>
            <p:cNvPr id="13" name="Straight Arrow Connector 12"/>
            <p:cNvCxnSpPr/>
            <p:nvPr/>
          </p:nvCxnSpPr>
          <p:spPr>
            <a:xfrm rot="453484" flipV="1">
              <a:off x="5870481" y="1364584"/>
              <a:ext cx="2514600" cy="1371600"/>
            </a:xfrm>
            <a:prstGeom prst="straightConnector1">
              <a:avLst/>
            </a:prstGeom>
            <a:ln w="635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354570">
              <a:off x="6246454" y="1661625"/>
              <a:ext cx="1576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CAGR = 92%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1450" y="1587500"/>
            <a:ext cx="1955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138"/>
            <a:ext cx="9144000" cy="603250"/>
          </a:xfrm>
        </p:spPr>
        <p:txBody>
          <a:bodyPr/>
          <a:lstStyle/>
          <a:p>
            <a:pPr algn="ctr"/>
            <a:r>
              <a:rPr sz="3400" b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Video Quality (IPTV, tablet, smartphone)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6781800" y="6019800"/>
            <a:ext cx="457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Calibri" pitchFamily="34" charset="0"/>
              </a:rPr>
              <a:t>CPE</a:t>
            </a:r>
          </a:p>
        </p:txBody>
      </p:sp>
      <p:sp>
        <p:nvSpPr>
          <p:cNvPr id="2054" name="AutoShape 4"/>
          <p:cNvSpPr>
            <a:spLocks noChangeAspect="1" noChangeArrowheads="1" noTextEdit="1"/>
          </p:cNvSpPr>
          <p:nvPr/>
        </p:nvSpPr>
        <p:spPr bwMode="auto">
          <a:xfrm>
            <a:off x="4495800" y="5257800"/>
            <a:ext cx="8699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9600" y="5400675"/>
            <a:ext cx="914400" cy="1016000"/>
            <a:chOff x="2784" y="3402"/>
            <a:chExt cx="576" cy="640"/>
          </a:xfrm>
        </p:grpSpPr>
        <p:sp>
          <p:nvSpPr>
            <p:cNvPr id="2079" name="Text Box 6"/>
            <p:cNvSpPr txBox="1">
              <a:spLocks noChangeArrowheads="1"/>
            </p:cNvSpPr>
            <p:nvPr/>
          </p:nvSpPr>
          <p:spPr bwMode="auto">
            <a:xfrm>
              <a:off x="2784" y="3888"/>
              <a:ext cx="57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Calibri" pitchFamily="34" charset="0"/>
                </a:rPr>
                <a:t>DSLAM/RT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928" y="3402"/>
              <a:ext cx="250" cy="450"/>
              <a:chOff x="3340" y="3114"/>
              <a:chExt cx="250" cy="450"/>
            </a:xfrm>
          </p:grpSpPr>
          <p:sp>
            <p:nvSpPr>
              <p:cNvPr id="2081" name="Freeform 8"/>
              <p:cNvSpPr>
                <a:spLocks noEditPoints="1"/>
              </p:cNvSpPr>
              <p:nvPr/>
            </p:nvSpPr>
            <p:spPr bwMode="auto">
              <a:xfrm>
                <a:off x="3340" y="3114"/>
                <a:ext cx="250" cy="450"/>
              </a:xfrm>
              <a:custGeom>
                <a:avLst/>
                <a:gdLst>
                  <a:gd name="T0" fmla="*/ 336 w 500"/>
                  <a:gd name="T1" fmla="*/ 2 h 899"/>
                  <a:gd name="T2" fmla="*/ 0 w 500"/>
                  <a:gd name="T3" fmla="*/ 820 h 899"/>
                  <a:gd name="T4" fmla="*/ 500 w 500"/>
                  <a:gd name="T5" fmla="*/ 816 h 899"/>
                  <a:gd name="T6" fmla="*/ 342 w 500"/>
                  <a:gd name="T7" fmla="*/ 0 h 899"/>
                  <a:gd name="T8" fmla="*/ 328 w 500"/>
                  <a:gd name="T9" fmla="*/ 862 h 899"/>
                  <a:gd name="T10" fmla="*/ 302 w 500"/>
                  <a:gd name="T11" fmla="*/ 857 h 899"/>
                  <a:gd name="T12" fmla="*/ 264 w 500"/>
                  <a:gd name="T13" fmla="*/ 847 h 899"/>
                  <a:gd name="T14" fmla="*/ 218 w 500"/>
                  <a:gd name="T15" fmla="*/ 837 h 899"/>
                  <a:gd name="T16" fmla="*/ 168 w 500"/>
                  <a:gd name="T17" fmla="*/ 826 h 899"/>
                  <a:gd name="T18" fmla="*/ 121 w 500"/>
                  <a:gd name="T19" fmla="*/ 815 h 899"/>
                  <a:gd name="T20" fmla="*/ 79 w 500"/>
                  <a:gd name="T21" fmla="*/ 805 h 899"/>
                  <a:gd name="T22" fmla="*/ 48 w 500"/>
                  <a:gd name="T23" fmla="*/ 798 h 899"/>
                  <a:gd name="T24" fmla="*/ 32 w 500"/>
                  <a:gd name="T25" fmla="*/ 794 h 899"/>
                  <a:gd name="T26" fmla="*/ 32 w 500"/>
                  <a:gd name="T27" fmla="*/ 786 h 899"/>
                  <a:gd name="T28" fmla="*/ 32 w 500"/>
                  <a:gd name="T29" fmla="*/ 770 h 899"/>
                  <a:gd name="T30" fmla="*/ 32 w 500"/>
                  <a:gd name="T31" fmla="*/ 401 h 899"/>
                  <a:gd name="T32" fmla="*/ 32 w 500"/>
                  <a:gd name="T33" fmla="*/ 105 h 899"/>
                  <a:gd name="T34" fmla="*/ 48 w 500"/>
                  <a:gd name="T35" fmla="*/ 101 h 899"/>
                  <a:gd name="T36" fmla="*/ 79 w 500"/>
                  <a:gd name="T37" fmla="*/ 93 h 899"/>
                  <a:gd name="T38" fmla="*/ 121 w 500"/>
                  <a:gd name="T39" fmla="*/ 84 h 899"/>
                  <a:gd name="T40" fmla="*/ 168 w 500"/>
                  <a:gd name="T41" fmla="*/ 73 h 899"/>
                  <a:gd name="T42" fmla="*/ 218 w 500"/>
                  <a:gd name="T43" fmla="*/ 62 h 899"/>
                  <a:gd name="T44" fmla="*/ 264 w 500"/>
                  <a:gd name="T45" fmla="*/ 52 h 899"/>
                  <a:gd name="T46" fmla="*/ 302 w 500"/>
                  <a:gd name="T47" fmla="*/ 42 h 899"/>
                  <a:gd name="T48" fmla="*/ 328 w 500"/>
                  <a:gd name="T49" fmla="*/ 37 h 899"/>
                  <a:gd name="T50" fmla="*/ 468 w 500"/>
                  <a:gd name="T51" fmla="*/ 774 h 899"/>
                  <a:gd name="T52" fmla="*/ 468 w 500"/>
                  <a:gd name="T53" fmla="*/ 790 h 899"/>
                  <a:gd name="T54" fmla="*/ 468 w 500"/>
                  <a:gd name="T55" fmla="*/ 797 h 899"/>
                  <a:gd name="T56" fmla="*/ 449 w 500"/>
                  <a:gd name="T57" fmla="*/ 807 h 899"/>
                  <a:gd name="T58" fmla="*/ 417 w 500"/>
                  <a:gd name="T59" fmla="*/ 823 h 899"/>
                  <a:gd name="T60" fmla="*/ 381 w 500"/>
                  <a:gd name="T61" fmla="*/ 843 h 899"/>
                  <a:gd name="T62" fmla="*/ 351 w 500"/>
                  <a:gd name="T63" fmla="*/ 858 h 899"/>
                  <a:gd name="T64" fmla="*/ 351 w 500"/>
                  <a:gd name="T65" fmla="*/ 41 h 899"/>
                  <a:gd name="T66" fmla="*/ 381 w 500"/>
                  <a:gd name="T67" fmla="*/ 57 h 899"/>
                  <a:gd name="T68" fmla="*/ 417 w 500"/>
                  <a:gd name="T69" fmla="*/ 76 h 899"/>
                  <a:gd name="T70" fmla="*/ 449 w 500"/>
                  <a:gd name="T71" fmla="*/ 92 h 899"/>
                  <a:gd name="T72" fmla="*/ 468 w 500"/>
                  <a:gd name="T73" fmla="*/ 102 h 899"/>
                  <a:gd name="T74" fmla="*/ 468 w 500"/>
                  <a:gd name="T75" fmla="*/ 398 h 899"/>
                  <a:gd name="T76" fmla="*/ 468 w 500"/>
                  <a:gd name="T77" fmla="*/ 774 h 8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00"/>
                  <a:gd name="T118" fmla="*/ 0 h 899"/>
                  <a:gd name="T119" fmla="*/ 500 w 500"/>
                  <a:gd name="T120" fmla="*/ 899 h 89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00" h="899">
                    <a:moveTo>
                      <a:pt x="342" y="0"/>
                    </a:moveTo>
                    <a:lnTo>
                      <a:pt x="336" y="2"/>
                    </a:lnTo>
                    <a:lnTo>
                      <a:pt x="0" y="79"/>
                    </a:lnTo>
                    <a:lnTo>
                      <a:pt x="0" y="820"/>
                    </a:lnTo>
                    <a:lnTo>
                      <a:pt x="342" y="899"/>
                    </a:lnTo>
                    <a:lnTo>
                      <a:pt x="500" y="816"/>
                    </a:lnTo>
                    <a:lnTo>
                      <a:pt x="500" y="83"/>
                    </a:lnTo>
                    <a:lnTo>
                      <a:pt x="342" y="0"/>
                    </a:lnTo>
                    <a:close/>
                    <a:moveTo>
                      <a:pt x="328" y="839"/>
                    </a:moveTo>
                    <a:lnTo>
                      <a:pt x="328" y="862"/>
                    </a:lnTo>
                    <a:lnTo>
                      <a:pt x="317" y="860"/>
                    </a:lnTo>
                    <a:lnTo>
                      <a:pt x="302" y="857"/>
                    </a:lnTo>
                    <a:lnTo>
                      <a:pt x="283" y="852"/>
                    </a:lnTo>
                    <a:lnTo>
                      <a:pt x="264" y="847"/>
                    </a:lnTo>
                    <a:lnTo>
                      <a:pt x="241" y="843"/>
                    </a:lnTo>
                    <a:lnTo>
                      <a:pt x="218" y="837"/>
                    </a:lnTo>
                    <a:lnTo>
                      <a:pt x="193" y="831"/>
                    </a:lnTo>
                    <a:lnTo>
                      <a:pt x="168" y="826"/>
                    </a:lnTo>
                    <a:lnTo>
                      <a:pt x="144" y="820"/>
                    </a:lnTo>
                    <a:lnTo>
                      <a:pt x="121" y="815"/>
                    </a:lnTo>
                    <a:lnTo>
                      <a:pt x="99" y="809"/>
                    </a:lnTo>
                    <a:lnTo>
                      <a:pt x="79" y="805"/>
                    </a:lnTo>
                    <a:lnTo>
                      <a:pt x="62" y="801"/>
                    </a:lnTo>
                    <a:lnTo>
                      <a:pt x="48" y="798"/>
                    </a:lnTo>
                    <a:lnTo>
                      <a:pt x="38" y="796"/>
                    </a:lnTo>
                    <a:lnTo>
                      <a:pt x="32" y="794"/>
                    </a:lnTo>
                    <a:lnTo>
                      <a:pt x="32" y="791"/>
                    </a:lnTo>
                    <a:lnTo>
                      <a:pt x="32" y="786"/>
                    </a:lnTo>
                    <a:lnTo>
                      <a:pt x="32" y="779"/>
                    </a:lnTo>
                    <a:lnTo>
                      <a:pt x="32" y="770"/>
                    </a:lnTo>
                    <a:lnTo>
                      <a:pt x="32" y="618"/>
                    </a:lnTo>
                    <a:lnTo>
                      <a:pt x="32" y="401"/>
                    </a:lnTo>
                    <a:lnTo>
                      <a:pt x="32" y="201"/>
                    </a:lnTo>
                    <a:lnTo>
                      <a:pt x="32" y="105"/>
                    </a:lnTo>
                    <a:lnTo>
                      <a:pt x="38" y="103"/>
                    </a:lnTo>
                    <a:lnTo>
                      <a:pt x="48" y="101"/>
                    </a:lnTo>
                    <a:lnTo>
                      <a:pt x="62" y="98"/>
                    </a:lnTo>
                    <a:lnTo>
                      <a:pt x="79" y="93"/>
                    </a:lnTo>
                    <a:lnTo>
                      <a:pt x="99" y="90"/>
                    </a:lnTo>
                    <a:lnTo>
                      <a:pt x="121" y="84"/>
                    </a:lnTo>
                    <a:lnTo>
                      <a:pt x="144" y="79"/>
                    </a:lnTo>
                    <a:lnTo>
                      <a:pt x="168" y="73"/>
                    </a:lnTo>
                    <a:lnTo>
                      <a:pt x="193" y="68"/>
                    </a:lnTo>
                    <a:lnTo>
                      <a:pt x="218" y="62"/>
                    </a:lnTo>
                    <a:lnTo>
                      <a:pt x="241" y="56"/>
                    </a:lnTo>
                    <a:lnTo>
                      <a:pt x="264" y="52"/>
                    </a:lnTo>
                    <a:lnTo>
                      <a:pt x="283" y="47"/>
                    </a:lnTo>
                    <a:lnTo>
                      <a:pt x="302" y="42"/>
                    </a:lnTo>
                    <a:lnTo>
                      <a:pt x="317" y="39"/>
                    </a:lnTo>
                    <a:lnTo>
                      <a:pt x="328" y="37"/>
                    </a:lnTo>
                    <a:lnTo>
                      <a:pt x="328" y="839"/>
                    </a:lnTo>
                    <a:close/>
                    <a:moveTo>
                      <a:pt x="468" y="774"/>
                    </a:moveTo>
                    <a:lnTo>
                      <a:pt x="468" y="783"/>
                    </a:lnTo>
                    <a:lnTo>
                      <a:pt x="468" y="790"/>
                    </a:lnTo>
                    <a:lnTo>
                      <a:pt x="468" y="794"/>
                    </a:lnTo>
                    <a:lnTo>
                      <a:pt x="468" y="797"/>
                    </a:lnTo>
                    <a:lnTo>
                      <a:pt x="461" y="800"/>
                    </a:lnTo>
                    <a:lnTo>
                      <a:pt x="449" y="807"/>
                    </a:lnTo>
                    <a:lnTo>
                      <a:pt x="434" y="815"/>
                    </a:lnTo>
                    <a:lnTo>
                      <a:pt x="417" y="823"/>
                    </a:lnTo>
                    <a:lnTo>
                      <a:pt x="400" y="834"/>
                    </a:lnTo>
                    <a:lnTo>
                      <a:pt x="381" y="843"/>
                    </a:lnTo>
                    <a:lnTo>
                      <a:pt x="365" y="851"/>
                    </a:lnTo>
                    <a:lnTo>
                      <a:pt x="351" y="858"/>
                    </a:lnTo>
                    <a:lnTo>
                      <a:pt x="351" y="834"/>
                    </a:lnTo>
                    <a:lnTo>
                      <a:pt x="351" y="41"/>
                    </a:lnTo>
                    <a:lnTo>
                      <a:pt x="365" y="48"/>
                    </a:lnTo>
                    <a:lnTo>
                      <a:pt x="381" y="57"/>
                    </a:lnTo>
                    <a:lnTo>
                      <a:pt x="400" y="66"/>
                    </a:lnTo>
                    <a:lnTo>
                      <a:pt x="417" y="76"/>
                    </a:lnTo>
                    <a:lnTo>
                      <a:pt x="434" y="85"/>
                    </a:lnTo>
                    <a:lnTo>
                      <a:pt x="449" y="92"/>
                    </a:lnTo>
                    <a:lnTo>
                      <a:pt x="461" y="99"/>
                    </a:lnTo>
                    <a:lnTo>
                      <a:pt x="468" y="102"/>
                    </a:lnTo>
                    <a:lnTo>
                      <a:pt x="468" y="197"/>
                    </a:lnTo>
                    <a:lnTo>
                      <a:pt x="468" y="398"/>
                    </a:lnTo>
                    <a:lnTo>
                      <a:pt x="468" y="621"/>
                    </a:lnTo>
                    <a:lnTo>
                      <a:pt x="468" y="7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9"/>
              <p:cNvSpPr>
                <a:spLocks/>
              </p:cNvSpPr>
              <p:nvPr/>
            </p:nvSpPr>
            <p:spPr bwMode="auto">
              <a:xfrm>
                <a:off x="3516" y="3501"/>
                <a:ext cx="58" cy="42"/>
              </a:xfrm>
              <a:custGeom>
                <a:avLst/>
                <a:gdLst>
                  <a:gd name="T0" fmla="*/ 0 w 117"/>
                  <a:gd name="T1" fmla="*/ 84 h 84"/>
                  <a:gd name="T2" fmla="*/ 14 w 117"/>
                  <a:gd name="T3" fmla="*/ 77 h 84"/>
                  <a:gd name="T4" fmla="*/ 30 w 117"/>
                  <a:gd name="T5" fmla="*/ 69 h 84"/>
                  <a:gd name="T6" fmla="*/ 49 w 117"/>
                  <a:gd name="T7" fmla="*/ 60 h 84"/>
                  <a:gd name="T8" fmla="*/ 66 w 117"/>
                  <a:gd name="T9" fmla="*/ 49 h 84"/>
                  <a:gd name="T10" fmla="*/ 83 w 117"/>
                  <a:gd name="T11" fmla="*/ 41 h 84"/>
                  <a:gd name="T12" fmla="*/ 98 w 117"/>
                  <a:gd name="T13" fmla="*/ 33 h 84"/>
                  <a:gd name="T14" fmla="*/ 110 w 117"/>
                  <a:gd name="T15" fmla="*/ 26 h 84"/>
                  <a:gd name="T16" fmla="*/ 117 w 117"/>
                  <a:gd name="T17" fmla="*/ 23 h 84"/>
                  <a:gd name="T18" fmla="*/ 117 w 117"/>
                  <a:gd name="T19" fmla="*/ 20 h 84"/>
                  <a:gd name="T20" fmla="*/ 117 w 117"/>
                  <a:gd name="T21" fmla="*/ 16 h 84"/>
                  <a:gd name="T22" fmla="*/ 117 w 117"/>
                  <a:gd name="T23" fmla="*/ 9 h 84"/>
                  <a:gd name="T24" fmla="*/ 117 w 117"/>
                  <a:gd name="T25" fmla="*/ 0 h 84"/>
                  <a:gd name="T26" fmla="*/ 110 w 117"/>
                  <a:gd name="T27" fmla="*/ 3 h 84"/>
                  <a:gd name="T28" fmla="*/ 98 w 117"/>
                  <a:gd name="T29" fmla="*/ 9 h 84"/>
                  <a:gd name="T30" fmla="*/ 83 w 117"/>
                  <a:gd name="T31" fmla="*/ 17 h 84"/>
                  <a:gd name="T32" fmla="*/ 66 w 117"/>
                  <a:gd name="T33" fmla="*/ 26 h 84"/>
                  <a:gd name="T34" fmla="*/ 49 w 117"/>
                  <a:gd name="T35" fmla="*/ 35 h 84"/>
                  <a:gd name="T36" fmla="*/ 30 w 117"/>
                  <a:gd name="T37" fmla="*/ 45 h 84"/>
                  <a:gd name="T38" fmla="*/ 14 w 117"/>
                  <a:gd name="T39" fmla="*/ 53 h 84"/>
                  <a:gd name="T40" fmla="*/ 0 w 117"/>
                  <a:gd name="T41" fmla="*/ 60 h 84"/>
                  <a:gd name="T42" fmla="*/ 0 w 117"/>
                  <a:gd name="T43" fmla="*/ 84 h 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7"/>
                  <a:gd name="T67" fmla="*/ 0 h 84"/>
                  <a:gd name="T68" fmla="*/ 117 w 117"/>
                  <a:gd name="T69" fmla="*/ 84 h 8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7" h="84">
                    <a:moveTo>
                      <a:pt x="0" y="84"/>
                    </a:moveTo>
                    <a:lnTo>
                      <a:pt x="14" y="77"/>
                    </a:lnTo>
                    <a:lnTo>
                      <a:pt x="30" y="69"/>
                    </a:lnTo>
                    <a:lnTo>
                      <a:pt x="49" y="60"/>
                    </a:lnTo>
                    <a:lnTo>
                      <a:pt x="66" y="49"/>
                    </a:lnTo>
                    <a:lnTo>
                      <a:pt x="83" y="41"/>
                    </a:lnTo>
                    <a:lnTo>
                      <a:pt x="98" y="33"/>
                    </a:lnTo>
                    <a:lnTo>
                      <a:pt x="110" y="26"/>
                    </a:lnTo>
                    <a:lnTo>
                      <a:pt x="117" y="23"/>
                    </a:lnTo>
                    <a:lnTo>
                      <a:pt x="117" y="20"/>
                    </a:lnTo>
                    <a:lnTo>
                      <a:pt x="117" y="16"/>
                    </a:lnTo>
                    <a:lnTo>
                      <a:pt x="117" y="9"/>
                    </a:lnTo>
                    <a:lnTo>
                      <a:pt x="117" y="0"/>
                    </a:lnTo>
                    <a:lnTo>
                      <a:pt x="110" y="3"/>
                    </a:lnTo>
                    <a:lnTo>
                      <a:pt x="98" y="9"/>
                    </a:lnTo>
                    <a:lnTo>
                      <a:pt x="83" y="17"/>
                    </a:lnTo>
                    <a:lnTo>
                      <a:pt x="66" y="26"/>
                    </a:lnTo>
                    <a:lnTo>
                      <a:pt x="49" y="35"/>
                    </a:lnTo>
                    <a:lnTo>
                      <a:pt x="30" y="45"/>
                    </a:lnTo>
                    <a:lnTo>
                      <a:pt x="14" y="53"/>
                    </a:lnTo>
                    <a:lnTo>
                      <a:pt x="0" y="6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10"/>
              <p:cNvSpPr>
                <a:spLocks/>
              </p:cNvSpPr>
              <p:nvPr/>
            </p:nvSpPr>
            <p:spPr bwMode="auto">
              <a:xfrm>
                <a:off x="3356" y="3499"/>
                <a:ext cx="148" cy="46"/>
              </a:xfrm>
              <a:custGeom>
                <a:avLst/>
                <a:gdLst>
                  <a:gd name="T0" fmla="*/ 0 w 296"/>
                  <a:gd name="T1" fmla="*/ 24 h 92"/>
                  <a:gd name="T2" fmla="*/ 6 w 296"/>
                  <a:gd name="T3" fmla="*/ 26 h 92"/>
                  <a:gd name="T4" fmla="*/ 16 w 296"/>
                  <a:gd name="T5" fmla="*/ 28 h 92"/>
                  <a:gd name="T6" fmla="*/ 30 w 296"/>
                  <a:gd name="T7" fmla="*/ 31 h 92"/>
                  <a:gd name="T8" fmla="*/ 47 w 296"/>
                  <a:gd name="T9" fmla="*/ 35 h 92"/>
                  <a:gd name="T10" fmla="*/ 67 w 296"/>
                  <a:gd name="T11" fmla="*/ 39 h 92"/>
                  <a:gd name="T12" fmla="*/ 89 w 296"/>
                  <a:gd name="T13" fmla="*/ 45 h 92"/>
                  <a:gd name="T14" fmla="*/ 112 w 296"/>
                  <a:gd name="T15" fmla="*/ 50 h 92"/>
                  <a:gd name="T16" fmla="*/ 136 w 296"/>
                  <a:gd name="T17" fmla="*/ 56 h 92"/>
                  <a:gd name="T18" fmla="*/ 161 w 296"/>
                  <a:gd name="T19" fmla="*/ 61 h 92"/>
                  <a:gd name="T20" fmla="*/ 186 w 296"/>
                  <a:gd name="T21" fmla="*/ 67 h 92"/>
                  <a:gd name="T22" fmla="*/ 209 w 296"/>
                  <a:gd name="T23" fmla="*/ 73 h 92"/>
                  <a:gd name="T24" fmla="*/ 232 w 296"/>
                  <a:gd name="T25" fmla="*/ 77 h 92"/>
                  <a:gd name="T26" fmla="*/ 251 w 296"/>
                  <a:gd name="T27" fmla="*/ 82 h 92"/>
                  <a:gd name="T28" fmla="*/ 270 w 296"/>
                  <a:gd name="T29" fmla="*/ 87 h 92"/>
                  <a:gd name="T30" fmla="*/ 285 w 296"/>
                  <a:gd name="T31" fmla="*/ 90 h 92"/>
                  <a:gd name="T32" fmla="*/ 296 w 296"/>
                  <a:gd name="T33" fmla="*/ 92 h 92"/>
                  <a:gd name="T34" fmla="*/ 296 w 296"/>
                  <a:gd name="T35" fmla="*/ 69 h 92"/>
                  <a:gd name="T36" fmla="*/ 285 w 296"/>
                  <a:gd name="T37" fmla="*/ 67 h 92"/>
                  <a:gd name="T38" fmla="*/ 270 w 296"/>
                  <a:gd name="T39" fmla="*/ 64 h 92"/>
                  <a:gd name="T40" fmla="*/ 251 w 296"/>
                  <a:gd name="T41" fmla="*/ 59 h 92"/>
                  <a:gd name="T42" fmla="*/ 232 w 296"/>
                  <a:gd name="T43" fmla="*/ 54 h 92"/>
                  <a:gd name="T44" fmla="*/ 209 w 296"/>
                  <a:gd name="T45" fmla="*/ 49 h 92"/>
                  <a:gd name="T46" fmla="*/ 186 w 296"/>
                  <a:gd name="T47" fmla="*/ 44 h 92"/>
                  <a:gd name="T48" fmla="*/ 161 w 296"/>
                  <a:gd name="T49" fmla="*/ 38 h 92"/>
                  <a:gd name="T50" fmla="*/ 136 w 296"/>
                  <a:gd name="T51" fmla="*/ 33 h 92"/>
                  <a:gd name="T52" fmla="*/ 112 w 296"/>
                  <a:gd name="T53" fmla="*/ 27 h 92"/>
                  <a:gd name="T54" fmla="*/ 89 w 296"/>
                  <a:gd name="T55" fmla="*/ 21 h 92"/>
                  <a:gd name="T56" fmla="*/ 67 w 296"/>
                  <a:gd name="T57" fmla="*/ 16 h 92"/>
                  <a:gd name="T58" fmla="*/ 47 w 296"/>
                  <a:gd name="T59" fmla="*/ 12 h 92"/>
                  <a:gd name="T60" fmla="*/ 30 w 296"/>
                  <a:gd name="T61" fmla="*/ 7 h 92"/>
                  <a:gd name="T62" fmla="*/ 16 w 296"/>
                  <a:gd name="T63" fmla="*/ 4 h 92"/>
                  <a:gd name="T64" fmla="*/ 6 w 296"/>
                  <a:gd name="T65" fmla="*/ 1 h 92"/>
                  <a:gd name="T66" fmla="*/ 0 w 296"/>
                  <a:gd name="T67" fmla="*/ 0 h 92"/>
                  <a:gd name="T68" fmla="*/ 0 w 296"/>
                  <a:gd name="T69" fmla="*/ 9 h 92"/>
                  <a:gd name="T70" fmla="*/ 0 w 296"/>
                  <a:gd name="T71" fmla="*/ 16 h 92"/>
                  <a:gd name="T72" fmla="*/ 0 w 296"/>
                  <a:gd name="T73" fmla="*/ 21 h 92"/>
                  <a:gd name="T74" fmla="*/ 0 w 296"/>
                  <a:gd name="T75" fmla="*/ 24 h 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96"/>
                  <a:gd name="T115" fmla="*/ 0 h 92"/>
                  <a:gd name="T116" fmla="*/ 296 w 296"/>
                  <a:gd name="T117" fmla="*/ 92 h 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96" h="92">
                    <a:moveTo>
                      <a:pt x="0" y="24"/>
                    </a:moveTo>
                    <a:lnTo>
                      <a:pt x="6" y="26"/>
                    </a:lnTo>
                    <a:lnTo>
                      <a:pt x="16" y="28"/>
                    </a:lnTo>
                    <a:lnTo>
                      <a:pt x="30" y="31"/>
                    </a:lnTo>
                    <a:lnTo>
                      <a:pt x="47" y="35"/>
                    </a:lnTo>
                    <a:lnTo>
                      <a:pt x="67" y="39"/>
                    </a:lnTo>
                    <a:lnTo>
                      <a:pt x="89" y="45"/>
                    </a:lnTo>
                    <a:lnTo>
                      <a:pt x="112" y="50"/>
                    </a:lnTo>
                    <a:lnTo>
                      <a:pt x="136" y="56"/>
                    </a:lnTo>
                    <a:lnTo>
                      <a:pt x="161" y="61"/>
                    </a:lnTo>
                    <a:lnTo>
                      <a:pt x="186" y="67"/>
                    </a:lnTo>
                    <a:lnTo>
                      <a:pt x="209" y="73"/>
                    </a:lnTo>
                    <a:lnTo>
                      <a:pt x="232" y="77"/>
                    </a:lnTo>
                    <a:lnTo>
                      <a:pt x="251" y="82"/>
                    </a:lnTo>
                    <a:lnTo>
                      <a:pt x="270" y="87"/>
                    </a:lnTo>
                    <a:lnTo>
                      <a:pt x="285" y="90"/>
                    </a:lnTo>
                    <a:lnTo>
                      <a:pt x="296" y="92"/>
                    </a:lnTo>
                    <a:lnTo>
                      <a:pt x="296" y="69"/>
                    </a:lnTo>
                    <a:lnTo>
                      <a:pt x="285" y="67"/>
                    </a:lnTo>
                    <a:lnTo>
                      <a:pt x="270" y="64"/>
                    </a:lnTo>
                    <a:lnTo>
                      <a:pt x="251" y="59"/>
                    </a:lnTo>
                    <a:lnTo>
                      <a:pt x="232" y="54"/>
                    </a:lnTo>
                    <a:lnTo>
                      <a:pt x="209" y="49"/>
                    </a:lnTo>
                    <a:lnTo>
                      <a:pt x="186" y="44"/>
                    </a:lnTo>
                    <a:lnTo>
                      <a:pt x="161" y="38"/>
                    </a:lnTo>
                    <a:lnTo>
                      <a:pt x="136" y="33"/>
                    </a:lnTo>
                    <a:lnTo>
                      <a:pt x="112" y="27"/>
                    </a:lnTo>
                    <a:lnTo>
                      <a:pt x="89" y="21"/>
                    </a:lnTo>
                    <a:lnTo>
                      <a:pt x="67" y="16"/>
                    </a:lnTo>
                    <a:lnTo>
                      <a:pt x="47" y="12"/>
                    </a:lnTo>
                    <a:lnTo>
                      <a:pt x="30" y="7"/>
                    </a:lnTo>
                    <a:lnTo>
                      <a:pt x="16" y="4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11"/>
              <p:cNvSpPr>
                <a:spLocks/>
              </p:cNvSpPr>
              <p:nvPr/>
            </p:nvSpPr>
            <p:spPr bwMode="auto">
              <a:xfrm>
                <a:off x="3534" y="3165"/>
                <a:ext cx="23" cy="10"/>
              </a:xfrm>
              <a:custGeom>
                <a:avLst/>
                <a:gdLst>
                  <a:gd name="T0" fmla="*/ 46 w 46"/>
                  <a:gd name="T1" fmla="*/ 21 h 21"/>
                  <a:gd name="T2" fmla="*/ 42 w 46"/>
                  <a:gd name="T3" fmla="*/ 19 h 21"/>
                  <a:gd name="T4" fmla="*/ 36 w 46"/>
                  <a:gd name="T5" fmla="*/ 16 h 21"/>
                  <a:gd name="T6" fmla="*/ 29 w 46"/>
                  <a:gd name="T7" fmla="*/ 14 h 21"/>
                  <a:gd name="T8" fmla="*/ 23 w 46"/>
                  <a:gd name="T9" fmla="*/ 11 h 21"/>
                  <a:gd name="T10" fmla="*/ 16 w 46"/>
                  <a:gd name="T11" fmla="*/ 8 h 21"/>
                  <a:gd name="T12" fmla="*/ 10 w 46"/>
                  <a:gd name="T13" fmla="*/ 5 h 21"/>
                  <a:gd name="T14" fmla="*/ 5 w 46"/>
                  <a:gd name="T15" fmla="*/ 3 h 21"/>
                  <a:gd name="T16" fmla="*/ 0 w 46"/>
                  <a:gd name="T17" fmla="*/ 0 h 21"/>
                  <a:gd name="T18" fmla="*/ 5 w 46"/>
                  <a:gd name="T19" fmla="*/ 3 h 21"/>
                  <a:gd name="T20" fmla="*/ 9 w 46"/>
                  <a:gd name="T21" fmla="*/ 5 h 21"/>
                  <a:gd name="T22" fmla="*/ 15 w 46"/>
                  <a:gd name="T23" fmla="*/ 8 h 21"/>
                  <a:gd name="T24" fmla="*/ 21 w 46"/>
                  <a:gd name="T25" fmla="*/ 11 h 21"/>
                  <a:gd name="T26" fmla="*/ 28 w 46"/>
                  <a:gd name="T27" fmla="*/ 13 h 21"/>
                  <a:gd name="T28" fmla="*/ 33 w 46"/>
                  <a:gd name="T29" fmla="*/ 16 h 21"/>
                  <a:gd name="T30" fmla="*/ 39 w 46"/>
                  <a:gd name="T31" fmla="*/ 19 h 21"/>
                  <a:gd name="T32" fmla="*/ 44 w 46"/>
                  <a:gd name="T33" fmla="*/ 21 h 21"/>
                  <a:gd name="T34" fmla="*/ 45 w 46"/>
                  <a:gd name="T35" fmla="*/ 21 h 21"/>
                  <a:gd name="T36" fmla="*/ 45 w 46"/>
                  <a:gd name="T37" fmla="*/ 21 h 21"/>
                  <a:gd name="T38" fmla="*/ 45 w 46"/>
                  <a:gd name="T39" fmla="*/ 21 h 21"/>
                  <a:gd name="T40" fmla="*/ 46 w 46"/>
                  <a:gd name="T41" fmla="*/ 21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21"/>
                  <a:gd name="T65" fmla="*/ 46 w 46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21">
                    <a:moveTo>
                      <a:pt x="46" y="21"/>
                    </a:moveTo>
                    <a:lnTo>
                      <a:pt x="42" y="19"/>
                    </a:lnTo>
                    <a:lnTo>
                      <a:pt x="36" y="16"/>
                    </a:lnTo>
                    <a:lnTo>
                      <a:pt x="29" y="14"/>
                    </a:lnTo>
                    <a:lnTo>
                      <a:pt x="23" y="11"/>
                    </a:lnTo>
                    <a:lnTo>
                      <a:pt x="16" y="8"/>
                    </a:lnTo>
                    <a:lnTo>
                      <a:pt x="10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1" y="11"/>
                    </a:lnTo>
                    <a:lnTo>
                      <a:pt x="28" y="13"/>
                    </a:lnTo>
                    <a:lnTo>
                      <a:pt x="33" y="16"/>
                    </a:lnTo>
                    <a:lnTo>
                      <a:pt x="39" y="19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12"/>
              <p:cNvSpPr>
                <a:spLocks noEditPoints="1"/>
              </p:cNvSpPr>
              <p:nvPr/>
            </p:nvSpPr>
            <p:spPr bwMode="auto">
              <a:xfrm>
                <a:off x="3516" y="3135"/>
                <a:ext cx="58" cy="396"/>
              </a:xfrm>
              <a:custGeom>
                <a:avLst/>
                <a:gdLst>
                  <a:gd name="T0" fmla="*/ 0 w 117"/>
                  <a:gd name="T1" fmla="*/ 793 h 793"/>
                  <a:gd name="T2" fmla="*/ 14 w 117"/>
                  <a:gd name="T3" fmla="*/ 786 h 793"/>
                  <a:gd name="T4" fmla="*/ 30 w 117"/>
                  <a:gd name="T5" fmla="*/ 778 h 793"/>
                  <a:gd name="T6" fmla="*/ 49 w 117"/>
                  <a:gd name="T7" fmla="*/ 768 h 793"/>
                  <a:gd name="T8" fmla="*/ 66 w 117"/>
                  <a:gd name="T9" fmla="*/ 759 h 793"/>
                  <a:gd name="T10" fmla="*/ 83 w 117"/>
                  <a:gd name="T11" fmla="*/ 750 h 793"/>
                  <a:gd name="T12" fmla="*/ 98 w 117"/>
                  <a:gd name="T13" fmla="*/ 742 h 793"/>
                  <a:gd name="T14" fmla="*/ 110 w 117"/>
                  <a:gd name="T15" fmla="*/ 736 h 793"/>
                  <a:gd name="T16" fmla="*/ 117 w 117"/>
                  <a:gd name="T17" fmla="*/ 733 h 793"/>
                  <a:gd name="T18" fmla="*/ 117 w 117"/>
                  <a:gd name="T19" fmla="*/ 580 h 793"/>
                  <a:gd name="T20" fmla="*/ 117 w 117"/>
                  <a:gd name="T21" fmla="*/ 357 h 793"/>
                  <a:gd name="T22" fmla="*/ 117 w 117"/>
                  <a:gd name="T23" fmla="*/ 156 h 793"/>
                  <a:gd name="T24" fmla="*/ 117 w 117"/>
                  <a:gd name="T25" fmla="*/ 61 h 793"/>
                  <a:gd name="T26" fmla="*/ 110 w 117"/>
                  <a:gd name="T27" fmla="*/ 58 h 793"/>
                  <a:gd name="T28" fmla="*/ 98 w 117"/>
                  <a:gd name="T29" fmla="*/ 51 h 793"/>
                  <a:gd name="T30" fmla="*/ 83 w 117"/>
                  <a:gd name="T31" fmla="*/ 44 h 793"/>
                  <a:gd name="T32" fmla="*/ 66 w 117"/>
                  <a:gd name="T33" fmla="*/ 35 h 793"/>
                  <a:gd name="T34" fmla="*/ 49 w 117"/>
                  <a:gd name="T35" fmla="*/ 25 h 793"/>
                  <a:gd name="T36" fmla="*/ 30 w 117"/>
                  <a:gd name="T37" fmla="*/ 16 h 793"/>
                  <a:gd name="T38" fmla="*/ 14 w 117"/>
                  <a:gd name="T39" fmla="*/ 7 h 793"/>
                  <a:gd name="T40" fmla="*/ 0 w 117"/>
                  <a:gd name="T41" fmla="*/ 0 h 793"/>
                  <a:gd name="T42" fmla="*/ 0 w 117"/>
                  <a:gd name="T43" fmla="*/ 793 h 793"/>
                  <a:gd name="T44" fmla="*/ 20 w 117"/>
                  <a:gd name="T45" fmla="*/ 49 h 793"/>
                  <a:gd name="T46" fmla="*/ 20 w 117"/>
                  <a:gd name="T47" fmla="*/ 36 h 793"/>
                  <a:gd name="T48" fmla="*/ 105 w 117"/>
                  <a:gd name="T49" fmla="*/ 76 h 793"/>
                  <a:gd name="T50" fmla="*/ 105 w 117"/>
                  <a:gd name="T51" fmla="*/ 322 h 793"/>
                  <a:gd name="T52" fmla="*/ 20 w 117"/>
                  <a:gd name="T53" fmla="*/ 360 h 793"/>
                  <a:gd name="T54" fmla="*/ 20 w 117"/>
                  <a:gd name="T55" fmla="*/ 49 h 79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793"/>
                  <a:gd name="T86" fmla="*/ 117 w 117"/>
                  <a:gd name="T87" fmla="*/ 793 h 79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793">
                    <a:moveTo>
                      <a:pt x="0" y="793"/>
                    </a:moveTo>
                    <a:lnTo>
                      <a:pt x="14" y="786"/>
                    </a:lnTo>
                    <a:lnTo>
                      <a:pt x="30" y="778"/>
                    </a:lnTo>
                    <a:lnTo>
                      <a:pt x="49" y="768"/>
                    </a:lnTo>
                    <a:lnTo>
                      <a:pt x="66" y="759"/>
                    </a:lnTo>
                    <a:lnTo>
                      <a:pt x="83" y="750"/>
                    </a:lnTo>
                    <a:lnTo>
                      <a:pt x="98" y="742"/>
                    </a:lnTo>
                    <a:lnTo>
                      <a:pt x="110" y="736"/>
                    </a:lnTo>
                    <a:lnTo>
                      <a:pt x="117" y="733"/>
                    </a:lnTo>
                    <a:lnTo>
                      <a:pt x="117" y="580"/>
                    </a:lnTo>
                    <a:lnTo>
                      <a:pt x="117" y="357"/>
                    </a:lnTo>
                    <a:lnTo>
                      <a:pt x="117" y="156"/>
                    </a:lnTo>
                    <a:lnTo>
                      <a:pt x="117" y="61"/>
                    </a:lnTo>
                    <a:lnTo>
                      <a:pt x="110" y="58"/>
                    </a:lnTo>
                    <a:lnTo>
                      <a:pt x="98" y="51"/>
                    </a:lnTo>
                    <a:lnTo>
                      <a:pt x="83" y="44"/>
                    </a:lnTo>
                    <a:lnTo>
                      <a:pt x="66" y="35"/>
                    </a:lnTo>
                    <a:lnTo>
                      <a:pt x="49" y="25"/>
                    </a:lnTo>
                    <a:lnTo>
                      <a:pt x="30" y="16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0" y="793"/>
                    </a:lnTo>
                    <a:close/>
                    <a:moveTo>
                      <a:pt x="20" y="49"/>
                    </a:moveTo>
                    <a:lnTo>
                      <a:pt x="20" y="36"/>
                    </a:lnTo>
                    <a:lnTo>
                      <a:pt x="105" y="76"/>
                    </a:lnTo>
                    <a:lnTo>
                      <a:pt x="105" y="322"/>
                    </a:lnTo>
                    <a:lnTo>
                      <a:pt x="20" y="360"/>
                    </a:ln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13"/>
              <p:cNvSpPr>
                <a:spLocks/>
              </p:cNvSpPr>
              <p:nvPr/>
            </p:nvSpPr>
            <p:spPr bwMode="auto">
              <a:xfrm>
                <a:off x="3371" y="3408"/>
                <a:ext cx="13" cy="1"/>
              </a:xfrm>
              <a:custGeom>
                <a:avLst/>
                <a:gdLst>
                  <a:gd name="T0" fmla="*/ 25 w 25"/>
                  <a:gd name="T1" fmla="*/ 4 h 4"/>
                  <a:gd name="T2" fmla="*/ 25 w 25"/>
                  <a:gd name="T3" fmla="*/ 4 h 4"/>
                  <a:gd name="T4" fmla="*/ 0 w 25"/>
                  <a:gd name="T5" fmla="*/ 0 h 4"/>
                  <a:gd name="T6" fmla="*/ 9 w 25"/>
                  <a:gd name="T7" fmla="*/ 1 h 4"/>
                  <a:gd name="T8" fmla="*/ 25 w 2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"/>
                  <a:gd name="T17" fmla="*/ 25 w 2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">
                    <a:moveTo>
                      <a:pt x="25" y="4"/>
                    </a:moveTo>
                    <a:lnTo>
                      <a:pt x="25" y="4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14"/>
              <p:cNvSpPr>
                <a:spLocks/>
              </p:cNvSpPr>
              <p:nvPr/>
            </p:nvSpPr>
            <p:spPr bwMode="auto">
              <a:xfrm>
                <a:off x="3446" y="3297"/>
                <a:ext cx="9" cy="0"/>
              </a:xfrm>
              <a:custGeom>
                <a:avLst/>
                <a:gdLst>
                  <a:gd name="T0" fmla="*/ 0 w 16"/>
                  <a:gd name="T1" fmla="*/ 16 w 16"/>
                  <a:gd name="T2" fmla="*/ 13 w 16"/>
                  <a:gd name="T3" fmla="*/ 0 w 1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6"/>
                  <a:gd name="T9" fmla="*/ 16 w 1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6">
                    <a:moveTo>
                      <a:pt x="0" y="0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15"/>
              <p:cNvSpPr>
                <a:spLocks/>
              </p:cNvSpPr>
              <p:nvPr/>
            </p:nvSpPr>
            <p:spPr bwMode="auto">
              <a:xfrm>
                <a:off x="3371" y="3249"/>
                <a:ext cx="86" cy="7"/>
              </a:xfrm>
              <a:custGeom>
                <a:avLst/>
                <a:gdLst>
                  <a:gd name="T0" fmla="*/ 172 w 172"/>
                  <a:gd name="T1" fmla="*/ 0 h 14"/>
                  <a:gd name="T2" fmla="*/ 167 w 172"/>
                  <a:gd name="T3" fmla="*/ 0 h 14"/>
                  <a:gd name="T4" fmla="*/ 0 w 172"/>
                  <a:gd name="T5" fmla="*/ 14 h 14"/>
                  <a:gd name="T6" fmla="*/ 9 w 172"/>
                  <a:gd name="T7" fmla="*/ 14 h 14"/>
                  <a:gd name="T8" fmla="*/ 172 w 17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4"/>
                  <a:gd name="T17" fmla="*/ 172 w 17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4">
                    <a:moveTo>
                      <a:pt x="172" y="0"/>
                    </a:moveTo>
                    <a:lnTo>
                      <a:pt x="167" y="0"/>
                    </a:lnTo>
                    <a:lnTo>
                      <a:pt x="0" y="14"/>
                    </a:lnTo>
                    <a:lnTo>
                      <a:pt x="9" y="1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16"/>
              <p:cNvSpPr>
                <a:spLocks/>
              </p:cNvSpPr>
              <p:nvPr/>
            </p:nvSpPr>
            <p:spPr bwMode="auto">
              <a:xfrm>
                <a:off x="3371" y="3278"/>
                <a:ext cx="49" cy="3"/>
              </a:xfrm>
              <a:custGeom>
                <a:avLst/>
                <a:gdLst>
                  <a:gd name="T0" fmla="*/ 98 w 98"/>
                  <a:gd name="T1" fmla="*/ 0 h 6"/>
                  <a:gd name="T2" fmla="*/ 0 w 98"/>
                  <a:gd name="T3" fmla="*/ 6 h 6"/>
                  <a:gd name="T4" fmla="*/ 9 w 98"/>
                  <a:gd name="T5" fmla="*/ 5 h 6"/>
                  <a:gd name="T6" fmla="*/ 98 w 9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6"/>
                  <a:gd name="T14" fmla="*/ 98 w 9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6">
                    <a:moveTo>
                      <a:pt x="98" y="0"/>
                    </a:moveTo>
                    <a:lnTo>
                      <a:pt x="0" y="6"/>
                    </a:lnTo>
                    <a:lnTo>
                      <a:pt x="9" y="5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17"/>
              <p:cNvSpPr>
                <a:spLocks/>
              </p:cNvSpPr>
              <p:nvPr/>
            </p:nvSpPr>
            <p:spPr bwMode="auto">
              <a:xfrm>
                <a:off x="3457" y="3333"/>
                <a:ext cx="9" cy="0"/>
              </a:xfrm>
              <a:custGeom>
                <a:avLst/>
                <a:gdLst>
                  <a:gd name="T0" fmla="*/ 0 w 17"/>
                  <a:gd name="T1" fmla="*/ 0 w 17"/>
                  <a:gd name="T2" fmla="*/ 17 w 17"/>
                  <a:gd name="T3" fmla="*/ 0 w 17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7"/>
                  <a:gd name="T9" fmla="*/ 17 w 17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18"/>
              <p:cNvSpPr>
                <a:spLocks/>
              </p:cNvSpPr>
              <p:nvPr/>
            </p:nvSpPr>
            <p:spPr bwMode="auto">
              <a:xfrm>
                <a:off x="3371" y="3190"/>
                <a:ext cx="113" cy="17"/>
              </a:xfrm>
              <a:custGeom>
                <a:avLst/>
                <a:gdLst>
                  <a:gd name="T0" fmla="*/ 9 w 226"/>
                  <a:gd name="T1" fmla="*/ 33 h 34"/>
                  <a:gd name="T2" fmla="*/ 226 w 226"/>
                  <a:gd name="T3" fmla="*/ 0 h 34"/>
                  <a:gd name="T4" fmla="*/ 0 w 226"/>
                  <a:gd name="T5" fmla="*/ 34 h 34"/>
                  <a:gd name="T6" fmla="*/ 9 w 226"/>
                  <a:gd name="T7" fmla="*/ 33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6"/>
                  <a:gd name="T13" fmla="*/ 0 h 34"/>
                  <a:gd name="T14" fmla="*/ 226 w 22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6" h="34">
                    <a:moveTo>
                      <a:pt x="9" y="33"/>
                    </a:moveTo>
                    <a:lnTo>
                      <a:pt x="226" y="0"/>
                    </a:lnTo>
                    <a:lnTo>
                      <a:pt x="0" y="34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19"/>
              <p:cNvSpPr>
                <a:spLocks/>
              </p:cNvSpPr>
              <p:nvPr/>
            </p:nvSpPr>
            <p:spPr bwMode="auto">
              <a:xfrm>
                <a:off x="3415" y="3333"/>
                <a:ext cx="30" cy="0"/>
              </a:xfrm>
              <a:custGeom>
                <a:avLst/>
                <a:gdLst>
                  <a:gd name="T0" fmla="*/ 50 w 60"/>
                  <a:gd name="T1" fmla="*/ 0 h 2"/>
                  <a:gd name="T2" fmla="*/ 54 w 60"/>
                  <a:gd name="T3" fmla="*/ 2 h 2"/>
                  <a:gd name="T4" fmla="*/ 60 w 60"/>
                  <a:gd name="T5" fmla="*/ 2 h 2"/>
                  <a:gd name="T6" fmla="*/ 0 w 60"/>
                  <a:gd name="T7" fmla="*/ 0 h 2"/>
                  <a:gd name="T8" fmla="*/ 0 w 60"/>
                  <a:gd name="T9" fmla="*/ 0 h 2"/>
                  <a:gd name="T10" fmla="*/ 50 w 6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2"/>
                  <a:gd name="T20" fmla="*/ 60 w 60"/>
                  <a:gd name="T21" fmla="*/ 0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2">
                    <a:moveTo>
                      <a:pt x="50" y="0"/>
                    </a:moveTo>
                    <a:lnTo>
                      <a:pt x="54" y="2"/>
                    </a:lnTo>
                    <a:lnTo>
                      <a:pt x="60" y="2"/>
                    </a:lnTo>
                    <a:lnTo>
                      <a:pt x="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20"/>
              <p:cNvSpPr>
                <a:spLocks/>
              </p:cNvSpPr>
              <p:nvPr/>
            </p:nvSpPr>
            <p:spPr bwMode="auto">
              <a:xfrm>
                <a:off x="3371" y="3298"/>
                <a:ext cx="32" cy="0"/>
              </a:xfrm>
              <a:custGeom>
                <a:avLst/>
                <a:gdLst>
                  <a:gd name="T0" fmla="*/ 0 w 65"/>
                  <a:gd name="T1" fmla="*/ 1 h 1"/>
                  <a:gd name="T2" fmla="*/ 65 w 65"/>
                  <a:gd name="T3" fmla="*/ 0 h 1"/>
                  <a:gd name="T4" fmla="*/ 9 w 65"/>
                  <a:gd name="T5" fmla="*/ 1 h 1"/>
                  <a:gd name="T6" fmla="*/ 0 w 65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"/>
                  <a:gd name="T14" fmla="*/ 65 w 65"/>
                  <a:gd name="T15" fmla="*/ 0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">
                    <a:moveTo>
                      <a:pt x="0" y="1"/>
                    </a:moveTo>
                    <a:lnTo>
                      <a:pt x="65" y="0"/>
                    </a:lnTo>
                    <a:lnTo>
                      <a:pt x="9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21"/>
              <p:cNvSpPr>
                <a:spLocks/>
              </p:cNvSpPr>
              <p:nvPr/>
            </p:nvSpPr>
            <p:spPr bwMode="auto">
              <a:xfrm>
                <a:off x="3371" y="3332"/>
                <a:ext cx="37" cy="1"/>
              </a:xfrm>
              <a:custGeom>
                <a:avLst/>
                <a:gdLst>
                  <a:gd name="T0" fmla="*/ 75 w 75"/>
                  <a:gd name="T1" fmla="*/ 1 h 1"/>
                  <a:gd name="T2" fmla="*/ 0 w 75"/>
                  <a:gd name="T3" fmla="*/ 0 h 1"/>
                  <a:gd name="T4" fmla="*/ 9 w 75"/>
                  <a:gd name="T5" fmla="*/ 0 h 1"/>
                  <a:gd name="T6" fmla="*/ 75 w 75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1"/>
                  <a:gd name="T14" fmla="*/ 75 w 7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1">
                    <a:moveTo>
                      <a:pt x="75" y="1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22"/>
              <p:cNvSpPr>
                <a:spLocks noEditPoints="1"/>
              </p:cNvSpPr>
              <p:nvPr/>
            </p:nvSpPr>
            <p:spPr bwMode="auto">
              <a:xfrm>
                <a:off x="3356" y="3132"/>
                <a:ext cx="148" cy="402"/>
              </a:xfrm>
              <a:custGeom>
                <a:avLst/>
                <a:gdLst>
                  <a:gd name="T0" fmla="*/ 0 w 296"/>
                  <a:gd name="T1" fmla="*/ 733 h 802"/>
                  <a:gd name="T2" fmla="*/ 6 w 296"/>
                  <a:gd name="T3" fmla="*/ 734 h 802"/>
                  <a:gd name="T4" fmla="*/ 16 w 296"/>
                  <a:gd name="T5" fmla="*/ 737 h 802"/>
                  <a:gd name="T6" fmla="*/ 30 w 296"/>
                  <a:gd name="T7" fmla="*/ 740 h 802"/>
                  <a:gd name="T8" fmla="*/ 47 w 296"/>
                  <a:gd name="T9" fmla="*/ 745 h 802"/>
                  <a:gd name="T10" fmla="*/ 67 w 296"/>
                  <a:gd name="T11" fmla="*/ 749 h 802"/>
                  <a:gd name="T12" fmla="*/ 89 w 296"/>
                  <a:gd name="T13" fmla="*/ 754 h 802"/>
                  <a:gd name="T14" fmla="*/ 112 w 296"/>
                  <a:gd name="T15" fmla="*/ 760 h 802"/>
                  <a:gd name="T16" fmla="*/ 136 w 296"/>
                  <a:gd name="T17" fmla="*/ 766 h 802"/>
                  <a:gd name="T18" fmla="*/ 161 w 296"/>
                  <a:gd name="T19" fmla="*/ 771 h 802"/>
                  <a:gd name="T20" fmla="*/ 186 w 296"/>
                  <a:gd name="T21" fmla="*/ 777 h 802"/>
                  <a:gd name="T22" fmla="*/ 209 w 296"/>
                  <a:gd name="T23" fmla="*/ 782 h 802"/>
                  <a:gd name="T24" fmla="*/ 232 w 296"/>
                  <a:gd name="T25" fmla="*/ 787 h 802"/>
                  <a:gd name="T26" fmla="*/ 251 w 296"/>
                  <a:gd name="T27" fmla="*/ 792 h 802"/>
                  <a:gd name="T28" fmla="*/ 270 w 296"/>
                  <a:gd name="T29" fmla="*/ 797 h 802"/>
                  <a:gd name="T30" fmla="*/ 285 w 296"/>
                  <a:gd name="T31" fmla="*/ 800 h 802"/>
                  <a:gd name="T32" fmla="*/ 296 w 296"/>
                  <a:gd name="T33" fmla="*/ 802 h 802"/>
                  <a:gd name="T34" fmla="*/ 296 w 296"/>
                  <a:gd name="T35" fmla="*/ 0 h 802"/>
                  <a:gd name="T36" fmla="*/ 285 w 296"/>
                  <a:gd name="T37" fmla="*/ 2 h 802"/>
                  <a:gd name="T38" fmla="*/ 270 w 296"/>
                  <a:gd name="T39" fmla="*/ 5 h 802"/>
                  <a:gd name="T40" fmla="*/ 251 w 296"/>
                  <a:gd name="T41" fmla="*/ 10 h 802"/>
                  <a:gd name="T42" fmla="*/ 232 w 296"/>
                  <a:gd name="T43" fmla="*/ 15 h 802"/>
                  <a:gd name="T44" fmla="*/ 209 w 296"/>
                  <a:gd name="T45" fmla="*/ 19 h 802"/>
                  <a:gd name="T46" fmla="*/ 186 w 296"/>
                  <a:gd name="T47" fmla="*/ 25 h 802"/>
                  <a:gd name="T48" fmla="*/ 161 w 296"/>
                  <a:gd name="T49" fmla="*/ 31 h 802"/>
                  <a:gd name="T50" fmla="*/ 136 w 296"/>
                  <a:gd name="T51" fmla="*/ 36 h 802"/>
                  <a:gd name="T52" fmla="*/ 112 w 296"/>
                  <a:gd name="T53" fmla="*/ 42 h 802"/>
                  <a:gd name="T54" fmla="*/ 89 w 296"/>
                  <a:gd name="T55" fmla="*/ 47 h 802"/>
                  <a:gd name="T56" fmla="*/ 67 w 296"/>
                  <a:gd name="T57" fmla="*/ 53 h 802"/>
                  <a:gd name="T58" fmla="*/ 47 w 296"/>
                  <a:gd name="T59" fmla="*/ 56 h 802"/>
                  <a:gd name="T60" fmla="*/ 30 w 296"/>
                  <a:gd name="T61" fmla="*/ 61 h 802"/>
                  <a:gd name="T62" fmla="*/ 16 w 296"/>
                  <a:gd name="T63" fmla="*/ 64 h 802"/>
                  <a:gd name="T64" fmla="*/ 6 w 296"/>
                  <a:gd name="T65" fmla="*/ 66 h 802"/>
                  <a:gd name="T66" fmla="*/ 0 w 296"/>
                  <a:gd name="T67" fmla="*/ 68 h 802"/>
                  <a:gd name="T68" fmla="*/ 0 w 296"/>
                  <a:gd name="T69" fmla="*/ 164 h 802"/>
                  <a:gd name="T70" fmla="*/ 0 w 296"/>
                  <a:gd name="T71" fmla="*/ 364 h 802"/>
                  <a:gd name="T72" fmla="*/ 0 w 296"/>
                  <a:gd name="T73" fmla="*/ 581 h 802"/>
                  <a:gd name="T74" fmla="*/ 0 w 296"/>
                  <a:gd name="T75" fmla="*/ 733 h 802"/>
                  <a:gd name="T76" fmla="*/ 14 w 296"/>
                  <a:gd name="T77" fmla="*/ 88 h 802"/>
                  <a:gd name="T78" fmla="*/ 263 w 296"/>
                  <a:gd name="T79" fmla="*/ 39 h 802"/>
                  <a:gd name="T80" fmla="*/ 272 w 296"/>
                  <a:gd name="T81" fmla="*/ 36 h 802"/>
                  <a:gd name="T82" fmla="*/ 272 w 296"/>
                  <a:gd name="T83" fmla="*/ 693 h 802"/>
                  <a:gd name="T84" fmla="*/ 14 w 296"/>
                  <a:gd name="T85" fmla="*/ 653 h 802"/>
                  <a:gd name="T86" fmla="*/ 14 w 296"/>
                  <a:gd name="T87" fmla="*/ 88 h 8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6"/>
                  <a:gd name="T133" fmla="*/ 0 h 802"/>
                  <a:gd name="T134" fmla="*/ 296 w 296"/>
                  <a:gd name="T135" fmla="*/ 802 h 8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6" h="802">
                    <a:moveTo>
                      <a:pt x="0" y="733"/>
                    </a:moveTo>
                    <a:lnTo>
                      <a:pt x="6" y="734"/>
                    </a:lnTo>
                    <a:lnTo>
                      <a:pt x="16" y="737"/>
                    </a:lnTo>
                    <a:lnTo>
                      <a:pt x="30" y="740"/>
                    </a:lnTo>
                    <a:lnTo>
                      <a:pt x="47" y="745"/>
                    </a:lnTo>
                    <a:lnTo>
                      <a:pt x="67" y="749"/>
                    </a:lnTo>
                    <a:lnTo>
                      <a:pt x="89" y="754"/>
                    </a:lnTo>
                    <a:lnTo>
                      <a:pt x="112" y="760"/>
                    </a:lnTo>
                    <a:lnTo>
                      <a:pt x="136" y="766"/>
                    </a:lnTo>
                    <a:lnTo>
                      <a:pt x="161" y="771"/>
                    </a:lnTo>
                    <a:lnTo>
                      <a:pt x="186" y="777"/>
                    </a:lnTo>
                    <a:lnTo>
                      <a:pt x="209" y="782"/>
                    </a:lnTo>
                    <a:lnTo>
                      <a:pt x="232" y="787"/>
                    </a:lnTo>
                    <a:lnTo>
                      <a:pt x="251" y="792"/>
                    </a:lnTo>
                    <a:lnTo>
                      <a:pt x="270" y="797"/>
                    </a:lnTo>
                    <a:lnTo>
                      <a:pt x="285" y="800"/>
                    </a:lnTo>
                    <a:lnTo>
                      <a:pt x="296" y="802"/>
                    </a:lnTo>
                    <a:lnTo>
                      <a:pt x="296" y="0"/>
                    </a:lnTo>
                    <a:lnTo>
                      <a:pt x="285" y="2"/>
                    </a:lnTo>
                    <a:lnTo>
                      <a:pt x="270" y="5"/>
                    </a:lnTo>
                    <a:lnTo>
                      <a:pt x="251" y="10"/>
                    </a:lnTo>
                    <a:lnTo>
                      <a:pt x="232" y="15"/>
                    </a:lnTo>
                    <a:lnTo>
                      <a:pt x="209" y="19"/>
                    </a:lnTo>
                    <a:lnTo>
                      <a:pt x="186" y="25"/>
                    </a:lnTo>
                    <a:lnTo>
                      <a:pt x="161" y="31"/>
                    </a:lnTo>
                    <a:lnTo>
                      <a:pt x="136" y="36"/>
                    </a:lnTo>
                    <a:lnTo>
                      <a:pt x="112" y="42"/>
                    </a:lnTo>
                    <a:lnTo>
                      <a:pt x="89" y="47"/>
                    </a:lnTo>
                    <a:lnTo>
                      <a:pt x="67" y="53"/>
                    </a:lnTo>
                    <a:lnTo>
                      <a:pt x="47" y="56"/>
                    </a:lnTo>
                    <a:lnTo>
                      <a:pt x="30" y="61"/>
                    </a:lnTo>
                    <a:lnTo>
                      <a:pt x="16" y="64"/>
                    </a:lnTo>
                    <a:lnTo>
                      <a:pt x="6" y="66"/>
                    </a:lnTo>
                    <a:lnTo>
                      <a:pt x="0" y="68"/>
                    </a:lnTo>
                    <a:lnTo>
                      <a:pt x="0" y="164"/>
                    </a:lnTo>
                    <a:lnTo>
                      <a:pt x="0" y="364"/>
                    </a:lnTo>
                    <a:lnTo>
                      <a:pt x="0" y="581"/>
                    </a:lnTo>
                    <a:lnTo>
                      <a:pt x="0" y="733"/>
                    </a:lnTo>
                    <a:close/>
                    <a:moveTo>
                      <a:pt x="14" y="88"/>
                    </a:moveTo>
                    <a:lnTo>
                      <a:pt x="263" y="39"/>
                    </a:lnTo>
                    <a:lnTo>
                      <a:pt x="272" y="36"/>
                    </a:lnTo>
                    <a:lnTo>
                      <a:pt x="272" y="693"/>
                    </a:lnTo>
                    <a:lnTo>
                      <a:pt x="14" y="653"/>
                    </a:lnTo>
                    <a:lnTo>
                      <a:pt x="14" y="88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23"/>
              <p:cNvSpPr>
                <a:spLocks/>
              </p:cNvSpPr>
              <p:nvPr/>
            </p:nvSpPr>
            <p:spPr bwMode="auto">
              <a:xfrm>
                <a:off x="3371" y="3182"/>
                <a:ext cx="7" cy="1"/>
              </a:xfrm>
              <a:custGeom>
                <a:avLst/>
                <a:gdLst>
                  <a:gd name="T0" fmla="*/ 15 w 15"/>
                  <a:gd name="T1" fmla="*/ 0 h 2"/>
                  <a:gd name="T2" fmla="*/ 9 w 15"/>
                  <a:gd name="T3" fmla="*/ 1 h 2"/>
                  <a:gd name="T4" fmla="*/ 5 w 15"/>
                  <a:gd name="T5" fmla="*/ 1 h 2"/>
                  <a:gd name="T6" fmla="*/ 1 w 15"/>
                  <a:gd name="T7" fmla="*/ 2 h 2"/>
                  <a:gd name="T8" fmla="*/ 0 w 15"/>
                  <a:gd name="T9" fmla="*/ 2 h 2"/>
                  <a:gd name="T10" fmla="*/ 1 w 15"/>
                  <a:gd name="T11" fmla="*/ 2 h 2"/>
                  <a:gd name="T12" fmla="*/ 3 w 15"/>
                  <a:gd name="T13" fmla="*/ 1 h 2"/>
                  <a:gd name="T14" fmla="*/ 6 w 15"/>
                  <a:gd name="T15" fmla="*/ 1 h 2"/>
                  <a:gd name="T16" fmla="*/ 9 w 15"/>
                  <a:gd name="T17" fmla="*/ 1 h 2"/>
                  <a:gd name="T18" fmla="*/ 10 w 15"/>
                  <a:gd name="T19" fmla="*/ 0 h 2"/>
                  <a:gd name="T20" fmla="*/ 12 w 15"/>
                  <a:gd name="T21" fmla="*/ 0 h 2"/>
                  <a:gd name="T22" fmla="*/ 14 w 15"/>
                  <a:gd name="T23" fmla="*/ 0 h 2"/>
                  <a:gd name="T24" fmla="*/ 15 w 15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2"/>
                  <a:gd name="T41" fmla="*/ 15 w 1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2">
                    <a:moveTo>
                      <a:pt x="15" y="0"/>
                    </a:moveTo>
                    <a:lnTo>
                      <a:pt x="9" y="1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24"/>
              <p:cNvSpPr>
                <a:spLocks/>
              </p:cNvSpPr>
              <p:nvPr/>
            </p:nvSpPr>
            <p:spPr bwMode="auto">
              <a:xfrm>
                <a:off x="3388" y="3212"/>
                <a:ext cx="69" cy="9"/>
              </a:xfrm>
              <a:custGeom>
                <a:avLst/>
                <a:gdLst>
                  <a:gd name="T0" fmla="*/ 138 w 138"/>
                  <a:gd name="T1" fmla="*/ 0 h 17"/>
                  <a:gd name="T2" fmla="*/ 138 w 138"/>
                  <a:gd name="T3" fmla="*/ 0 h 17"/>
                  <a:gd name="T4" fmla="*/ 0 w 138"/>
                  <a:gd name="T5" fmla="*/ 17 h 17"/>
                  <a:gd name="T6" fmla="*/ 138 w 13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17"/>
                  <a:gd name="T14" fmla="*/ 138 w 13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17">
                    <a:moveTo>
                      <a:pt x="138" y="0"/>
                    </a:moveTo>
                    <a:lnTo>
                      <a:pt x="138" y="0"/>
                    </a:lnTo>
                    <a:lnTo>
                      <a:pt x="0" y="1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25"/>
              <p:cNvSpPr>
                <a:spLocks noEditPoints="1"/>
              </p:cNvSpPr>
              <p:nvPr/>
            </p:nvSpPr>
            <p:spPr bwMode="auto">
              <a:xfrm>
                <a:off x="3525" y="3152"/>
                <a:ext cx="43" cy="162"/>
              </a:xfrm>
              <a:custGeom>
                <a:avLst/>
                <a:gdLst>
                  <a:gd name="T0" fmla="*/ 85 w 85"/>
                  <a:gd name="T1" fmla="*/ 40 h 324"/>
                  <a:gd name="T2" fmla="*/ 0 w 85"/>
                  <a:gd name="T3" fmla="*/ 0 h 324"/>
                  <a:gd name="T4" fmla="*/ 0 w 85"/>
                  <a:gd name="T5" fmla="*/ 13 h 324"/>
                  <a:gd name="T6" fmla="*/ 0 w 85"/>
                  <a:gd name="T7" fmla="*/ 324 h 324"/>
                  <a:gd name="T8" fmla="*/ 85 w 85"/>
                  <a:gd name="T9" fmla="*/ 286 h 324"/>
                  <a:gd name="T10" fmla="*/ 85 w 85"/>
                  <a:gd name="T11" fmla="*/ 40 h 324"/>
                  <a:gd name="T12" fmla="*/ 69 w 85"/>
                  <a:gd name="T13" fmla="*/ 275 h 324"/>
                  <a:gd name="T14" fmla="*/ 66 w 85"/>
                  <a:gd name="T15" fmla="*/ 276 h 324"/>
                  <a:gd name="T16" fmla="*/ 60 w 85"/>
                  <a:gd name="T17" fmla="*/ 279 h 324"/>
                  <a:gd name="T18" fmla="*/ 53 w 85"/>
                  <a:gd name="T19" fmla="*/ 282 h 324"/>
                  <a:gd name="T20" fmla="*/ 45 w 85"/>
                  <a:gd name="T21" fmla="*/ 286 h 324"/>
                  <a:gd name="T22" fmla="*/ 37 w 85"/>
                  <a:gd name="T23" fmla="*/ 289 h 324"/>
                  <a:gd name="T24" fmla="*/ 29 w 85"/>
                  <a:gd name="T25" fmla="*/ 292 h 324"/>
                  <a:gd name="T26" fmla="*/ 22 w 85"/>
                  <a:gd name="T27" fmla="*/ 296 h 324"/>
                  <a:gd name="T28" fmla="*/ 16 w 85"/>
                  <a:gd name="T29" fmla="*/ 299 h 324"/>
                  <a:gd name="T30" fmla="*/ 16 w 85"/>
                  <a:gd name="T31" fmla="*/ 297 h 324"/>
                  <a:gd name="T32" fmla="*/ 16 w 85"/>
                  <a:gd name="T33" fmla="*/ 295 h 324"/>
                  <a:gd name="T34" fmla="*/ 16 w 85"/>
                  <a:gd name="T35" fmla="*/ 291 h 324"/>
                  <a:gd name="T36" fmla="*/ 16 w 85"/>
                  <a:gd name="T37" fmla="*/ 288 h 324"/>
                  <a:gd name="T38" fmla="*/ 16 w 85"/>
                  <a:gd name="T39" fmla="*/ 227 h 324"/>
                  <a:gd name="T40" fmla="*/ 16 w 85"/>
                  <a:gd name="T41" fmla="*/ 144 h 324"/>
                  <a:gd name="T42" fmla="*/ 16 w 85"/>
                  <a:gd name="T43" fmla="*/ 67 h 324"/>
                  <a:gd name="T44" fmla="*/ 16 w 85"/>
                  <a:gd name="T45" fmla="*/ 25 h 324"/>
                  <a:gd name="T46" fmla="*/ 21 w 85"/>
                  <a:gd name="T47" fmla="*/ 28 h 324"/>
                  <a:gd name="T48" fmla="*/ 26 w 85"/>
                  <a:gd name="T49" fmla="*/ 30 h 324"/>
                  <a:gd name="T50" fmla="*/ 32 w 85"/>
                  <a:gd name="T51" fmla="*/ 33 h 324"/>
                  <a:gd name="T52" fmla="*/ 39 w 85"/>
                  <a:gd name="T53" fmla="*/ 36 h 324"/>
                  <a:gd name="T54" fmla="*/ 45 w 85"/>
                  <a:gd name="T55" fmla="*/ 39 h 324"/>
                  <a:gd name="T56" fmla="*/ 52 w 85"/>
                  <a:gd name="T57" fmla="*/ 41 h 324"/>
                  <a:gd name="T58" fmla="*/ 58 w 85"/>
                  <a:gd name="T59" fmla="*/ 44 h 324"/>
                  <a:gd name="T60" fmla="*/ 62 w 85"/>
                  <a:gd name="T61" fmla="*/ 46 h 324"/>
                  <a:gd name="T62" fmla="*/ 63 w 85"/>
                  <a:gd name="T63" fmla="*/ 47 h 324"/>
                  <a:gd name="T64" fmla="*/ 63 w 85"/>
                  <a:gd name="T65" fmla="*/ 47 h 324"/>
                  <a:gd name="T66" fmla="*/ 64 w 85"/>
                  <a:gd name="T67" fmla="*/ 47 h 324"/>
                  <a:gd name="T68" fmla="*/ 64 w 85"/>
                  <a:gd name="T69" fmla="*/ 48 h 324"/>
                  <a:gd name="T70" fmla="*/ 66 w 85"/>
                  <a:gd name="T71" fmla="*/ 49 h 324"/>
                  <a:gd name="T72" fmla="*/ 67 w 85"/>
                  <a:gd name="T73" fmla="*/ 49 h 324"/>
                  <a:gd name="T74" fmla="*/ 68 w 85"/>
                  <a:gd name="T75" fmla="*/ 49 h 324"/>
                  <a:gd name="T76" fmla="*/ 69 w 85"/>
                  <a:gd name="T77" fmla="*/ 51 h 324"/>
                  <a:gd name="T78" fmla="*/ 69 w 85"/>
                  <a:gd name="T79" fmla="*/ 89 h 324"/>
                  <a:gd name="T80" fmla="*/ 69 w 85"/>
                  <a:gd name="T81" fmla="*/ 162 h 324"/>
                  <a:gd name="T82" fmla="*/ 69 w 85"/>
                  <a:gd name="T83" fmla="*/ 237 h 324"/>
                  <a:gd name="T84" fmla="*/ 69 w 85"/>
                  <a:gd name="T85" fmla="*/ 275 h 3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5"/>
                  <a:gd name="T130" fmla="*/ 0 h 324"/>
                  <a:gd name="T131" fmla="*/ 85 w 85"/>
                  <a:gd name="T132" fmla="*/ 324 h 32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5" h="324">
                    <a:moveTo>
                      <a:pt x="85" y="4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0" y="324"/>
                    </a:lnTo>
                    <a:lnTo>
                      <a:pt x="85" y="286"/>
                    </a:lnTo>
                    <a:lnTo>
                      <a:pt x="85" y="40"/>
                    </a:lnTo>
                    <a:close/>
                    <a:moveTo>
                      <a:pt x="69" y="275"/>
                    </a:moveTo>
                    <a:lnTo>
                      <a:pt x="66" y="276"/>
                    </a:lnTo>
                    <a:lnTo>
                      <a:pt x="60" y="279"/>
                    </a:lnTo>
                    <a:lnTo>
                      <a:pt x="53" y="282"/>
                    </a:lnTo>
                    <a:lnTo>
                      <a:pt x="45" y="286"/>
                    </a:lnTo>
                    <a:lnTo>
                      <a:pt x="37" y="289"/>
                    </a:lnTo>
                    <a:lnTo>
                      <a:pt x="29" y="292"/>
                    </a:lnTo>
                    <a:lnTo>
                      <a:pt x="22" y="296"/>
                    </a:lnTo>
                    <a:lnTo>
                      <a:pt x="16" y="299"/>
                    </a:lnTo>
                    <a:lnTo>
                      <a:pt x="16" y="297"/>
                    </a:lnTo>
                    <a:lnTo>
                      <a:pt x="16" y="295"/>
                    </a:lnTo>
                    <a:lnTo>
                      <a:pt x="16" y="291"/>
                    </a:lnTo>
                    <a:lnTo>
                      <a:pt x="16" y="288"/>
                    </a:lnTo>
                    <a:lnTo>
                      <a:pt x="16" y="227"/>
                    </a:lnTo>
                    <a:lnTo>
                      <a:pt x="16" y="144"/>
                    </a:lnTo>
                    <a:lnTo>
                      <a:pt x="16" y="67"/>
                    </a:lnTo>
                    <a:lnTo>
                      <a:pt x="16" y="25"/>
                    </a:lnTo>
                    <a:lnTo>
                      <a:pt x="21" y="28"/>
                    </a:lnTo>
                    <a:lnTo>
                      <a:pt x="26" y="30"/>
                    </a:lnTo>
                    <a:lnTo>
                      <a:pt x="32" y="33"/>
                    </a:lnTo>
                    <a:lnTo>
                      <a:pt x="39" y="36"/>
                    </a:lnTo>
                    <a:lnTo>
                      <a:pt x="45" y="39"/>
                    </a:lnTo>
                    <a:lnTo>
                      <a:pt x="52" y="41"/>
                    </a:lnTo>
                    <a:lnTo>
                      <a:pt x="58" y="44"/>
                    </a:lnTo>
                    <a:lnTo>
                      <a:pt x="62" y="46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4" y="48"/>
                    </a:lnTo>
                    <a:lnTo>
                      <a:pt x="66" y="49"/>
                    </a:lnTo>
                    <a:lnTo>
                      <a:pt x="67" y="49"/>
                    </a:lnTo>
                    <a:lnTo>
                      <a:pt x="68" y="49"/>
                    </a:lnTo>
                    <a:lnTo>
                      <a:pt x="69" y="51"/>
                    </a:lnTo>
                    <a:lnTo>
                      <a:pt x="69" y="89"/>
                    </a:lnTo>
                    <a:lnTo>
                      <a:pt x="69" y="162"/>
                    </a:lnTo>
                    <a:lnTo>
                      <a:pt x="69" y="237"/>
                    </a:lnTo>
                    <a:lnTo>
                      <a:pt x="69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26"/>
              <p:cNvSpPr>
                <a:spLocks/>
              </p:cNvSpPr>
              <p:nvPr/>
            </p:nvSpPr>
            <p:spPr bwMode="auto">
              <a:xfrm>
                <a:off x="3534" y="3175"/>
                <a:ext cx="26" cy="127"/>
              </a:xfrm>
              <a:custGeom>
                <a:avLst/>
                <a:gdLst>
                  <a:gd name="T0" fmla="*/ 46 w 53"/>
                  <a:gd name="T1" fmla="*/ 0 h 253"/>
                  <a:gd name="T2" fmla="*/ 45 w 53"/>
                  <a:gd name="T3" fmla="*/ 0 h 253"/>
                  <a:gd name="T4" fmla="*/ 45 w 53"/>
                  <a:gd name="T5" fmla="*/ 0 h 253"/>
                  <a:gd name="T6" fmla="*/ 45 w 53"/>
                  <a:gd name="T7" fmla="*/ 0 h 253"/>
                  <a:gd name="T8" fmla="*/ 44 w 53"/>
                  <a:gd name="T9" fmla="*/ 0 h 253"/>
                  <a:gd name="T10" fmla="*/ 44 w 53"/>
                  <a:gd name="T11" fmla="*/ 45 h 253"/>
                  <a:gd name="T12" fmla="*/ 44 w 53"/>
                  <a:gd name="T13" fmla="*/ 117 h 253"/>
                  <a:gd name="T14" fmla="*/ 44 w 53"/>
                  <a:gd name="T15" fmla="*/ 187 h 253"/>
                  <a:gd name="T16" fmla="*/ 44 w 53"/>
                  <a:gd name="T17" fmla="*/ 221 h 253"/>
                  <a:gd name="T18" fmla="*/ 42 w 53"/>
                  <a:gd name="T19" fmla="*/ 222 h 253"/>
                  <a:gd name="T20" fmla="*/ 37 w 53"/>
                  <a:gd name="T21" fmla="*/ 225 h 253"/>
                  <a:gd name="T22" fmla="*/ 32 w 53"/>
                  <a:gd name="T23" fmla="*/ 227 h 253"/>
                  <a:gd name="T24" fmla="*/ 27 w 53"/>
                  <a:gd name="T25" fmla="*/ 229 h 253"/>
                  <a:gd name="T26" fmla="*/ 20 w 53"/>
                  <a:gd name="T27" fmla="*/ 233 h 253"/>
                  <a:gd name="T28" fmla="*/ 13 w 53"/>
                  <a:gd name="T29" fmla="*/ 236 h 253"/>
                  <a:gd name="T30" fmla="*/ 6 w 53"/>
                  <a:gd name="T31" fmla="*/ 238 h 253"/>
                  <a:gd name="T32" fmla="*/ 0 w 53"/>
                  <a:gd name="T33" fmla="*/ 242 h 253"/>
                  <a:gd name="T34" fmla="*/ 0 w 53"/>
                  <a:gd name="T35" fmla="*/ 245 h 253"/>
                  <a:gd name="T36" fmla="*/ 0 w 53"/>
                  <a:gd name="T37" fmla="*/ 249 h 253"/>
                  <a:gd name="T38" fmla="*/ 0 w 53"/>
                  <a:gd name="T39" fmla="*/ 251 h 253"/>
                  <a:gd name="T40" fmla="*/ 0 w 53"/>
                  <a:gd name="T41" fmla="*/ 253 h 253"/>
                  <a:gd name="T42" fmla="*/ 6 w 53"/>
                  <a:gd name="T43" fmla="*/ 250 h 253"/>
                  <a:gd name="T44" fmla="*/ 13 w 53"/>
                  <a:gd name="T45" fmla="*/ 246 h 253"/>
                  <a:gd name="T46" fmla="*/ 21 w 53"/>
                  <a:gd name="T47" fmla="*/ 243 h 253"/>
                  <a:gd name="T48" fmla="*/ 29 w 53"/>
                  <a:gd name="T49" fmla="*/ 240 h 253"/>
                  <a:gd name="T50" fmla="*/ 37 w 53"/>
                  <a:gd name="T51" fmla="*/ 236 h 253"/>
                  <a:gd name="T52" fmla="*/ 44 w 53"/>
                  <a:gd name="T53" fmla="*/ 233 h 253"/>
                  <a:gd name="T54" fmla="*/ 50 w 53"/>
                  <a:gd name="T55" fmla="*/ 230 h 253"/>
                  <a:gd name="T56" fmla="*/ 53 w 53"/>
                  <a:gd name="T57" fmla="*/ 229 h 253"/>
                  <a:gd name="T58" fmla="*/ 53 w 53"/>
                  <a:gd name="T59" fmla="*/ 191 h 253"/>
                  <a:gd name="T60" fmla="*/ 53 w 53"/>
                  <a:gd name="T61" fmla="*/ 116 h 253"/>
                  <a:gd name="T62" fmla="*/ 53 w 53"/>
                  <a:gd name="T63" fmla="*/ 43 h 253"/>
                  <a:gd name="T64" fmla="*/ 53 w 53"/>
                  <a:gd name="T65" fmla="*/ 5 h 253"/>
                  <a:gd name="T66" fmla="*/ 52 w 53"/>
                  <a:gd name="T67" fmla="*/ 3 h 253"/>
                  <a:gd name="T68" fmla="*/ 51 w 53"/>
                  <a:gd name="T69" fmla="*/ 3 h 253"/>
                  <a:gd name="T70" fmla="*/ 50 w 53"/>
                  <a:gd name="T71" fmla="*/ 3 h 253"/>
                  <a:gd name="T72" fmla="*/ 48 w 53"/>
                  <a:gd name="T73" fmla="*/ 2 h 253"/>
                  <a:gd name="T74" fmla="*/ 48 w 53"/>
                  <a:gd name="T75" fmla="*/ 1 h 253"/>
                  <a:gd name="T76" fmla="*/ 47 w 53"/>
                  <a:gd name="T77" fmla="*/ 1 h 253"/>
                  <a:gd name="T78" fmla="*/ 47 w 53"/>
                  <a:gd name="T79" fmla="*/ 1 h 253"/>
                  <a:gd name="T80" fmla="*/ 46 w 53"/>
                  <a:gd name="T81" fmla="*/ 0 h 2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253"/>
                  <a:gd name="T125" fmla="*/ 53 w 53"/>
                  <a:gd name="T126" fmla="*/ 253 h 2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253">
                    <a:moveTo>
                      <a:pt x="46" y="0"/>
                    </a:moveTo>
                    <a:lnTo>
                      <a:pt x="45" y="0"/>
                    </a:lnTo>
                    <a:lnTo>
                      <a:pt x="44" y="0"/>
                    </a:lnTo>
                    <a:lnTo>
                      <a:pt x="44" y="45"/>
                    </a:lnTo>
                    <a:lnTo>
                      <a:pt x="44" y="117"/>
                    </a:lnTo>
                    <a:lnTo>
                      <a:pt x="44" y="187"/>
                    </a:lnTo>
                    <a:lnTo>
                      <a:pt x="44" y="221"/>
                    </a:lnTo>
                    <a:lnTo>
                      <a:pt x="42" y="222"/>
                    </a:lnTo>
                    <a:lnTo>
                      <a:pt x="37" y="225"/>
                    </a:lnTo>
                    <a:lnTo>
                      <a:pt x="32" y="227"/>
                    </a:lnTo>
                    <a:lnTo>
                      <a:pt x="27" y="229"/>
                    </a:lnTo>
                    <a:lnTo>
                      <a:pt x="20" y="233"/>
                    </a:lnTo>
                    <a:lnTo>
                      <a:pt x="13" y="236"/>
                    </a:lnTo>
                    <a:lnTo>
                      <a:pt x="6" y="238"/>
                    </a:lnTo>
                    <a:lnTo>
                      <a:pt x="0" y="242"/>
                    </a:lnTo>
                    <a:lnTo>
                      <a:pt x="0" y="245"/>
                    </a:lnTo>
                    <a:lnTo>
                      <a:pt x="0" y="249"/>
                    </a:lnTo>
                    <a:lnTo>
                      <a:pt x="0" y="251"/>
                    </a:lnTo>
                    <a:lnTo>
                      <a:pt x="0" y="253"/>
                    </a:lnTo>
                    <a:lnTo>
                      <a:pt x="6" y="250"/>
                    </a:lnTo>
                    <a:lnTo>
                      <a:pt x="13" y="246"/>
                    </a:lnTo>
                    <a:lnTo>
                      <a:pt x="21" y="243"/>
                    </a:lnTo>
                    <a:lnTo>
                      <a:pt x="29" y="240"/>
                    </a:lnTo>
                    <a:lnTo>
                      <a:pt x="37" y="236"/>
                    </a:lnTo>
                    <a:lnTo>
                      <a:pt x="44" y="233"/>
                    </a:lnTo>
                    <a:lnTo>
                      <a:pt x="50" y="230"/>
                    </a:lnTo>
                    <a:lnTo>
                      <a:pt x="53" y="229"/>
                    </a:lnTo>
                    <a:lnTo>
                      <a:pt x="53" y="191"/>
                    </a:lnTo>
                    <a:lnTo>
                      <a:pt x="53" y="116"/>
                    </a:lnTo>
                    <a:lnTo>
                      <a:pt x="53" y="43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48" y="2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27"/>
              <p:cNvSpPr>
                <a:spLocks/>
              </p:cNvSpPr>
              <p:nvPr/>
            </p:nvSpPr>
            <p:spPr bwMode="auto">
              <a:xfrm>
                <a:off x="3534" y="3165"/>
                <a:ext cx="21" cy="131"/>
              </a:xfrm>
              <a:custGeom>
                <a:avLst/>
                <a:gdLst>
                  <a:gd name="T0" fmla="*/ 44 w 44"/>
                  <a:gd name="T1" fmla="*/ 21 h 263"/>
                  <a:gd name="T2" fmla="*/ 39 w 44"/>
                  <a:gd name="T3" fmla="*/ 19 h 263"/>
                  <a:gd name="T4" fmla="*/ 33 w 44"/>
                  <a:gd name="T5" fmla="*/ 16 h 263"/>
                  <a:gd name="T6" fmla="*/ 28 w 44"/>
                  <a:gd name="T7" fmla="*/ 13 h 263"/>
                  <a:gd name="T8" fmla="*/ 21 w 44"/>
                  <a:gd name="T9" fmla="*/ 11 h 263"/>
                  <a:gd name="T10" fmla="*/ 15 w 44"/>
                  <a:gd name="T11" fmla="*/ 8 h 263"/>
                  <a:gd name="T12" fmla="*/ 9 w 44"/>
                  <a:gd name="T13" fmla="*/ 5 h 263"/>
                  <a:gd name="T14" fmla="*/ 5 w 44"/>
                  <a:gd name="T15" fmla="*/ 3 h 263"/>
                  <a:gd name="T16" fmla="*/ 0 w 44"/>
                  <a:gd name="T17" fmla="*/ 0 h 263"/>
                  <a:gd name="T18" fmla="*/ 0 w 44"/>
                  <a:gd name="T19" fmla="*/ 42 h 263"/>
                  <a:gd name="T20" fmla="*/ 0 w 44"/>
                  <a:gd name="T21" fmla="*/ 119 h 263"/>
                  <a:gd name="T22" fmla="*/ 0 w 44"/>
                  <a:gd name="T23" fmla="*/ 202 h 263"/>
                  <a:gd name="T24" fmla="*/ 0 w 44"/>
                  <a:gd name="T25" fmla="*/ 263 h 263"/>
                  <a:gd name="T26" fmla="*/ 6 w 44"/>
                  <a:gd name="T27" fmla="*/ 259 h 263"/>
                  <a:gd name="T28" fmla="*/ 13 w 44"/>
                  <a:gd name="T29" fmla="*/ 257 h 263"/>
                  <a:gd name="T30" fmla="*/ 20 w 44"/>
                  <a:gd name="T31" fmla="*/ 254 h 263"/>
                  <a:gd name="T32" fmla="*/ 27 w 44"/>
                  <a:gd name="T33" fmla="*/ 250 h 263"/>
                  <a:gd name="T34" fmla="*/ 32 w 44"/>
                  <a:gd name="T35" fmla="*/ 248 h 263"/>
                  <a:gd name="T36" fmla="*/ 37 w 44"/>
                  <a:gd name="T37" fmla="*/ 246 h 263"/>
                  <a:gd name="T38" fmla="*/ 42 w 44"/>
                  <a:gd name="T39" fmla="*/ 243 h 263"/>
                  <a:gd name="T40" fmla="*/ 44 w 44"/>
                  <a:gd name="T41" fmla="*/ 242 h 263"/>
                  <a:gd name="T42" fmla="*/ 44 w 44"/>
                  <a:gd name="T43" fmla="*/ 208 h 263"/>
                  <a:gd name="T44" fmla="*/ 44 w 44"/>
                  <a:gd name="T45" fmla="*/ 138 h 263"/>
                  <a:gd name="T46" fmla="*/ 44 w 44"/>
                  <a:gd name="T47" fmla="*/ 66 h 263"/>
                  <a:gd name="T48" fmla="*/ 44 w 44"/>
                  <a:gd name="T49" fmla="*/ 21 h 2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263"/>
                  <a:gd name="T77" fmla="*/ 44 w 44"/>
                  <a:gd name="T78" fmla="*/ 263 h 2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263">
                    <a:moveTo>
                      <a:pt x="44" y="21"/>
                    </a:moveTo>
                    <a:lnTo>
                      <a:pt x="39" y="19"/>
                    </a:lnTo>
                    <a:lnTo>
                      <a:pt x="33" y="16"/>
                    </a:lnTo>
                    <a:lnTo>
                      <a:pt x="28" y="13"/>
                    </a:lnTo>
                    <a:lnTo>
                      <a:pt x="21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119"/>
                    </a:lnTo>
                    <a:lnTo>
                      <a:pt x="0" y="202"/>
                    </a:lnTo>
                    <a:lnTo>
                      <a:pt x="0" y="263"/>
                    </a:lnTo>
                    <a:lnTo>
                      <a:pt x="6" y="259"/>
                    </a:lnTo>
                    <a:lnTo>
                      <a:pt x="13" y="257"/>
                    </a:lnTo>
                    <a:lnTo>
                      <a:pt x="20" y="254"/>
                    </a:lnTo>
                    <a:lnTo>
                      <a:pt x="27" y="250"/>
                    </a:lnTo>
                    <a:lnTo>
                      <a:pt x="32" y="248"/>
                    </a:lnTo>
                    <a:lnTo>
                      <a:pt x="37" y="246"/>
                    </a:lnTo>
                    <a:lnTo>
                      <a:pt x="42" y="243"/>
                    </a:lnTo>
                    <a:lnTo>
                      <a:pt x="44" y="242"/>
                    </a:lnTo>
                    <a:lnTo>
                      <a:pt x="44" y="208"/>
                    </a:lnTo>
                    <a:lnTo>
                      <a:pt x="44" y="138"/>
                    </a:lnTo>
                    <a:lnTo>
                      <a:pt x="44" y="66"/>
                    </a:lnTo>
                    <a:lnTo>
                      <a:pt x="44" y="2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28"/>
              <p:cNvSpPr>
                <a:spLocks/>
              </p:cNvSpPr>
              <p:nvPr/>
            </p:nvSpPr>
            <p:spPr bwMode="auto">
              <a:xfrm>
                <a:off x="3376" y="3275"/>
                <a:ext cx="95" cy="23"/>
              </a:xfrm>
              <a:custGeom>
                <a:avLst/>
                <a:gdLst>
                  <a:gd name="T0" fmla="*/ 130 w 190"/>
                  <a:gd name="T1" fmla="*/ 32 h 46"/>
                  <a:gd name="T2" fmla="*/ 130 w 190"/>
                  <a:gd name="T3" fmla="*/ 16 h 46"/>
                  <a:gd name="T4" fmla="*/ 174 w 190"/>
                  <a:gd name="T5" fmla="*/ 15 h 46"/>
                  <a:gd name="T6" fmla="*/ 180 w 190"/>
                  <a:gd name="T7" fmla="*/ 9 h 46"/>
                  <a:gd name="T8" fmla="*/ 190 w 190"/>
                  <a:gd name="T9" fmla="*/ 0 h 46"/>
                  <a:gd name="T10" fmla="*/ 181 w 190"/>
                  <a:gd name="T11" fmla="*/ 0 h 46"/>
                  <a:gd name="T12" fmla="*/ 181 w 190"/>
                  <a:gd name="T13" fmla="*/ 0 h 46"/>
                  <a:gd name="T14" fmla="*/ 180 w 190"/>
                  <a:gd name="T15" fmla="*/ 0 h 46"/>
                  <a:gd name="T16" fmla="*/ 172 w 190"/>
                  <a:gd name="T17" fmla="*/ 1 h 46"/>
                  <a:gd name="T18" fmla="*/ 170 w 190"/>
                  <a:gd name="T19" fmla="*/ 1 h 46"/>
                  <a:gd name="T20" fmla="*/ 89 w 190"/>
                  <a:gd name="T21" fmla="*/ 6 h 46"/>
                  <a:gd name="T22" fmla="*/ 0 w 190"/>
                  <a:gd name="T23" fmla="*/ 11 h 46"/>
                  <a:gd name="T24" fmla="*/ 0 w 190"/>
                  <a:gd name="T25" fmla="*/ 46 h 46"/>
                  <a:gd name="T26" fmla="*/ 56 w 190"/>
                  <a:gd name="T27" fmla="*/ 45 h 46"/>
                  <a:gd name="T28" fmla="*/ 130 w 190"/>
                  <a:gd name="T29" fmla="*/ 44 h 46"/>
                  <a:gd name="T30" fmla="*/ 142 w 190"/>
                  <a:gd name="T31" fmla="*/ 44 h 46"/>
                  <a:gd name="T32" fmla="*/ 156 w 190"/>
                  <a:gd name="T33" fmla="*/ 32 h 46"/>
                  <a:gd name="T34" fmla="*/ 130 w 190"/>
                  <a:gd name="T35" fmla="*/ 32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0"/>
                  <a:gd name="T55" fmla="*/ 0 h 46"/>
                  <a:gd name="T56" fmla="*/ 190 w 190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0" h="46">
                    <a:moveTo>
                      <a:pt x="130" y="32"/>
                    </a:moveTo>
                    <a:lnTo>
                      <a:pt x="130" y="16"/>
                    </a:lnTo>
                    <a:lnTo>
                      <a:pt x="174" y="15"/>
                    </a:lnTo>
                    <a:lnTo>
                      <a:pt x="180" y="9"/>
                    </a:lnTo>
                    <a:lnTo>
                      <a:pt x="190" y="0"/>
                    </a:lnTo>
                    <a:lnTo>
                      <a:pt x="181" y="0"/>
                    </a:lnTo>
                    <a:lnTo>
                      <a:pt x="180" y="0"/>
                    </a:lnTo>
                    <a:lnTo>
                      <a:pt x="172" y="1"/>
                    </a:lnTo>
                    <a:lnTo>
                      <a:pt x="170" y="1"/>
                    </a:lnTo>
                    <a:lnTo>
                      <a:pt x="89" y="6"/>
                    </a:lnTo>
                    <a:lnTo>
                      <a:pt x="0" y="11"/>
                    </a:lnTo>
                    <a:lnTo>
                      <a:pt x="0" y="46"/>
                    </a:lnTo>
                    <a:lnTo>
                      <a:pt x="56" y="45"/>
                    </a:lnTo>
                    <a:lnTo>
                      <a:pt x="130" y="44"/>
                    </a:lnTo>
                    <a:lnTo>
                      <a:pt x="142" y="44"/>
                    </a:lnTo>
                    <a:lnTo>
                      <a:pt x="156" y="32"/>
                    </a:lnTo>
                    <a:lnTo>
                      <a:pt x="130" y="32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29"/>
              <p:cNvSpPr>
                <a:spLocks/>
              </p:cNvSpPr>
              <p:nvPr/>
            </p:nvSpPr>
            <p:spPr bwMode="auto">
              <a:xfrm>
                <a:off x="3483" y="329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0 w 1"/>
                  <a:gd name="T6" fmla="*/ 1 w 1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1"/>
                  <a:gd name="T15" fmla="*/ 1 w 1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30"/>
              <p:cNvSpPr>
                <a:spLocks noEditPoints="1"/>
              </p:cNvSpPr>
              <p:nvPr/>
            </p:nvSpPr>
            <p:spPr bwMode="auto">
              <a:xfrm>
                <a:off x="3453" y="3304"/>
                <a:ext cx="31" cy="21"/>
              </a:xfrm>
              <a:custGeom>
                <a:avLst/>
                <a:gdLst>
                  <a:gd name="T0" fmla="*/ 24 w 61"/>
                  <a:gd name="T1" fmla="*/ 18 h 41"/>
                  <a:gd name="T2" fmla="*/ 24 w 61"/>
                  <a:gd name="T3" fmla="*/ 29 h 41"/>
                  <a:gd name="T4" fmla="*/ 14 w 61"/>
                  <a:gd name="T5" fmla="*/ 29 h 41"/>
                  <a:gd name="T6" fmla="*/ 0 w 61"/>
                  <a:gd name="T7" fmla="*/ 41 h 41"/>
                  <a:gd name="T8" fmla="*/ 14 w 61"/>
                  <a:gd name="T9" fmla="*/ 41 h 41"/>
                  <a:gd name="T10" fmla="*/ 24 w 61"/>
                  <a:gd name="T11" fmla="*/ 41 h 41"/>
                  <a:gd name="T12" fmla="*/ 42 w 61"/>
                  <a:gd name="T13" fmla="*/ 41 h 41"/>
                  <a:gd name="T14" fmla="*/ 61 w 61"/>
                  <a:gd name="T15" fmla="*/ 24 h 41"/>
                  <a:gd name="T16" fmla="*/ 61 w 61"/>
                  <a:gd name="T17" fmla="*/ 18 h 41"/>
                  <a:gd name="T18" fmla="*/ 61 w 61"/>
                  <a:gd name="T19" fmla="*/ 11 h 41"/>
                  <a:gd name="T20" fmla="*/ 61 w 61"/>
                  <a:gd name="T21" fmla="*/ 6 h 41"/>
                  <a:gd name="T22" fmla="*/ 61 w 61"/>
                  <a:gd name="T23" fmla="*/ 0 h 41"/>
                  <a:gd name="T24" fmla="*/ 42 w 61"/>
                  <a:gd name="T25" fmla="*/ 1 h 41"/>
                  <a:gd name="T26" fmla="*/ 24 w 61"/>
                  <a:gd name="T27" fmla="*/ 18 h 41"/>
                  <a:gd name="T28" fmla="*/ 51 w 61"/>
                  <a:gd name="T29" fmla="*/ 20 h 41"/>
                  <a:gd name="T30" fmla="*/ 49 w 61"/>
                  <a:gd name="T31" fmla="*/ 24 h 41"/>
                  <a:gd name="T32" fmla="*/ 47 w 61"/>
                  <a:gd name="T33" fmla="*/ 26 h 41"/>
                  <a:gd name="T34" fmla="*/ 45 w 61"/>
                  <a:gd name="T35" fmla="*/ 29 h 41"/>
                  <a:gd name="T36" fmla="*/ 40 w 61"/>
                  <a:gd name="T37" fmla="*/ 30 h 41"/>
                  <a:gd name="T38" fmla="*/ 37 w 61"/>
                  <a:gd name="T39" fmla="*/ 29 h 41"/>
                  <a:gd name="T40" fmla="*/ 34 w 61"/>
                  <a:gd name="T41" fmla="*/ 26 h 41"/>
                  <a:gd name="T42" fmla="*/ 32 w 61"/>
                  <a:gd name="T43" fmla="*/ 24 h 41"/>
                  <a:gd name="T44" fmla="*/ 31 w 61"/>
                  <a:gd name="T45" fmla="*/ 20 h 41"/>
                  <a:gd name="T46" fmla="*/ 32 w 61"/>
                  <a:gd name="T47" fmla="*/ 16 h 41"/>
                  <a:gd name="T48" fmla="*/ 34 w 61"/>
                  <a:gd name="T49" fmla="*/ 13 h 41"/>
                  <a:gd name="T50" fmla="*/ 37 w 61"/>
                  <a:gd name="T51" fmla="*/ 11 h 41"/>
                  <a:gd name="T52" fmla="*/ 40 w 61"/>
                  <a:gd name="T53" fmla="*/ 10 h 41"/>
                  <a:gd name="T54" fmla="*/ 45 w 61"/>
                  <a:gd name="T55" fmla="*/ 11 h 41"/>
                  <a:gd name="T56" fmla="*/ 47 w 61"/>
                  <a:gd name="T57" fmla="*/ 13 h 41"/>
                  <a:gd name="T58" fmla="*/ 49 w 61"/>
                  <a:gd name="T59" fmla="*/ 16 h 41"/>
                  <a:gd name="T60" fmla="*/ 51 w 61"/>
                  <a:gd name="T61" fmla="*/ 20 h 4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41"/>
                  <a:gd name="T95" fmla="*/ 61 w 61"/>
                  <a:gd name="T96" fmla="*/ 41 h 4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41">
                    <a:moveTo>
                      <a:pt x="24" y="18"/>
                    </a:moveTo>
                    <a:lnTo>
                      <a:pt x="24" y="29"/>
                    </a:lnTo>
                    <a:lnTo>
                      <a:pt x="14" y="29"/>
                    </a:lnTo>
                    <a:lnTo>
                      <a:pt x="0" y="41"/>
                    </a:lnTo>
                    <a:lnTo>
                      <a:pt x="14" y="41"/>
                    </a:lnTo>
                    <a:lnTo>
                      <a:pt x="24" y="41"/>
                    </a:lnTo>
                    <a:lnTo>
                      <a:pt x="42" y="41"/>
                    </a:lnTo>
                    <a:lnTo>
                      <a:pt x="61" y="24"/>
                    </a:lnTo>
                    <a:lnTo>
                      <a:pt x="61" y="18"/>
                    </a:lnTo>
                    <a:lnTo>
                      <a:pt x="61" y="11"/>
                    </a:lnTo>
                    <a:lnTo>
                      <a:pt x="61" y="6"/>
                    </a:lnTo>
                    <a:lnTo>
                      <a:pt x="61" y="0"/>
                    </a:lnTo>
                    <a:lnTo>
                      <a:pt x="42" y="1"/>
                    </a:lnTo>
                    <a:lnTo>
                      <a:pt x="24" y="18"/>
                    </a:lnTo>
                    <a:close/>
                    <a:moveTo>
                      <a:pt x="51" y="20"/>
                    </a:moveTo>
                    <a:lnTo>
                      <a:pt x="49" y="24"/>
                    </a:lnTo>
                    <a:lnTo>
                      <a:pt x="47" y="26"/>
                    </a:lnTo>
                    <a:lnTo>
                      <a:pt x="45" y="29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1" y="20"/>
                    </a:lnTo>
                    <a:lnTo>
                      <a:pt x="32" y="16"/>
                    </a:lnTo>
                    <a:lnTo>
                      <a:pt x="34" y="13"/>
                    </a:lnTo>
                    <a:lnTo>
                      <a:pt x="37" y="11"/>
                    </a:lnTo>
                    <a:lnTo>
                      <a:pt x="40" y="10"/>
                    </a:lnTo>
                    <a:lnTo>
                      <a:pt x="45" y="11"/>
                    </a:lnTo>
                    <a:lnTo>
                      <a:pt x="47" y="13"/>
                    </a:lnTo>
                    <a:lnTo>
                      <a:pt x="49" y="16"/>
                    </a:lnTo>
                    <a:lnTo>
                      <a:pt x="51" y="2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31"/>
              <p:cNvSpPr>
                <a:spLocks/>
              </p:cNvSpPr>
              <p:nvPr/>
            </p:nvSpPr>
            <p:spPr bwMode="auto">
              <a:xfrm>
                <a:off x="3376" y="3305"/>
                <a:ext cx="62" cy="20"/>
              </a:xfrm>
              <a:custGeom>
                <a:avLst/>
                <a:gdLst>
                  <a:gd name="T0" fmla="*/ 0 w 125"/>
                  <a:gd name="T1" fmla="*/ 2 h 39"/>
                  <a:gd name="T2" fmla="*/ 0 w 125"/>
                  <a:gd name="T3" fmla="*/ 38 h 39"/>
                  <a:gd name="T4" fmla="*/ 83 w 125"/>
                  <a:gd name="T5" fmla="*/ 39 h 39"/>
                  <a:gd name="T6" fmla="*/ 125 w 125"/>
                  <a:gd name="T7" fmla="*/ 0 h 39"/>
                  <a:gd name="T8" fmla="*/ 0 w 125"/>
                  <a:gd name="T9" fmla="*/ 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39"/>
                  <a:gd name="T17" fmla="*/ 125 w 125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39">
                    <a:moveTo>
                      <a:pt x="0" y="2"/>
                    </a:moveTo>
                    <a:lnTo>
                      <a:pt x="0" y="38"/>
                    </a:lnTo>
                    <a:lnTo>
                      <a:pt x="83" y="39"/>
                    </a:lnTo>
                    <a:lnTo>
                      <a:pt x="12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32"/>
              <p:cNvSpPr>
                <a:spLocks/>
              </p:cNvSpPr>
              <p:nvPr/>
            </p:nvSpPr>
            <p:spPr bwMode="auto">
              <a:xfrm>
                <a:off x="3442" y="3333"/>
                <a:ext cx="3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6"/>
                  <a:gd name="T9" fmla="*/ 6 w 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33"/>
              <p:cNvSpPr>
                <a:spLocks/>
              </p:cNvSpPr>
              <p:nvPr/>
            </p:nvSpPr>
            <p:spPr bwMode="auto">
              <a:xfrm>
                <a:off x="3441" y="3333"/>
                <a:ext cx="25" cy="5"/>
              </a:xfrm>
              <a:custGeom>
                <a:avLst/>
                <a:gdLst>
                  <a:gd name="T0" fmla="*/ 41 w 51"/>
                  <a:gd name="T1" fmla="*/ 9 h 9"/>
                  <a:gd name="T2" fmla="*/ 50 w 51"/>
                  <a:gd name="T3" fmla="*/ 1 h 9"/>
                  <a:gd name="T4" fmla="*/ 51 w 51"/>
                  <a:gd name="T5" fmla="*/ 0 h 9"/>
                  <a:gd name="T6" fmla="*/ 34 w 51"/>
                  <a:gd name="T7" fmla="*/ 0 h 9"/>
                  <a:gd name="T8" fmla="*/ 10 w 51"/>
                  <a:gd name="T9" fmla="*/ 0 h 9"/>
                  <a:gd name="T10" fmla="*/ 0 w 51"/>
                  <a:gd name="T11" fmla="*/ 9 h 9"/>
                  <a:gd name="T12" fmla="*/ 41 w 51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9"/>
                  <a:gd name="T23" fmla="*/ 51 w 51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9">
                    <a:moveTo>
                      <a:pt x="41" y="9"/>
                    </a:moveTo>
                    <a:lnTo>
                      <a:pt x="50" y="1"/>
                    </a:lnTo>
                    <a:lnTo>
                      <a:pt x="51" y="0"/>
                    </a:lnTo>
                    <a:lnTo>
                      <a:pt x="34" y="0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41" y="9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34"/>
              <p:cNvSpPr>
                <a:spLocks/>
              </p:cNvSpPr>
              <p:nvPr/>
            </p:nvSpPr>
            <p:spPr bwMode="auto">
              <a:xfrm>
                <a:off x="3376" y="3332"/>
                <a:ext cx="32" cy="18"/>
              </a:xfrm>
              <a:custGeom>
                <a:avLst/>
                <a:gdLst>
                  <a:gd name="T0" fmla="*/ 0 w 66"/>
                  <a:gd name="T1" fmla="*/ 0 h 36"/>
                  <a:gd name="T2" fmla="*/ 0 w 66"/>
                  <a:gd name="T3" fmla="*/ 35 h 36"/>
                  <a:gd name="T4" fmla="*/ 29 w 66"/>
                  <a:gd name="T5" fmla="*/ 36 h 36"/>
                  <a:gd name="T6" fmla="*/ 66 w 66"/>
                  <a:gd name="T7" fmla="*/ 1 h 36"/>
                  <a:gd name="T8" fmla="*/ 0 w 6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36"/>
                  <a:gd name="T17" fmla="*/ 66 w 6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36">
                    <a:moveTo>
                      <a:pt x="0" y="0"/>
                    </a:moveTo>
                    <a:lnTo>
                      <a:pt x="0" y="35"/>
                    </a:lnTo>
                    <a:lnTo>
                      <a:pt x="29" y="36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35"/>
              <p:cNvSpPr>
                <a:spLocks/>
              </p:cNvSpPr>
              <p:nvPr/>
            </p:nvSpPr>
            <p:spPr bwMode="auto">
              <a:xfrm>
                <a:off x="3426" y="3338"/>
                <a:ext cx="26" cy="14"/>
              </a:xfrm>
              <a:custGeom>
                <a:avLst/>
                <a:gdLst>
                  <a:gd name="T0" fmla="*/ 28 w 52"/>
                  <a:gd name="T1" fmla="*/ 15 h 27"/>
                  <a:gd name="T2" fmla="*/ 28 w 52"/>
                  <a:gd name="T3" fmla="*/ 0 h 27"/>
                  <a:gd name="T4" fmla="*/ 0 w 52"/>
                  <a:gd name="T5" fmla="*/ 26 h 27"/>
                  <a:gd name="T6" fmla="*/ 7 w 52"/>
                  <a:gd name="T7" fmla="*/ 26 h 27"/>
                  <a:gd name="T8" fmla="*/ 28 w 52"/>
                  <a:gd name="T9" fmla="*/ 27 h 27"/>
                  <a:gd name="T10" fmla="*/ 34 w 52"/>
                  <a:gd name="T11" fmla="*/ 27 h 27"/>
                  <a:gd name="T12" fmla="*/ 39 w 52"/>
                  <a:gd name="T13" fmla="*/ 27 h 27"/>
                  <a:gd name="T14" fmla="*/ 52 w 52"/>
                  <a:gd name="T15" fmla="*/ 16 h 27"/>
                  <a:gd name="T16" fmla="*/ 28 w 52"/>
                  <a:gd name="T17" fmla="*/ 15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27"/>
                  <a:gd name="T29" fmla="*/ 52 w 52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27">
                    <a:moveTo>
                      <a:pt x="28" y="15"/>
                    </a:moveTo>
                    <a:lnTo>
                      <a:pt x="28" y="0"/>
                    </a:lnTo>
                    <a:lnTo>
                      <a:pt x="0" y="26"/>
                    </a:lnTo>
                    <a:lnTo>
                      <a:pt x="7" y="26"/>
                    </a:lnTo>
                    <a:lnTo>
                      <a:pt x="28" y="27"/>
                    </a:lnTo>
                    <a:lnTo>
                      <a:pt x="34" y="27"/>
                    </a:lnTo>
                    <a:lnTo>
                      <a:pt x="39" y="27"/>
                    </a:lnTo>
                    <a:lnTo>
                      <a:pt x="52" y="16"/>
                    </a:lnTo>
                    <a:lnTo>
                      <a:pt x="28" y="15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36"/>
              <p:cNvSpPr>
                <a:spLocks/>
              </p:cNvSpPr>
              <p:nvPr/>
            </p:nvSpPr>
            <p:spPr bwMode="auto">
              <a:xfrm>
                <a:off x="3376" y="3357"/>
                <a:ext cx="5" cy="6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0 h 11"/>
                  <a:gd name="T4" fmla="*/ 0 w 12"/>
                  <a:gd name="T5" fmla="*/ 11 h 11"/>
                  <a:gd name="T6" fmla="*/ 12 w 12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1"/>
                  <a:gd name="T14" fmla="*/ 12 w 12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1">
                    <a:moveTo>
                      <a:pt x="12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37"/>
              <p:cNvSpPr>
                <a:spLocks/>
              </p:cNvSpPr>
              <p:nvPr/>
            </p:nvSpPr>
            <p:spPr bwMode="auto">
              <a:xfrm>
                <a:off x="3438" y="335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Freeform 38"/>
              <p:cNvSpPr>
                <a:spLocks/>
              </p:cNvSpPr>
              <p:nvPr/>
            </p:nvSpPr>
            <p:spPr bwMode="auto">
              <a:xfrm>
                <a:off x="3400" y="3359"/>
                <a:ext cx="38" cy="19"/>
              </a:xfrm>
              <a:custGeom>
                <a:avLst/>
                <a:gdLst>
                  <a:gd name="T0" fmla="*/ 43 w 76"/>
                  <a:gd name="T1" fmla="*/ 0 h 38"/>
                  <a:gd name="T2" fmla="*/ 37 w 76"/>
                  <a:gd name="T3" fmla="*/ 0 h 38"/>
                  <a:gd name="T4" fmla="*/ 0 w 76"/>
                  <a:gd name="T5" fmla="*/ 36 h 38"/>
                  <a:gd name="T6" fmla="*/ 17 w 76"/>
                  <a:gd name="T7" fmla="*/ 37 h 38"/>
                  <a:gd name="T8" fmla="*/ 37 w 76"/>
                  <a:gd name="T9" fmla="*/ 38 h 38"/>
                  <a:gd name="T10" fmla="*/ 76 w 76"/>
                  <a:gd name="T11" fmla="*/ 1 h 38"/>
                  <a:gd name="T12" fmla="*/ 43 w 76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38"/>
                  <a:gd name="T23" fmla="*/ 76 w 7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38">
                    <a:moveTo>
                      <a:pt x="43" y="0"/>
                    </a:moveTo>
                    <a:lnTo>
                      <a:pt x="37" y="0"/>
                    </a:lnTo>
                    <a:lnTo>
                      <a:pt x="0" y="36"/>
                    </a:lnTo>
                    <a:lnTo>
                      <a:pt x="17" y="37"/>
                    </a:lnTo>
                    <a:lnTo>
                      <a:pt x="37" y="38"/>
                    </a:lnTo>
                    <a:lnTo>
                      <a:pt x="76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39"/>
              <p:cNvSpPr>
                <a:spLocks/>
              </p:cNvSpPr>
              <p:nvPr/>
            </p:nvSpPr>
            <p:spPr bwMode="auto">
              <a:xfrm>
                <a:off x="3443" y="3379"/>
                <a:ext cx="41" cy="3"/>
              </a:xfrm>
              <a:custGeom>
                <a:avLst/>
                <a:gdLst>
                  <a:gd name="T0" fmla="*/ 0 w 82"/>
                  <a:gd name="T1" fmla="*/ 0 h 5"/>
                  <a:gd name="T2" fmla="*/ 82 w 82"/>
                  <a:gd name="T3" fmla="*/ 5 h 5"/>
                  <a:gd name="T4" fmla="*/ 45 w 82"/>
                  <a:gd name="T5" fmla="*/ 3 h 5"/>
                  <a:gd name="T6" fmla="*/ 0 w 8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5"/>
                  <a:gd name="T14" fmla="*/ 82 w 8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5">
                    <a:moveTo>
                      <a:pt x="0" y="0"/>
                    </a:moveTo>
                    <a:lnTo>
                      <a:pt x="82" y="5"/>
                    </a:lnTo>
                    <a:lnTo>
                      <a:pt x="4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40"/>
              <p:cNvSpPr>
                <a:spLocks/>
              </p:cNvSpPr>
              <p:nvPr/>
            </p:nvSpPr>
            <p:spPr bwMode="auto">
              <a:xfrm>
                <a:off x="3472" y="3401"/>
                <a:ext cx="12" cy="11"/>
              </a:xfrm>
              <a:custGeom>
                <a:avLst/>
                <a:gdLst>
                  <a:gd name="T0" fmla="*/ 23 w 23"/>
                  <a:gd name="T1" fmla="*/ 23 h 23"/>
                  <a:gd name="T2" fmla="*/ 23 w 23"/>
                  <a:gd name="T3" fmla="*/ 18 h 23"/>
                  <a:gd name="T4" fmla="*/ 23 w 23"/>
                  <a:gd name="T5" fmla="*/ 12 h 23"/>
                  <a:gd name="T6" fmla="*/ 23 w 23"/>
                  <a:gd name="T7" fmla="*/ 6 h 23"/>
                  <a:gd name="T8" fmla="*/ 23 w 23"/>
                  <a:gd name="T9" fmla="*/ 0 h 23"/>
                  <a:gd name="T10" fmla="*/ 0 w 23"/>
                  <a:gd name="T11" fmla="*/ 21 h 23"/>
                  <a:gd name="T12" fmla="*/ 23 w 23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3"/>
                  <a:gd name="T23" fmla="*/ 23 w 2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3">
                    <a:moveTo>
                      <a:pt x="23" y="23"/>
                    </a:moveTo>
                    <a:lnTo>
                      <a:pt x="23" y="18"/>
                    </a:lnTo>
                    <a:lnTo>
                      <a:pt x="23" y="12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0" y="21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41"/>
              <p:cNvSpPr>
                <a:spLocks/>
              </p:cNvSpPr>
              <p:nvPr/>
            </p:nvSpPr>
            <p:spPr bwMode="auto">
              <a:xfrm>
                <a:off x="3376" y="3383"/>
                <a:ext cx="34" cy="19"/>
              </a:xfrm>
              <a:custGeom>
                <a:avLst/>
                <a:gdLst>
                  <a:gd name="T0" fmla="*/ 61 w 69"/>
                  <a:gd name="T1" fmla="*/ 2 h 37"/>
                  <a:gd name="T2" fmla="*/ 34 w 69"/>
                  <a:gd name="T3" fmla="*/ 0 h 37"/>
                  <a:gd name="T4" fmla="*/ 0 w 69"/>
                  <a:gd name="T5" fmla="*/ 32 h 37"/>
                  <a:gd name="T6" fmla="*/ 0 w 69"/>
                  <a:gd name="T7" fmla="*/ 33 h 37"/>
                  <a:gd name="T8" fmla="*/ 15 w 69"/>
                  <a:gd name="T9" fmla="*/ 34 h 37"/>
                  <a:gd name="T10" fmla="*/ 33 w 69"/>
                  <a:gd name="T11" fmla="*/ 37 h 37"/>
                  <a:gd name="T12" fmla="*/ 69 w 69"/>
                  <a:gd name="T13" fmla="*/ 3 h 37"/>
                  <a:gd name="T14" fmla="*/ 61 w 69"/>
                  <a:gd name="T15" fmla="*/ 2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37"/>
                  <a:gd name="T26" fmla="*/ 69 w 69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37">
                    <a:moveTo>
                      <a:pt x="61" y="2"/>
                    </a:moveTo>
                    <a:lnTo>
                      <a:pt x="34" y="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5" y="34"/>
                    </a:lnTo>
                    <a:lnTo>
                      <a:pt x="33" y="37"/>
                    </a:lnTo>
                    <a:lnTo>
                      <a:pt x="69" y="3"/>
                    </a:lnTo>
                    <a:lnTo>
                      <a:pt x="61" y="2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42"/>
              <p:cNvSpPr>
                <a:spLocks/>
              </p:cNvSpPr>
              <p:nvPr/>
            </p:nvSpPr>
            <p:spPr bwMode="auto">
              <a:xfrm>
                <a:off x="3376" y="3408"/>
                <a:ext cx="8" cy="9"/>
              </a:xfrm>
              <a:custGeom>
                <a:avLst/>
                <a:gdLst>
                  <a:gd name="T0" fmla="*/ 0 w 16"/>
                  <a:gd name="T1" fmla="*/ 18 h 18"/>
                  <a:gd name="T2" fmla="*/ 16 w 16"/>
                  <a:gd name="T3" fmla="*/ 3 h 18"/>
                  <a:gd name="T4" fmla="*/ 0 w 16"/>
                  <a:gd name="T5" fmla="*/ 0 h 18"/>
                  <a:gd name="T6" fmla="*/ 0 w 16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8"/>
                  <a:gd name="T14" fmla="*/ 16 w 1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8">
                    <a:moveTo>
                      <a:pt x="0" y="18"/>
                    </a:moveTo>
                    <a:lnTo>
                      <a:pt x="16" y="3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Freeform 43"/>
              <p:cNvSpPr>
                <a:spLocks/>
              </p:cNvSpPr>
              <p:nvPr/>
            </p:nvSpPr>
            <p:spPr bwMode="auto">
              <a:xfrm>
                <a:off x="3425" y="3418"/>
                <a:ext cx="59" cy="45"/>
              </a:xfrm>
              <a:custGeom>
                <a:avLst/>
                <a:gdLst>
                  <a:gd name="T0" fmla="*/ 0 w 118"/>
                  <a:gd name="T1" fmla="*/ 71 h 90"/>
                  <a:gd name="T2" fmla="*/ 118 w 118"/>
                  <a:gd name="T3" fmla="*/ 90 h 90"/>
                  <a:gd name="T4" fmla="*/ 118 w 118"/>
                  <a:gd name="T5" fmla="*/ 75 h 90"/>
                  <a:gd name="T6" fmla="*/ 118 w 118"/>
                  <a:gd name="T7" fmla="*/ 55 h 90"/>
                  <a:gd name="T8" fmla="*/ 118 w 118"/>
                  <a:gd name="T9" fmla="*/ 31 h 90"/>
                  <a:gd name="T10" fmla="*/ 118 w 118"/>
                  <a:gd name="T11" fmla="*/ 4 h 90"/>
                  <a:gd name="T12" fmla="*/ 80 w 118"/>
                  <a:gd name="T13" fmla="*/ 0 h 90"/>
                  <a:gd name="T14" fmla="*/ 0 w 118"/>
                  <a:gd name="T15" fmla="*/ 71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8"/>
                  <a:gd name="T25" fmla="*/ 0 h 90"/>
                  <a:gd name="T26" fmla="*/ 118 w 118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8" h="90">
                    <a:moveTo>
                      <a:pt x="0" y="71"/>
                    </a:moveTo>
                    <a:lnTo>
                      <a:pt x="118" y="90"/>
                    </a:lnTo>
                    <a:lnTo>
                      <a:pt x="118" y="75"/>
                    </a:lnTo>
                    <a:lnTo>
                      <a:pt x="118" y="55"/>
                    </a:lnTo>
                    <a:lnTo>
                      <a:pt x="118" y="31"/>
                    </a:lnTo>
                    <a:lnTo>
                      <a:pt x="118" y="4"/>
                    </a:lnTo>
                    <a:lnTo>
                      <a:pt x="80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Freeform 44"/>
              <p:cNvSpPr>
                <a:spLocks noEditPoints="1"/>
              </p:cNvSpPr>
              <p:nvPr/>
            </p:nvSpPr>
            <p:spPr bwMode="auto">
              <a:xfrm>
                <a:off x="3376" y="3190"/>
                <a:ext cx="108" cy="33"/>
              </a:xfrm>
              <a:custGeom>
                <a:avLst/>
                <a:gdLst>
                  <a:gd name="T0" fmla="*/ 0 w 217"/>
                  <a:gd name="T1" fmla="*/ 65 h 65"/>
                  <a:gd name="T2" fmla="*/ 26 w 217"/>
                  <a:gd name="T3" fmla="*/ 62 h 65"/>
                  <a:gd name="T4" fmla="*/ 164 w 217"/>
                  <a:gd name="T5" fmla="*/ 45 h 65"/>
                  <a:gd name="T6" fmla="*/ 180 w 217"/>
                  <a:gd name="T7" fmla="*/ 43 h 65"/>
                  <a:gd name="T8" fmla="*/ 217 w 217"/>
                  <a:gd name="T9" fmla="*/ 39 h 65"/>
                  <a:gd name="T10" fmla="*/ 217 w 217"/>
                  <a:gd name="T11" fmla="*/ 29 h 65"/>
                  <a:gd name="T12" fmla="*/ 217 w 217"/>
                  <a:gd name="T13" fmla="*/ 18 h 65"/>
                  <a:gd name="T14" fmla="*/ 217 w 217"/>
                  <a:gd name="T15" fmla="*/ 9 h 65"/>
                  <a:gd name="T16" fmla="*/ 217 w 217"/>
                  <a:gd name="T17" fmla="*/ 0 h 65"/>
                  <a:gd name="T18" fmla="*/ 0 w 217"/>
                  <a:gd name="T19" fmla="*/ 33 h 65"/>
                  <a:gd name="T20" fmla="*/ 0 w 217"/>
                  <a:gd name="T21" fmla="*/ 65 h 65"/>
                  <a:gd name="T22" fmla="*/ 196 w 217"/>
                  <a:gd name="T23" fmla="*/ 14 h 65"/>
                  <a:gd name="T24" fmla="*/ 201 w 217"/>
                  <a:gd name="T25" fmla="*/ 15 h 65"/>
                  <a:gd name="T26" fmla="*/ 203 w 217"/>
                  <a:gd name="T27" fmla="*/ 16 h 65"/>
                  <a:gd name="T28" fmla="*/ 205 w 217"/>
                  <a:gd name="T29" fmla="*/ 19 h 65"/>
                  <a:gd name="T30" fmla="*/ 207 w 217"/>
                  <a:gd name="T31" fmla="*/ 23 h 65"/>
                  <a:gd name="T32" fmla="*/ 205 w 217"/>
                  <a:gd name="T33" fmla="*/ 27 h 65"/>
                  <a:gd name="T34" fmla="*/ 203 w 217"/>
                  <a:gd name="T35" fmla="*/ 30 h 65"/>
                  <a:gd name="T36" fmla="*/ 201 w 217"/>
                  <a:gd name="T37" fmla="*/ 32 h 65"/>
                  <a:gd name="T38" fmla="*/ 196 w 217"/>
                  <a:gd name="T39" fmla="*/ 33 h 65"/>
                  <a:gd name="T40" fmla="*/ 193 w 217"/>
                  <a:gd name="T41" fmla="*/ 32 h 65"/>
                  <a:gd name="T42" fmla="*/ 190 w 217"/>
                  <a:gd name="T43" fmla="*/ 30 h 65"/>
                  <a:gd name="T44" fmla="*/ 188 w 217"/>
                  <a:gd name="T45" fmla="*/ 27 h 65"/>
                  <a:gd name="T46" fmla="*/ 187 w 217"/>
                  <a:gd name="T47" fmla="*/ 23 h 65"/>
                  <a:gd name="T48" fmla="*/ 188 w 217"/>
                  <a:gd name="T49" fmla="*/ 19 h 65"/>
                  <a:gd name="T50" fmla="*/ 190 w 217"/>
                  <a:gd name="T51" fmla="*/ 16 h 65"/>
                  <a:gd name="T52" fmla="*/ 193 w 217"/>
                  <a:gd name="T53" fmla="*/ 15 h 65"/>
                  <a:gd name="T54" fmla="*/ 196 w 217"/>
                  <a:gd name="T55" fmla="*/ 14 h 65"/>
                  <a:gd name="T56" fmla="*/ 130 w 217"/>
                  <a:gd name="T57" fmla="*/ 22 h 65"/>
                  <a:gd name="T58" fmla="*/ 180 w 217"/>
                  <a:gd name="T59" fmla="*/ 14 h 65"/>
                  <a:gd name="T60" fmla="*/ 180 w 217"/>
                  <a:gd name="T61" fmla="*/ 30 h 65"/>
                  <a:gd name="T62" fmla="*/ 130 w 217"/>
                  <a:gd name="T63" fmla="*/ 38 h 65"/>
                  <a:gd name="T64" fmla="*/ 130 w 217"/>
                  <a:gd name="T65" fmla="*/ 2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65"/>
                  <a:gd name="T101" fmla="*/ 217 w 217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65">
                    <a:moveTo>
                      <a:pt x="0" y="65"/>
                    </a:moveTo>
                    <a:lnTo>
                      <a:pt x="26" y="62"/>
                    </a:lnTo>
                    <a:lnTo>
                      <a:pt x="164" y="45"/>
                    </a:lnTo>
                    <a:lnTo>
                      <a:pt x="180" y="43"/>
                    </a:lnTo>
                    <a:lnTo>
                      <a:pt x="217" y="39"/>
                    </a:lnTo>
                    <a:lnTo>
                      <a:pt x="217" y="29"/>
                    </a:lnTo>
                    <a:lnTo>
                      <a:pt x="217" y="18"/>
                    </a:lnTo>
                    <a:lnTo>
                      <a:pt x="217" y="9"/>
                    </a:lnTo>
                    <a:lnTo>
                      <a:pt x="217" y="0"/>
                    </a:lnTo>
                    <a:lnTo>
                      <a:pt x="0" y="33"/>
                    </a:lnTo>
                    <a:lnTo>
                      <a:pt x="0" y="65"/>
                    </a:lnTo>
                    <a:close/>
                    <a:moveTo>
                      <a:pt x="196" y="14"/>
                    </a:moveTo>
                    <a:lnTo>
                      <a:pt x="201" y="15"/>
                    </a:lnTo>
                    <a:lnTo>
                      <a:pt x="203" y="16"/>
                    </a:lnTo>
                    <a:lnTo>
                      <a:pt x="205" y="19"/>
                    </a:lnTo>
                    <a:lnTo>
                      <a:pt x="207" y="23"/>
                    </a:lnTo>
                    <a:lnTo>
                      <a:pt x="205" y="27"/>
                    </a:lnTo>
                    <a:lnTo>
                      <a:pt x="203" y="30"/>
                    </a:lnTo>
                    <a:lnTo>
                      <a:pt x="201" y="32"/>
                    </a:lnTo>
                    <a:lnTo>
                      <a:pt x="196" y="33"/>
                    </a:lnTo>
                    <a:lnTo>
                      <a:pt x="193" y="32"/>
                    </a:lnTo>
                    <a:lnTo>
                      <a:pt x="190" y="30"/>
                    </a:lnTo>
                    <a:lnTo>
                      <a:pt x="188" y="27"/>
                    </a:lnTo>
                    <a:lnTo>
                      <a:pt x="187" y="23"/>
                    </a:lnTo>
                    <a:lnTo>
                      <a:pt x="188" y="19"/>
                    </a:lnTo>
                    <a:lnTo>
                      <a:pt x="190" y="16"/>
                    </a:lnTo>
                    <a:lnTo>
                      <a:pt x="193" y="15"/>
                    </a:lnTo>
                    <a:lnTo>
                      <a:pt x="196" y="14"/>
                    </a:lnTo>
                    <a:close/>
                    <a:moveTo>
                      <a:pt x="130" y="22"/>
                    </a:moveTo>
                    <a:lnTo>
                      <a:pt x="180" y="14"/>
                    </a:lnTo>
                    <a:lnTo>
                      <a:pt x="180" y="30"/>
                    </a:lnTo>
                    <a:lnTo>
                      <a:pt x="130" y="38"/>
                    </a:lnTo>
                    <a:lnTo>
                      <a:pt x="130" y="22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Freeform 45"/>
              <p:cNvSpPr>
                <a:spLocks noEditPoints="1"/>
              </p:cNvSpPr>
              <p:nvPr/>
            </p:nvSpPr>
            <p:spPr bwMode="auto">
              <a:xfrm>
                <a:off x="3376" y="3160"/>
                <a:ext cx="108" cy="39"/>
              </a:xfrm>
              <a:custGeom>
                <a:avLst/>
                <a:gdLst>
                  <a:gd name="T0" fmla="*/ 18 w 217"/>
                  <a:gd name="T1" fmla="*/ 40 h 76"/>
                  <a:gd name="T2" fmla="*/ 14 w 217"/>
                  <a:gd name="T3" fmla="*/ 40 h 76"/>
                  <a:gd name="T4" fmla="*/ 12 w 217"/>
                  <a:gd name="T5" fmla="*/ 41 h 76"/>
                  <a:gd name="T6" fmla="*/ 8 w 217"/>
                  <a:gd name="T7" fmla="*/ 41 h 76"/>
                  <a:gd name="T8" fmla="*/ 6 w 217"/>
                  <a:gd name="T9" fmla="*/ 43 h 76"/>
                  <a:gd name="T10" fmla="*/ 5 w 217"/>
                  <a:gd name="T11" fmla="*/ 43 h 76"/>
                  <a:gd name="T12" fmla="*/ 3 w 217"/>
                  <a:gd name="T13" fmla="*/ 43 h 76"/>
                  <a:gd name="T14" fmla="*/ 1 w 217"/>
                  <a:gd name="T15" fmla="*/ 43 h 76"/>
                  <a:gd name="T16" fmla="*/ 0 w 217"/>
                  <a:gd name="T17" fmla="*/ 44 h 76"/>
                  <a:gd name="T18" fmla="*/ 0 w 217"/>
                  <a:gd name="T19" fmla="*/ 76 h 76"/>
                  <a:gd name="T20" fmla="*/ 130 w 217"/>
                  <a:gd name="T21" fmla="*/ 56 h 76"/>
                  <a:gd name="T22" fmla="*/ 180 w 217"/>
                  <a:gd name="T23" fmla="*/ 48 h 76"/>
                  <a:gd name="T24" fmla="*/ 217 w 217"/>
                  <a:gd name="T25" fmla="*/ 43 h 76"/>
                  <a:gd name="T26" fmla="*/ 217 w 217"/>
                  <a:gd name="T27" fmla="*/ 26 h 76"/>
                  <a:gd name="T28" fmla="*/ 217 w 217"/>
                  <a:gd name="T29" fmla="*/ 13 h 76"/>
                  <a:gd name="T30" fmla="*/ 217 w 217"/>
                  <a:gd name="T31" fmla="*/ 5 h 76"/>
                  <a:gd name="T32" fmla="*/ 217 w 217"/>
                  <a:gd name="T33" fmla="*/ 0 h 76"/>
                  <a:gd name="T34" fmla="*/ 217 w 217"/>
                  <a:gd name="T35" fmla="*/ 0 h 76"/>
                  <a:gd name="T36" fmla="*/ 216 w 217"/>
                  <a:gd name="T37" fmla="*/ 0 h 76"/>
                  <a:gd name="T38" fmla="*/ 216 w 217"/>
                  <a:gd name="T39" fmla="*/ 0 h 76"/>
                  <a:gd name="T40" fmla="*/ 215 w 217"/>
                  <a:gd name="T41" fmla="*/ 0 h 76"/>
                  <a:gd name="T42" fmla="*/ 209 w 217"/>
                  <a:gd name="T43" fmla="*/ 1 h 76"/>
                  <a:gd name="T44" fmla="*/ 202 w 217"/>
                  <a:gd name="T45" fmla="*/ 2 h 76"/>
                  <a:gd name="T46" fmla="*/ 193 w 217"/>
                  <a:gd name="T47" fmla="*/ 5 h 76"/>
                  <a:gd name="T48" fmla="*/ 182 w 217"/>
                  <a:gd name="T49" fmla="*/ 7 h 76"/>
                  <a:gd name="T50" fmla="*/ 171 w 217"/>
                  <a:gd name="T51" fmla="*/ 9 h 76"/>
                  <a:gd name="T52" fmla="*/ 157 w 217"/>
                  <a:gd name="T53" fmla="*/ 12 h 76"/>
                  <a:gd name="T54" fmla="*/ 143 w 217"/>
                  <a:gd name="T55" fmla="*/ 15 h 76"/>
                  <a:gd name="T56" fmla="*/ 128 w 217"/>
                  <a:gd name="T57" fmla="*/ 17 h 76"/>
                  <a:gd name="T58" fmla="*/ 113 w 217"/>
                  <a:gd name="T59" fmla="*/ 21 h 76"/>
                  <a:gd name="T60" fmla="*/ 98 w 217"/>
                  <a:gd name="T61" fmla="*/ 24 h 76"/>
                  <a:gd name="T62" fmla="*/ 83 w 217"/>
                  <a:gd name="T63" fmla="*/ 26 h 76"/>
                  <a:gd name="T64" fmla="*/ 68 w 217"/>
                  <a:gd name="T65" fmla="*/ 30 h 76"/>
                  <a:gd name="T66" fmla="*/ 54 w 217"/>
                  <a:gd name="T67" fmla="*/ 32 h 76"/>
                  <a:gd name="T68" fmla="*/ 41 w 217"/>
                  <a:gd name="T69" fmla="*/ 36 h 76"/>
                  <a:gd name="T70" fmla="*/ 29 w 217"/>
                  <a:gd name="T71" fmla="*/ 38 h 76"/>
                  <a:gd name="T72" fmla="*/ 18 w 217"/>
                  <a:gd name="T73" fmla="*/ 40 h 76"/>
                  <a:gd name="T74" fmla="*/ 180 w 217"/>
                  <a:gd name="T75" fmla="*/ 36 h 76"/>
                  <a:gd name="T76" fmla="*/ 130 w 217"/>
                  <a:gd name="T77" fmla="*/ 44 h 76"/>
                  <a:gd name="T78" fmla="*/ 130 w 217"/>
                  <a:gd name="T79" fmla="*/ 28 h 76"/>
                  <a:gd name="T80" fmla="*/ 180 w 217"/>
                  <a:gd name="T81" fmla="*/ 18 h 76"/>
                  <a:gd name="T82" fmla="*/ 180 w 217"/>
                  <a:gd name="T83" fmla="*/ 36 h 76"/>
                  <a:gd name="T84" fmla="*/ 196 w 217"/>
                  <a:gd name="T85" fmla="*/ 36 h 76"/>
                  <a:gd name="T86" fmla="*/ 193 w 217"/>
                  <a:gd name="T87" fmla="*/ 35 h 76"/>
                  <a:gd name="T88" fmla="*/ 190 w 217"/>
                  <a:gd name="T89" fmla="*/ 32 h 76"/>
                  <a:gd name="T90" fmla="*/ 188 w 217"/>
                  <a:gd name="T91" fmla="*/ 30 h 76"/>
                  <a:gd name="T92" fmla="*/ 187 w 217"/>
                  <a:gd name="T93" fmla="*/ 26 h 76"/>
                  <a:gd name="T94" fmla="*/ 188 w 217"/>
                  <a:gd name="T95" fmla="*/ 22 h 76"/>
                  <a:gd name="T96" fmla="*/ 190 w 217"/>
                  <a:gd name="T97" fmla="*/ 20 h 76"/>
                  <a:gd name="T98" fmla="*/ 193 w 217"/>
                  <a:gd name="T99" fmla="*/ 17 h 76"/>
                  <a:gd name="T100" fmla="*/ 196 w 217"/>
                  <a:gd name="T101" fmla="*/ 16 h 76"/>
                  <a:gd name="T102" fmla="*/ 201 w 217"/>
                  <a:gd name="T103" fmla="*/ 17 h 76"/>
                  <a:gd name="T104" fmla="*/ 203 w 217"/>
                  <a:gd name="T105" fmla="*/ 20 h 76"/>
                  <a:gd name="T106" fmla="*/ 205 w 217"/>
                  <a:gd name="T107" fmla="*/ 22 h 76"/>
                  <a:gd name="T108" fmla="*/ 207 w 217"/>
                  <a:gd name="T109" fmla="*/ 26 h 76"/>
                  <a:gd name="T110" fmla="*/ 205 w 217"/>
                  <a:gd name="T111" fmla="*/ 30 h 76"/>
                  <a:gd name="T112" fmla="*/ 203 w 217"/>
                  <a:gd name="T113" fmla="*/ 32 h 76"/>
                  <a:gd name="T114" fmla="*/ 201 w 217"/>
                  <a:gd name="T115" fmla="*/ 35 h 76"/>
                  <a:gd name="T116" fmla="*/ 196 w 217"/>
                  <a:gd name="T117" fmla="*/ 36 h 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7"/>
                  <a:gd name="T178" fmla="*/ 0 h 76"/>
                  <a:gd name="T179" fmla="*/ 217 w 217"/>
                  <a:gd name="T180" fmla="*/ 76 h 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7" h="76">
                    <a:moveTo>
                      <a:pt x="18" y="40"/>
                    </a:move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76"/>
                    </a:lnTo>
                    <a:lnTo>
                      <a:pt x="130" y="56"/>
                    </a:lnTo>
                    <a:lnTo>
                      <a:pt x="180" y="48"/>
                    </a:lnTo>
                    <a:lnTo>
                      <a:pt x="217" y="43"/>
                    </a:lnTo>
                    <a:lnTo>
                      <a:pt x="217" y="26"/>
                    </a:lnTo>
                    <a:lnTo>
                      <a:pt x="217" y="13"/>
                    </a:lnTo>
                    <a:lnTo>
                      <a:pt x="217" y="5"/>
                    </a:lnTo>
                    <a:lnTo>
                      <a:pt x="217" y="0"/>
                    </a:lnTo>
                    <a:lnTo>
                      <a:pt x="216" y="0"/>
                    </a:lnTo>
                    <a:lnTo>
                      <a:pt x="215" y="0"/>
                    </a:lnTo>
                    <a:lnTo>
                      <a:pt x="209" y="1"/>
                    </a:lnTo>
                    <a:lnTo>
                      <a:pt x="202" y="2"/>
                    </a:lnTo>
                    <a:lnTo>
                      <a:pt x="193" y="5"/>
                    </a:lnTo>
                    <a:lnTo>
                      <a:pt x="182" y="7"/>
                    </a:lnTo>
                    <a:lnTo>
                      <a:pt x="171" y="9"/>
                    </a:lnTo>
                    <a:lnTo>
                      <a:pt x="157" y="12"/>
                    </a:lnTo>
                    <a:lnTo>
                      <a:pt x="143" y="15"/>
                    </a:lnTo>
                    <a:lnTo>
                      <a:pt x="128" y="17"/>
                    </a:lnTo>
                    <a:lnTo>
                      <a:pt x="113" y="21"/>
                    </a:lnTo>
                    <a:lnTo>
                      <a:pt x="98" y="24"/>
                    </a:lnTo>
                    <a:lnTo>
                      <a:pt x="83" y="26"/>
                    </a:lnTo>
                    <a:lnTo>
                      <a:pt x="68" y="30"/>
                    </a:lnTo>
                    <a:lnTo>
                      <a:pt x="54" y="32"/>
                    </a:lnTo>
                    <a:lnTo>
                      <a:pt x="41" y="36"/>
                    </a:lnTo>
                    <a:lnTo>
                      <a:pt x="29" y="38"/>
                    </a:lnTo>
                    <a:lnTo>
                      <a:pt x="18" y="40"/>
                    </a:lnTo>
                    <a:close/>
                    <a:moveTo>
                      <a:pt x="180" y="36"/>
                    </a:moveTo>
                    <a:lnTo>
                      <a:pt x="130" y="44"/>
                    </a:lnTo>
                    <a:lnTo>
                      <a:pt x="130" y="28"/>
                    </a:lnTo>
                    <a:lnTo>
                      <a:pt x="180" y="18"/>
                    </a:lnTo>
                    <a:lnTo>
                      <a:pt x="180" y="36"/>
                    </a:lnTo>
                    <a:close/>
                    <a:moveTo>
                      <a:pt x="196" y="36"/>
                    </a:moveTo>
                    <a:lnTo>
                      <a:pt x="193" y="35"/>
                    </a:lnTo>
                    <a:lnTo>
                      <a:pt x="190" y="32"/>
                    </a:lnTo>
                    <a:lnTo>
                      <a:pt x="188" y="30"/>
                    </a:lnTo>
                    <a:lnTo>
                      <a:pt x="187" y="26"/>
                    </a:lnTo>
                    <a:lnTo>
                      <a:pt x="188" y="22"/>
                    </a:lnTo>
                    <a:lnTo>
                      <a:pt x="190" y="20"/>
                    </a:lnTo>
                    <a:lnTo>
                      <a:pt x="193" y="17"/>
                    </a:lnTo>
                    <a:lnTo>
                      <a:pt x="196" y="16"/>
                    </a:lnTo>
                    <a:lnTo>
                      <a:pt x="201" y="17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7" y="26"/>
                    </a:lnTo>
                    <a:lnTo>
                      <a:pt x="205" y="30"/>
                    </a:lnTo>
                    <a:lnTo>
                      <a:pt x="203" y="32"/>
                    </a:lnTo>
                    <a:lnTo>
                      <a:pt x="201" y="35"/>
                    </a:lnTo>
                    <a:lnTo>
                      <a:pt x="196" y="36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Freeform 46"/>
              <p:cNvSpPr>
                <a:spLocks noEditPoints="1"/>
              </p:cNvSpPr>
              <p:nvPr/>
            </p:nvSpPr>
            <p:spPr bwMode="auto">
              <a:xfrm>
                <a:off x="3376" y="3246"/>
                <a:ext cx="108" cy="26"/>
              </a:xfrm>
              <a:custGeom>
                <a:avLst/>
                <a:gdLst>
                  <a:gd name="T0" fmla="*/ 163 w 217"/>
                  <a:gd name="T1" fmla="*/ 4 h 51"/>
                  <a:gd name="T2" fmla="*/ 0 w 217"/>
                  <a:gd name="T3" fmla="*/ 18 h 51"/>
                  <a:gd name="T4" fmla="*/ 0 w 217"/>
                  <a:gd name="T5" fmla="*/ 51 h 51"/>
                  <a:gd name="T6" fmla="*/ 130 w 217"/>
                  <a:gd name="T7" fmla="*/ 45 h 51"/>
                  <a:gd name="T8" fmla="*/ 170 w 217"/>
                  <a:gd name="T9" fmla="*/ 42 h 51"/>
                  <a:gd name="T10" fmla="*/ 186 w 217"/>
                  <a:gd name="T11" fmla="*/ 41 h 51"/>
                  <a:gd name="T12" fmla="*/ 209 w 217"/>
                  <a:gd name="T13" fmla="*/ 40 h 51"/>
                  <a:gd name="T14" fmla="*/ 217 w 217"/>
                  <a:gd name="T15" fmla="*/ 32 h 51"/>
                  <a:gd name="T16" fmla="*/ 217 w 217"/>
                  <a:gd name="T17" fmla="*/ 24 h 51"/>
                  <a:gd name="T18" fmla="*/ 217 w 217"/>
                  <a:gd name="T19" fmla="*/ 16 h 51"/>
                  <a:gd name="T20" fmla="*/ 217 w 217"/>
                  <a:gd name="T21" fmla="*/ 8 h 51"/>
                  <a:gd name="T22" fmla="*/ 217 w 217"/>
                  <a:gd name="T23" fmla="*/ 0 h 51"/>
                  <a:gd name="T24" fmla="*/ 180 w 217"/>
                  <a:gd name="T25" fmla="*/ 2 h 51"/>
                  <a:gd name="T26" fmla="*/ 163 w 217"/>
                  <a:gd name="T27" fmla="*/ 4 h 51"/>
                  <a:gd name="T28" fmla="*/ 180 w 217"/>
                  <a:gd name="T29" fmla="*/ 30 h 51"/>
                  <a:gd name="T30" fmla="*/ 130 w 217"/>
                  <a:gd name="T31" fmla="*/ 33 h 51"/>
                  <a:gd name="T32" fmla="*/ 130 w 217"/>
                  <a:gd name="T33" fmla="*/ 17 h 51"/>
                  <a:gd name="T34" fmla="*/ 180 w 217"/>
                  <a:gd name="T35" fmla="*/ 13 h 51"/>
                  <a:gd name="T36" fmla="*/ 180 w 217"/>
                  <a:gd name="T37" fmla="*/ 30 h 51"/>
                  <a:gd name="T38" fmla="*/ 196 w 217"/>
                  <a:gd name="T39" fmla="*/ 13 h 51"/>
                  <a:gd name="T40" fmla="*/ 201 w 217"/>
                  <a:gd name="T41" fmla="*/ 15 h 51"/>
                  <a:gd name="T42" fmla="*/ 203 w 217"/>
                  <a:gd name="T43" fmla="*/ 16 h 51"/>
                  <a:gd name="T44" fmla="*/ 205 w 217"/>
                  <a:gd name="T45" fmla="*/ 19 h 51"/>
                  <a:gd name="T46" fmla="*/ 207 w 217"/>
                  <a:gd name="T47" fmla="*/ 23 h 51"/>
                  <a:gd name="T48" fmla="*/ 205 w 217"/>
                  <a:gd name="T49" fmla="*/ 27 h 51"/>
                  <a:gd name="T50" fmla="*/ 203 w 217"/>
                  <a:gd name="T51" fmla="*/ 30 h 51"/>
                  <a:gd name="T52" fmla="*/ 201 w 217"/>
                  <a:gd name="T53" fmla="*/ 32 h 51"/>
                  <a:gd name="T54" fmla="*/ 196 w 217"/>
                  <a:gd name="T55" fmla="*/ 33 h 51"/>
                  <a:gd name="T56" fmla="*/ 193 w 217"/>
                  <a:gd name="T57" fmla="*/ 32 h 51"/>
                  <a:gd name="T58" fmla="*/ 190 w 217"/>
                  <a:gd name="T59" fmla="*/ 30 h 51"/>
                  <a:gd name="T60" fmla="*/ 188 w 217"/>
                  <a:gd name="T61" fmla="*/ 27 h 51"/>
                  <a:gd name="T62" fmla="*/ 187 w 217"/>
                  <a:gd name="T63" fmla="*/ 23 h 51"/>
                  <a:gd name="T64" fmla="*/ 188 w 217"/>
                  <a:gd name="T65" fmla="*/ 19 h 51"/>
                  <a:gd name="T66" fmla="*/ 190 w 217"/>
                  <a:gd name="T67" fmla="*/ 16 h 51"/>
                  <a:gd name="T68" fmla="*/ 193 w 217"/>
                  <a:gd name="T69" fmla="*/ 15 h 51"/>
                  <a:gd name="T70" fmla="*/ 196 w 217"/>
                  <a:gd name="T71" fmla="*/ 13 h 5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7"/>
                  <a:gd name="T109" fmla="*/ 0 h 51"/>
                  <a:gd name="T110" fmla="*/ 217 w 217"/>
                  <a:gd name="T111" fmla="*/ 51 h 5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7" h="51">
                    <a:moveTo>
                      <a:pt x="163" y="4"/>
                    </a:moveTo>
                    <a:lnTo>
                      <a:pt x="0" y="18"/>
                    </a:lnTo>
                    <a:lnTo>
                      <a:pt x="0" y="51"/>
                    </a:lnTo>
                    <a:lnTo>
                      <a:pt x="130" y="45"/>
                    </a:lnTo>
                    <a:lnTo>
                      <a:pt x="170" y="42"/>
                    </a:lnTo>
                    <a:lnTo>
                      <a:pt x="186" y="41"/>
                    </a:lnTo>
                    <a:lnTo>
                      <a:pt x="209" y="40"/>
                    </a:lnTo>
                    <a:lnTo>
                      <a:pt x="217" y="32"/>
                    </a:lnTo>
                    <a:lnTo>
                      <a:pt x="217" y="24"/>
                    </a:lnTo>
                    <a:lnTo>
                      <a:pt x="217" y="16"/>
                    </a:lnTo>
                    <a:lnTo>
                      <a:pt x="217" y="8"/>
                    </a:lnTo>
                    <a:lnTo>
                      <a:pt x="217" y="0"/>
                    </a:lnTo>
                    <a:lnTo>
                      <a:pt x="180" y="2"/>
                    </a:lnTo>
                    <a:lnTo>
                      <a:pt x="163" y="4"/>
                    </a:lnTo>
                    <a:close/>
                    <a:moveTo>
                      <a:pt x="180" y="30"/>
                    </a:moveTo>
                    <a:lnTo>
                      <a:pt x="130" y="33"/>
                    </a:lnTo>
                    <a:lnTo>
                      <a:pt x="130" y="17"/>
                    </a:lnTo>
                    <a:lnTo>
                      <a:pt x="180" y="13"/>
                    </a:lnTo>
                    <a:lnTo>
                      <a:pt x="180" y="30"/>
                    </a:lnTo>
                    <a:close/>
                    <a:moveTo>
                      <a:pt x="196" y="13"/>
                    </a:moveTo>
                    <a:lnTo>
                      <a:pt x="201" y="15"/>
                    </a:lnTo>
                    <a:lnTo>
                      <a:pt x="203" y="16"/>
                    </a:lnTo>
                    <a:lnTo>
                      <a:pt x="205" y="19"/>
                    </a:lnTo>
                    <a:lnTo>
                      <a:pt x="207" y="23"/>
                    </a:lnTo>
                    <a:lnTo>
                      <a:pt x="205" y="27"/>
                    </a:lnTo>
                    <a:lnTo>
                      <a:pt x="203" y="30"/>
                    </a:lnTo>
                    <a:lnTo>
                      <a:pt x="201" y="32"/>
                    </a:lnTo>
                    <a:lnTo>
                      <a:pt x="196" y="33"/>
                    </a:lnTo>
                    <a:lnTo>
                      <a:pt x="193" y="32"/>
                    </a:lnTo>
                    <a:lnTo>
                      <a:pt x="190" y="30"/>
                    </a:lnTo>
                    <a:lnTo>
                      <a:pt x="188" y="27"/>
                    </a:lnTo>
                    <a:lnTo>
                      <a:pt x="187" y="23"/>
                    </a:lnTo>
                    <a:lnTo>
                      <a:pt x="188" y="19"/>
                    </a:lnTo>
                    <a:lnTo>
                      <a:pt x="190" y="16"/>
                    </a:lnTo>
                    <a:lnTo>
                      <a:pt x="193" y="15"/>
                    </a:lnTo>
                    <a:lnTo>
                      <a:pt x="196" y="13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Freeform 47"/>
              <p:cNvSpPr>
                <a:spLocks noEditPoints="1"/>
              </p:cNvSpPr>
              <p:nvPr/>
            </p:nvSpPr>
            <p:spPr bwMode="auto">
              <a:xfrm>
                <a:off x="3376" y="3218"/>
                <a:ext cx="108" cy="29"/>
              </a:xfrm>
              <a:custGeom>
                <a:avLst/>
                <a:gdLst>
                  <a:gd name="T0" fmla="*/ 130 w 217"/>
                  <a:gd name="T1" fmla="*/ 10 h 60"/>
                  <a:gd name="T2" fmla="*/ 0 w 217"/>
                  <a:gd name="T3" fmla="*/ 27 h 60"/>
                  <a:gd name="T4" fmla="*/ 0 w 217"/>
                  <a:gd name="T5" fmla="*/ 60 h 60"/>
                  <a:gd name="T6" fmla="*/ 130 w 217"/>
                  <a:gd name="T7" fmla="*/ 48 h 60"/>
                  <a:gd name="T8" fmla="*/ 180 w 217"/>
                  <a:gd name="T9" fmla="*/ 44 h 60"/>
                  <a:gd name="T10" fmla="*/ 217 w 217"/>
                  <a:gd name="T11" fmla="*/ 41 h 60"/>
                  <a:gd name="T12" fmla="*/ 217 w 217"/>
                  <a:gd name="T13" fmla="*/ 30 h 60"/>
                  <a:gd name="T14" fmla="*/ 217 w 217"/>
                  <a:gd name="T15" fmla="*/ 20 h 60"/>
                  <a:gd name="T16" fmla="*/ 217 w 217"/>
                  <a:gd name="T17" fmla="*/ 9 h 60"/>
                  <a:gd name="T18" fmla="*/ 217 w 217"/>
                  <a:gd name="T19" fmla="*/ 0 h 60"/>
                  <a:gd name="T20" fmla="*/ 164 w 217"/>
                  <a:gd name="T21" fmla="*/ 6 h 60"/>
                  <a:gd name="T22" fmla="*/ 130 w 217"/>
                  <a:gd name="T23" fmla="*/ 10 h 60"/>
                  <a:gd name="T24" fmla="*/ 196 w 217"/>
                  <a:gd name="T25" fmla="*/ 15 h 60"/>
                  <a:gd name="T26" fmla="*/ 201 w 217"/>
                  <a:gd name="T27" fmla="*/ 16 h 60"/>
                  <a:gd name="T28" fmla="*/ 203 w 217"/>
                  <a:gd name="T29" fmla="*/ 17 h 60"/>
                  <a:gd name="T30" fmla="*/ 205 w 217"/>
                  <a:gd name="T31" fmla="*/ 21 h 60"/>
                  <a:gd name="T32" fmla="*/ 207 w 217"/>
                  <a:gd name="T33" fmla="*/ 24 h 60"/>
                  <a:gd name="T34" fmla="*/ 205 w 217"/>
                  <a:gd name="T35" fmla="*/ 29 h 60"/>
                  <a:gd name="T36" fmla="*/ 203 w 217"/>
                  <a:gd name="T37" fmla="*/ 31 h 60"/>
                  <a:gd name="T38" fmla="*/ 201 w 217"/>
                  <a:gd name="T39" fmla="*/ 33 h 60"/>
                  <a:gd name="T40" fmla="*/ 196 w 217"/>
                  <a:gd name="T41" fmla="*/ 35 h 60"/>
                  <a:gd name="T42" fmla="*/ 193 w 217"/>
                  <a:gd name="T43" fmla="*/ 33 h 60"/>
                  <a:gd name="T44" fmla="*/ 190 w 217"/>
                  <a:gd name="T45" fmla="*/ 31 h 60"/>
                  <a:gd name="T46" fmla="*/ 188 w 217"/>
                  <a:gd name="T47" fmla="*/ 29 h 60"/>
                  <a:gd name="T48" fmla="*/ 187 w 217"/>
                  <a:gd name="T49" fmla="*/ 24 h 60"/>
                  <a:gd name="T50" fmla="*/ 188 w 217"/>
                  <a:gd name="T51" fmla="*/ 21 h 60"/>
                  <a:gd name="T52" fmla="*/ 190 w 217"/>
                  <a:gd name="T53" fmla="*/ 17 h 60"/>
                  <a:gd name="T54" fmla="*/ 193 w 217"/>
                  <a:gd name="T55" fmla="*/ 16 h 60"/>
                  <a:gd name="T56" fmla="*/ 196 w 217"/>
                  <a:gd name="T57" fmla="*/ 15 h 60"/>
                  <a:gd name="T58" fmla="*/ 180 w 217"/>
                  <a:gd name="T59" fmla="*/ 31 h 60"/>
                  <a:gd name="T60" fmla="*/ 130 w 217"/>
                  <a:gd name="T61" fmla="*/ 37 h 60"/>
                  <a:gd name="T62" fmla="*/ 130 w 217"/>
                  <a:gd name="T63" fmla="*/ 21 h 60"/>
                  <a:gd name="T64" fmla="*/ 180 w 217"/>
                  <a:gd name="T65" fmla="*/ 15 h 60"/>
                  <a:gd name="T66" fmla="*/ 180 w 217"/>
                  <a:gd name="T67" fmla="*/ 31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7"/>
                  <a:gd name="T103" fmla="*/ 0 h 60"/>
                  <a:gd name="T104" fmla="*/ 217 w 217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7" h="60">
                    <a:moveTo>
                      <a:pt x="130" y="10"/>
                    </a:moveTo>
                    <a:lnTo>
                      <a:pt x="0" y="27"/>
                    </a:lnTo>
                    <a:lnTo>
                      <a:pt x="0" y="60"/>
                    </a:lnTo>
                    <a:lnTo>
                      <a:pt x="130" y="48"/>
                    </a:lnTo>
                    <a:lnTo>
                      <a:pt x="180" y="44"/>
                    </a:lnTo>
                    <a:lnTo>
                      <a:pt x="217" y="41"/>
                    </a:lnTo>
                    <a:lnTo>
                      <a:pt x="217" y="30"/>
                    </a:lnTo>
                    <a:lnTo>
                      <a:pt x="217" y="20"/>
                    </a:lnTo>
                    <a:lnTo>
                      <a:pt x="217" y="9"/>
                    </a:lnTo>
                    <a:lnTo>
                      <a:pt x="217" y="0"/>
                    </a:lnTo>
                    <a:lnTo>
                      <a:pt x="164" y="6"/>
                    </a:lnTo>
                    <a:lnTo>
                      <a:pt x="130" y="10"/>
                    </a:lnTo>
                    <a:close/>
                    <a:moveTo>
                      <a:pt x="196" y="15"/>
                    </a:moveTo>
                    <a:lnTo>
                      <a:pt x="201" y="16"/>
                    </a:lnTo>
                    <a:lnTo>
                      <a:pt x="203" y="17"/>
                    </a:lnTo>
                    <a:lnTo>
                      <a:pt x="205" y="21"/>
                    </a:lnTo>
                    <a:lnTo>
                      <a:pt x="207" y="24"/>
                    </a:lnTo>
                    <a:lnTo>
                      <a:pt x="205" y="29"/>
                    </a:lnTo>
                    <a:lnTo>
                      <a:pt x="203" y="31"/>
                    </a:lnTo>
                    <a:lnTo>
                      <a:pt x="201" y="33"/>
                    </a:lnTo>
                    <a:lnTo>
                      <a:pt x="196" y="35"/>
                    </a:lnTo>
                    <a:lnTo>
                      <a:pt x="193" y="33"/>
                    </a:lnTo>
                    <a:lnTo>
                      <a:pt x="190" y="31"/>
                    </a:lnTo>
                    <a:lnTo>
                      <a:pt x="188" y="29"/>
                    </a:lnTo>
                    <a:lnTo>
                      <a:pt x="187" y="24"/>
                    </a:lnTo>
                    <a:lnTo>
                      <a:pt x="188" y="21"/>
                    </a:lnTo>
                    <a:lnTo>
                      <a:pt x="190" y="17"/>
                    </a:lnTo>
                    <a:lnTo>
                      <a:pt x="193" y="16"/>
                    </a:lnTo>
                    <a:lnTo>
                      <a:pt x="196" y="15"/>
                    </a:lnTo>
                    <a:close/>
                    <a:moveTo>
                      <a:pt x="180" y="31"/>
                    </a:moveTo>
                    <a:lnTo>
                      <a:pt x="130" y="37"/>
                    </a:lnTo>
                    <a:lnTo>
                      <a:pt x="130" y="21"/>
                    </a:lnTo>
                    <a:lnTo>
                      <a:pt x="180" y="15"/>
                    </a:lnTo>
                    <a:lnTo>
                      <a:pt x="180" y="3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Freeform 48"/>
              <p:cNvSpPr>
                <a:spLocks/>
              </p:cNvSpPr>
              <p:nvPr/>
            </p:nvSpPr>
            <p:spPr bwMode="auto">
              <a:xfrm>
                <a:off x="3371" y="3332"/>
                <a:ext cx="5" cy="17"/>
              </a:xfrm>
              <a:custGeom>
                <a:avLst/>
                <a:gdLst>
                  <a:gd name="T0" fmla="*/ 0 w 9"/>
                  <a:gd name="T1" fmla="*/ 0 h 35"/>
                  <a:gd name="T2" fmla="*/ 0 w 9"/>
                  <a:gd name="T3" fmla="*/ 8 h 35"/>
                  <a:gd name="T4" fmla="*/ 0 w 9"/>
                  <a:gd name="T5" fmla="*/ 18 h 35"/>
                  <a:gd name="T6" fmla="*/ 0 w 9"/>
                  <a:gd name="T7" fmla="*/ 26 h 35"/>
                  <a:gd name="T8" fmla="*/ 0 w 9"/>
                  <a:gd name="T9" fmla="*/ 35 h 35"/>
                  <a:gd name="T10" fmla="*/ 9 w 9"/>
                  <a:gd name="T11" fmla="*/ 35 h 35"/>
                  <a:gd name="T12" fmla="*/ 9 w 9"/>
                  <a:gd name="T13" fmla="*/ 0 h 35"/>
                  <a:gd name="T14" fmla="*/ 0 w 9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35"/>
                  <a:gd name="T26" fmla="*/ 9 w 9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35">
                    <a:moveTo>
                      <a:pt x="0" y="0"/>
                    </a:moveTo>
                    <a:lnTo>
                      <a:pt x="0" y="8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9" y="3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Freeform 49"/>
              <p:cNvSpPr>
                <a:spLocks/>
              </p:cNvSpPr>
              <p:nvPr/>
            </p:nvSpPr>
            <p:spPr bwMode="auto">
              <a:xfrm>
                <a:off x="3371" y="3231"/>
                <a:ext cx="5" cy="16"/>
              </a:xfrm>
              <a:custGeom>
                <a:avLst/>
                <a:gdLst>
                  <a:gd name="T0" fmla="*/ 0 w 9"/>
                  <a:gd name="T1" fmla="*/ 1 h 33"/>
                  <a:gd name="T2" fmla="*/ 0 w 9"/>
                  <a:gd name="T3" fmla="*/ 9 h 33"/>
                  <a:gd name="T4" fmla="*/ 0 w 9"/>
                  <a:gd name="T5" fmla="*/ 17 h 33"/>
                  <a:gd name="T6" fmla="*/ 0 w 9"/>
                  <a:gd name="T7" fmla="*/ 25 h 33"/>
                  <a:gd name="T8" fmla="*/ 0 w 9"/>
                  <a:gd name="T9" fmla="*/ 33 h 33"/>
                  <a:gd name="T10" fmla="*/ 9 w 9"/>
                  <a:gd name="T11" fmla="*/ 33 h 33"/>
                  <a:gd name="T12" fmla="*/ 9 w 9"/>
                  <a:gd name="T13" fmla="*/ 0 h 33"/>
                  <a:gd name="T14" fmla="*/ 0 w 9"/>
                  <a:gd name="T15" fmla="*/ 1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33"/>
                  <a:gd name="T26" fmla="*/ 9 w 9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33">
                    <a:moveTo>
                      <a:pt x="0" y="1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9" y="33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Freeform 50"/>
              <p:cNvSpPr>
                <a:spLocks/>
              </p:cNvSpPr>
              <p:nvPr/>
            </p:nvSpPr>
            <p:spPr bwMode="auto">
              <a:xfrm>
                <a:off x="3371" y="3207"/>
                <a:ext cx="5" cy="16"/>
              </a:xfrm>
              <a:custGeom>
                <a:avLst/>
                <a:gdLst>
                  <a:gd name="T0" fmla="*/ 0 w 9"/>
                  <a:gd name="T1" fmla="*/ 1 h 34"/>
                  <a:gd name="T2" fmla="*/ 0 w 9"/>
                  <a:gd name="T3" fmla="*/ 9 h 34"/>
                  <a:gd name="T4" fmla="*/ 0 w 9"/>
                  <a:gd name="T5" fmla="*/ 17 h 34"/>
                  <a:gd name="T6" fmla="*/ 0 w 9"/>
                  <a:gd name="T7" fmla="*/ 25 h 34"/>
                  <a:gd name="T8" fmla="*/ 0 w 9"/>
                  <a:gd name="T9" fmla="*/ 34 h 34"/>
                  <a:gd name="T10" fmla="*/ 9 w 9"/>
                  <a:gd name="T11" fmla="*/ 32 h 34"/>
                  <a:gd name="T12" fmla="*/ 9 w 9"/>
                  <a:gd name="T13" fmla="*/ 0 h 34"/>
                  <a:gd name="T14" fmla="*/ 0 w 9"/>
                  <a:gd name="T15" fmla="*/ 1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34"/>
                  <a:gd name="T26" fmla="*/ 9 w 9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34">
                    <a:moveTo>
                      <a:pt x="0" y="1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9" y="32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51"/>
              <p:cNvSpPr>
                <a:spLocks/>
              </p:cNvSpPr>
              <p:nvPr/>
            </p:nvSpPr>
            <p:spPr bwMode="auto">
              <a:xfrm>
                <a:off x="3371" y="3182"/>
                <a:ext cx="5" cy="17"/>
              </a:xfrm>
              <a:custGeom>
                <a:avLst/>
                <a:gdLst>
                  <a:gd name="T0" fmla="*/ 0 w 9"/>
                  <a:gd name="T1" fmla="*/ 1 h 33"/>
                  <a:gd name="T2" fmla="*/ 0 w 9"/>
                  <a:gd name="T3" fmla="*/ 4 h 33"/>
                  <a:gd name="T4" fmla="*/ 0 w 9"/>
                  <a:gd name="T5" fmla="*/ 11 h 33"/>
                  <a:gd name="T6" fmla="*/ 0 w 9"/>
                  <a:gd name="T7" fmla="*/ 20 h 33"/>
                  <a:gd name="T8" fmla="*/ 0 w 9"/>
                  <a:gd name="T9" fmla="*/ 33 h 33"/>
                  <a:gd name="T10" fmla="*/ 9 w 9"/>
                  <a:gd name="T11" fmla="*/ 32 h 33"/>
                  <a:gd name="T12" fmla="*/ 9 w 9"/>
                  <a:gd name="T13" fmla="*/ 0 h 33"/>
                  <a:gd name="T14" fmla="*/ 6 w 9"/>
                  <a:gd name="T15" fmla="*/ 0 h 33"/>
                  <a:gd name="T16" fmla="*/ 3 w 9"/>
                  <a:gd name="T17" fmla="*/ 0 h 33"/>
                  <a:gd name="T18" fmla="*/ 1 w 9"/>
                  <a:gd name="T19" fmla="*/ 1 h 33"/>
                  <a:gd name="T20" fmla="*/ 0 w 9"/>
                  <a:gd name="T21" fmla="*/ 1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33"/>
                  <a:gd name="T35" fmla="*/ 9 w 9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33">
                    <a:moveTo>
                      <a:pt x="0" y="1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9" y="3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52"/>
              <p:cNvSpPr>
                <a:spLocks/>
              </p:cNvSpPr>
              <p:nvPr/>
            </p:nvSpPr>
            <p:spPr bwMode="auto">
              <a:xfrm>
                <a:off x="3371" y="3256"/>
                <a:ext cx="5" cy="17"/>
              </a:xfrm>
              <a:custGeom>
                <a:avLst/>
                <a:gdLst>
                  <a:gd name="T0" fmla="*/ 0 w 9"/>
                  <a:gd name="T1" fmla="*/ 0 h 35"/>
                  <a:gd name="T2" fmla="*/ 0 w 9"/>
                  <a:gd name="T3" fmla="*/ 8 h 35"/>
                  <a:gd name="T4" fmla="*/ 0 w 9"/>
                  <a:gd name="T5" fmla="*/ 17 h 35"/>
                  <a:gd name="T6" fmla="*/ 0 w 9"/>
                  <a:gd name="T7" fmla="*/ 25 h 35"/>
                  <a:gd name="T8" fmla="*/ 0 w 9"/>
                  <a:gd name="T9" fmla="*/ 35 h 35"/>
                  <a:gd name="T10" fmla="*/ 9 w 9"/>
                  <a:gd name="T11" fmla="*/ 33 h 35"/>
                  <a:gd name="T12" fmla="*/ 9 w 9"/>
                  <a:gd name="T13" fmla="*/ 0 h 35"/>
                  <a:gd name="T14" fmla="*/ 0 w 9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35"/>
                  <a:gd name="T26" fmla="*/ 9 w 9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35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5"/>
                    </a:lnTo>
                    <a:lnTo>
                      <a:pt x="9" y="3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53"/>
              <p:cNvSpPr>
                <a:spLocks/>
              </p:cNvSpPr>
              <p:nvPr/>
            </p:nvSpPr>
            <p:spPr bwMode="auto">
              <a:xfrm>
                <a:off x="3371" y="3306"/>
                <a:ext cx="5" cy="18"/>
              </a:xfrm>
              <a:custGeom>
                <a:avLst/>
                <a:gdLst>
                  <a:gd name="T0" fmla="*/ 0 w 9"/>
                  <a:gd name="T1" fmla="*/ 0 h 36"/>
                  <a:gd name="T2" fmla="*/ 0 w 9"/>
                  <a:gd name="T3" fmla="*/ 10 h 36"/>
                  <a:gd name="T4" fmla="*/ 0 w 9"/>
                  <a:gd name="T5" fmla="*/ 18 h 36"/>
                  <a:gd name="T6" fmla="*/ 0 w 9"/>
                  <a:gd name="T7" fmla="*/ 27 h 36"/>
                  <a:gd name="T8" fmla="*/ 0 w 9"/>
                  <a:gd name="T9" fmla="*/ 36 h 36"/>
                  <a:gd name="T10" fmla="*/ 9 w 9"/>
                  <a:gd name="T11" fmla="*/ 36 h 36"/>
                  <a:gd name="T12" fmla="*/ 9 w 9"/>
                  <a:gd name="T13" fmla="*/ 0 h 36"/>
                  <a:gd name="T14" fmla="*/ 0 w 9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36"/>
                  <a:gd name="T26" fmla="*/ 9 w 9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36">
                    <a:moveTo>
                      <a:pt x="0" y="0"/>
                    </a:moveTo>
                    <a:lnTo>
                      <a:pt x="0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Freeform 54"/>
              <p:cNvSpPr>
                <a:spLocks/>
              </p:cNvSpPr>
              <p:nvPr/>
            </p:nvSpPr>
            <p:spPr bwMode="auto">
              <a:xfrm>
                <a:off x="3371" y="3280"/>
                <a:ext cx="5" cy="18"/>
              </a:xfrm>
              <a:custGeom>
                <a:avLst/>
                <a:gdLst>
                  <a:gd name="T0" fmla="*/ 9 w 9"/>
                  <a:gd name="T1" fmla="*/ 0 h 35"/>
                  <a:gd name="T2" fmla="*/ 0 w 9"/>
                  <a:gd name="T3" fmla="*/ 1 h 35"/>
                  <a:gd name="T4" fmla="*/ 0 w 9"/>
                  <a:gd name="T5" fmla="*/ 9 h 35"/>
                  <a:gd name="T6" fmla="*/ 0 w 9"/>
                  <a:gd name="T7" fmla="*/ 18 h 35"/>
                  <a:gd name="T8" fmla="*/ 0 w 9"/>
                  <a:gd name="T9" fmla="*/ 26 h 35"/>
                  <a:gd name="T10" fmla="*/ 0 w 9"/>
                  <a:gd name="T11" fmla="*/ 35 h 35"/>
                  <a:gd name="T12" fmla="*/ 9 w 9"/>
                  <a:gd name="T13" fmla="*/ 35 h 35"/>
                  <a:gd name="T14" fmla="*/ 9 w 9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35"/>
                  <a:gd name="T26" fmla="*/ 9 w 9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35">
                    <a:moveTo>
                      <a:pt x="9" y="0"/>
                    </a:moveTo>
                    <a:lnTo>
                      <a:pt x="0" y="1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9" y="3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55"/>
              <p:cNvSpPr>
                <a:spLocks/>
              </p:cNvSpPr>
              <p:nvPr/>
            </p:nvSpPr>
            <p:spPr bwMode="auto">
              <a:xfrm>
                <a:off x="3469" y="3281"/>
                <a:ext cx="10" cy="10"/>
              </a:xfrm>
              <a:custGeom>
                <a:avLst/>
                <a:gdLst>
                  <a:gd name="T0" fmla="*/ 0 w 20"/>
                  <a:gd name="T1" fmla="*/ 9 h 19"/>
                  <a:gd name="T2" fmla="*/ 1 w 20"/>
                  <a:gd name="T3" fmla="*/ 14 h 19"/>
                  <a:gd name="T4" fmla="*/ 3 w 20"/>
                  <a:gd name="T5" fmla="*/ 16 h 19"/>
                  <a:gd name="T6" fmla="*/ 6 w 20"/>
                  <a:gd name="T7" fmla="*/ 18 h 19"/>
                  <a:gd name="T8" fmla="*/ 9 w 20"/>
                  <a:gd name="T9" fmla="*/ 19 h 19"/>
                  <a:gd name="T10" fmla="*/ 14 w 20"/>
                  <a:gd name="T11" fmla="*/ 18 h 19"/>
                  <a:gd name="T12" fmla="*/ 16 w 20"/>
                  <a:gd name="T13" fmla="*/ 16 h 19"/>
                  <a:gd name="T14" fmla="*/ 18 w 20"/>
                  <a:gd name="T15" fmla="*/ 14 h 19"/>
                  <a:gd name="T16" fmla="*/ 20 w 20"/>
                  <a:gd name="T17" fmla="*/ 9 h 19"/>
                  <a:gd name="T18" fmla="*/ 18 w 20"/>
                  <a:gd name="T19" fmla="*/ 6 h 19"/>
                  <a:gd name="T20" fmla="*/ 16 w 20"/>
                  <a:gd name="T21" fmla="*/ 2 h 19"/>
                  <a:gd name="T22" fmla="*/ 14 w 20"/>
                  <a:gd name="T23" fmla="*/ 1 h 19"/>
                  <a:gd name="T24" fmla="*/ 9 w 20"/>
                  <a:gd name="T25" fmla="*/ 0 h 19"/>
                  <a:gd name="T26" fmla="*/ 6 w 20"/>
                  <a:gd name="T27" fmla="*/ 1 h 19"/>
                  <a:gd name="T28" fmla="*/ 3 w 20"/>
                  <a:gd name="T29" fmla="*/ 2 h 19"/>
                  <a:gd name="T30" fmla="*/ 1 w 20"/>
                  <a:gd name="T31" fmla="*/ 6 h 19"/>
                  <a:gd name="T32" fmla="*/ 0 w 20"/>
                  <a:gd name="T33" fmla="*/ 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9"/>
                  <a:gd name="T53" fmla="*/ 20 w 2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9">
                    <a:moveTo>
                      <a:pt x="0" y="9"/>
                    </a:moveTo>
                    <a:lnTo>
                      <a:pt x="1" y="14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9" y="19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20" y="9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56"/>
              <p:cNvSpPr>
                <a:spLocks/>
              </p:cNvSpPr>
              <p:nvPr/>
            </p:nvSpPr>
            <p:spPr bwMode="auto">
              <a:xfrm>
                <a:off x="3469" y="3338"/>
                <a:ext cx="10" cy="10"/>
              </a:xfrm>
              <a:custGeom>
                <a:avLst/>
                <a:gdLst>
                  <a:gd name="T0" fmla="*/ 9 w 20"/>
                  <a:gd name="T1" fmla="*/ 19 h 19"/>
                  <a:gd name="T2" fmla="*/ 14 w 20"/>
                  <a:gd name="T3" fmla="*/ 18 h 19"/>
                  <a:gd name="T4" fmla="*/ 16 w 20"/>
                  <a:gd name="T5" fmla="*/ 16 h 19"/>
                  <a:gd name="T6" fmla="*/ 18 w 20"/>
                  <a:gd name="T7" fmla="*/ 14 h 19"/>
                  <a:gd name="T8" fmla="*/ 20 w 20"/>
                  <a:gd name="T9" fmla="*/ 9 h 19"/>
                  <a:gd name="T10" fmla="*/ 18 w 20"/>
                  <a:gd name="T11" fmla="*/ 6 h 19"/>
                  <a:gd name="T12" fmla="*/ 16 w 20"/>
                  <a:gd name="T13" fmla="*/ 2 h 19"/>
                  <a:gd name="T14" fmla="*/ 14 w 20"/>
                  <a:gd name="T15" fmla="*/ 1 h 19"/>
                  <a:gd name="T16" fmla="*/ 9 w 20"/>
                  <a:gd name="T17" fmla="*/ 0 h 19"/>
                  <a:gd name="T18" fmla="*/ 6 w 20"/>
                  <a:gd name="T19" fmla="*/ 1 h 19"/>
                  <a:gd name="T20" fmla="*/ 3 w 20"/>
                  <a:gd name="T21" fmla="*/ 2 h 19"/>
                  <a:gd name="T22" fmla="*/ 1 w 20"/>
                  <a:gd name="T23" fmla="*/ 6 h 19"/>
                  <a:gd name="T24" fmla="*/ 0 w 20"/>
                  <a:gd name="T25" fmla="*/ 9 h 19"/>
                  <a:gd name="T26" fmla="*/ 1 w 20"/>
                  <a:gd name="T27" fmla="*/ 14 h 19"/>
                  <a:gd name="T28" fmla="*/ 3 w 20"/>
                  <a:gd name="T29" fmla="*/ 16 h 19"/>
                  <a:gd name="T30" fmla="*/ 6 w 20"/>
                  <a:gd name="T31" fmla="*/ 18 h 19"/>
                  <a:gd name="T32" fmla="*/ 9 w 20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9"/>
                  <a:gd name="T53" fmla="*/ 20 w 2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9">
                    <a:moveTo>
                      <a:pt x="9" y="19"/>
                    </a:moveTo>
                    <a:lnTo>
                      <a:pt x="14" y="18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20" y="9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Freeform 57"/>
              <p:cNvSpPr>
                <a:spLocks/>
              </p:cNvSpPr>
              <p:nvPr/>
            </p:nvSpPr>
            <p:spPr bwMode="auto">
              <a:xfrm>
                <a:off x="3469" y="3366"/>
                <a:ext cx="10" cy="10"/>
              </a:xfrm>
              <a:custGeom>
                <a:avLst/>
                <a:gdLst>
                  <a:gd name="T0" fmla="*/ 9 w 20"/>
                  <a:gd name="T1" fmla="*/ 20 h 20"/>
                  <a:gd name="T2" fmla="*/ 14 w 20"/>
                  <a:gd name="T3" fmla="*/ 19 h 20"/>
                  <a:gd name="T4" fmla="*/ 16 w 20"/>
                  <a:gd name="T5" fmla="*/ 16 h 20"/>
                  <a:gd name="T6" fmla="*/ 18 w 20"/>
                  <a:gd name="T7" fmla="*/ 14 h 20"/>
                  <a:gd name="T8" fmla="*/ 20 w 20"/>
                  <a:gd name="T9" fmla="*/ 9 h 20"/>
                  <a:gd name="T10" fmla="*/ 18 w 20"/>
                  <a:gd name="T11" fmla="*/ 6 h 20"/>
                  <a:gd name="T12" fmla="*/ 16 w 20"/>
                  <a:gd name="T13" fmla="*/ 2 h 20"/>
                  <a:gd name="T14" fmla="*/ 14 w 20"/>
                  <a:gd name="T15" fmla="*/ 1 h 20"/>
                  <a:gd name="T16" fmla="*/ 9 w 20"/>
                  <a:gd name="T17" fmla="*/ 0 h 20"/>
                  <a:gd name="T18" fmla="*/ 6 w 20"/>
                  <a:gd name="T19" fmla="*/ 1 h 20"/>
                  <a:gd name="T20" fmla="*/ 3 w 20"/>
                  <a:gd name="T21" fmla="*/ 2 h 20"/>
                  <a:gd name="T22" fmla="*/ 1 w 20"/>
                  <a:gd name="T23" fmla="*/ 6 h 20"/>
                  <a:gd name="T24" fmla="*/ 0 w 20"/>
                  <a:gd name="T25" fmla="*/ 9 h 20"/>
                  <a:gd name="T26" fmla="*/ 1 w 20"/>
                  <a:gd name="T27" fmla="*/ 14 h 20"/>
                  <a:gd name="T28" fmla="*/ 3 w 20"/>
                  <a:gd name="T29" fmla="*/ 16 h 20"/>
                  <a:gd name="T30" fmla="*/ 6 w 20"/>
                  <a:gd name="T31" fmla="*/ 19 h 20"/>
                  <a:gd name="T32" fmla="*/ 9 w 20"/>
                  <a:gd name="T33" fmla="*/ 2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20"/>
                  <a:gd name="T53" fmla="*/ 20 w 2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20">
                    <a:moveTo>
                      <a:pt x="9" y="20"/>
                    </a:moveTo>
                    <a:lnTo>
                      <a:pt x="14" y="19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20" y="9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9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Freeform 58"/>
              <p:cNvSpPr>
                <a:spLocks/>
              </p:cNvSpPr>
              <p:nvPr/>
            </p:nvSpPr>
            <p:spPr bwMode="auto">
              <a:xfrm>
                <a:off x="3469" y="3394"/>
                <a:ext cx="10" cy="10"/>
              </a:xfrm>
              <a:custGeom>
                <a:avLst/>
                <a:gdLst>
                  <a:gd name="T0" fmla="*/ 9 w 20"/>
                  <a:gd name="T1" fmla="*/ 19 h 19"/>
                  <a:gd name="T2" fmla="*/ 14 w 20"/>
                  <a:gd name="T3" fmla="*/ 18 h 19"/>
                  <a:gd name="T4" fmla="*/ 16 w 20"/>
                  <a:gd name="T5" fmla="*/ 16 h 19"/>
                  <a:gd name="T6" fmla="*/ 18 w 20"/>
                  <a:gd name="T7" fmla="*/ 13 h 19"/>
                  <a:gd name="T8" fmla="*/ 20 w 20"/>
                  <a:gd name="T9" fmla="*/ 9 h 19"/>
                  <a:gd name="T10" fmla="*/ 18 w 20"/>
                  <a:gd name="T11" fmla="*/ 5 h 19"/>
                  <a:gd name="T12" fmla="*/ 16 w 20"/>
                  <a:gd name="T13" fmla="*/ 2 h 19"/>
                  <a:gd name="T14" fmla="*/ 14 w 20"/>
                  <a:gd name="T15" fmla="*/ 1 h 19"/>
                  <a:gd name="T16" fmla="*/ 9 w 20"/>
                  <a:gd name="T17" fmla="*/ 0 h 19"/>
                  <a:gd name="T18" fmla="*/ 6 w 20"/>
                  <a:gd name="T19" fmla="*/ 1 h 19"/>
                  <a:gd name="T20" fmla="*/ 3 w 20"/>
                  <a:gd name="T21" fmla="*/ 2 h 19"/>
                  <a:gd name="T22" fmla="*/ 1 w 20"/>
                  <a:gd name="T23" fmla="*/ 5 h 19"/>
                  <a:gd name="T24" fmla="*/ 0 w 20"/>
                  <a:gd name="T25" fmla="*/ 9 h 19"/>
                  <a:gd name="T26" fmla="*/ 1 w 20"/>
                  <a:gd name="T27" fmla="*/ 13 h 19"/>
                  <a:gd name="T28" fmla="*/ 3 w 20"/>
                  <a:gd name="T29" fmla="*/ 16 h 19"/>
                  <a:gd name="T30" fmla="*/ 6 w 20"/>
                  <a:gd name="T31" fmla="*/ 18 h 19"/>
                  <a:gd name="T32" fmla="*/ 9 w 20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9"/>
                  <a:gd name="T53" fmla="*/ 20 w 2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9">
                    <a:moveTo>
                      <a:pt x="9" y="19"/>
                    </a:moveTo>
                    <a:lnTo>
                      <a:pt x="14" y="18"/>
                    </a:lnTo>
                    <a:lnTo>
                      <a:pt x="16" y="16"/>
                    </a:lnTo>
                    <a:lnTo>
                      <a:pt x="18" y="13"/>
                    </a:lnTo>
                    <a:lnTo>
                      <a:pt x="20" y="9"/>
                    </a:lnTo>
                    <a:lnTo>
                      <a:pt x="18" y="5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59"/>
              <p:cNvSpPr>
                <a:spLocks/>
              </p:cNvSpPr>
              <p:nvPr/>
            </p:nvSpPr>
            <p:spPr bwMode="auto">
              <a:xfrm>
                <a:off x="3441" y="3283"/>
                <a:ext cx="25" cy="8"/>
              </a:xfrm>
              <a:custGeom>
                <a:avLst/>
                <a:gdLst>
                  <a:gd name="T0" fmla="*/ 0 w 50"/>
                  <a:gd name="T1" fmla="*/ 17 h 17"/>
                  <a:gd name="T2" fmla="*/ 26 w 50"/>
                  <a:gd name="T3" fmla="*/ 17 h 17"/>
                  <a:gd name="T4" fmla="*/ 50 w 50"/>
                  <a:gd name="T5" fmla="*/ 16 h 17"/>
                  <a:gd name="T6" fmla="*/ 50 w 50"/>
                  <a:gd name="T7" fmla="*/ 0 h 17"/>
                  <a:gd name="T8" fmla="*/ 44 w 50"/>
                  <a:gd name="T9" fmla="*/ 0 h 17"/>
                  <a:gd name="T10" fmla="*/ 0 w 50"/>
                  <a:gd name="T11" fmla="*/ 1 h 17"/>
                  <a:gd name="T12" fmla="*/ 0 w 5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17"/>
                  <a:gd name="T23" fmla="*/ 50 w 5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17">
                    <a:moveTo>
                      <a:pt x="0" y="17"/>
                    </a:moveTo>
                    <a:lnTo>
                      <a:pt x="26" y="17"/>
                    </a:lnTo>
                    <a:lnTo>
                      <a:pt x="50" y="16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60"/>
              <p:cNvSpPr>
                <a:spLocks/>
              </p:cNvSpPr>
              <p:nvPr/>
            </p:nvSpPr>
            <p:spPr bwMode="auto">
              <a:xfrm>
                <a:off x="3441" y="3366"/>
                <a:ext cx="25" cy="9"/>
              </a:xfrm>
              <a:custGeom>
                <a:avLst/>
                <a:gdLst>
                  <a:gd name="T0" fmla="*/ 0 w 50"/>
                  <a:gd name="T1" fmla="*/ 16 h 18"/>
                  <a:gd name="T2" fmla="*/ 50 w 50"/>
                  <a:gd name="T3" fmla="*/ 18 h 18"/>
                  <a:gd name="T4" fmla="*/ 50 w 50"/>
                  <a:gd name="T5" fmla="*/ 2 h 18"/>
                  <a:gd name="T6" fmla="*/ 0 w 50"/>
                  <a:gd name="T7" fmla="*/ 0 h 18"/>
                  <a:gd name="T8" fmla="*/ 0 w 50"/>
                  <a:gd name="T9" fmla="*/ 1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"/>
                  <a:gd name="T17" fmla="*/ 50 w 5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">
                    <a:moveTo>
                      <a:pt x="0" y="16"/>
                    </a:moveTo>
                    <a:lnTo>
                      <a:pt x="50" y="18"/>
                    </a:lnTo>
                    <a:lnTo>
                      <a:pt x="50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61"/>
              <p:cNvSpPr>
                <a:spLocks/>
              </p:cNvSpPr>
              <p:nvPr/>
            </p:nvSpPr>
            <p:spPr bwMode="auto">
              <a:xfrm>
                <a:off x="3441" y="3393"/>
                <a:ext cx="25" cy="11"/>
              </a:xfrm>
              <a:custGeom>
                <a:avLst/>
                <a:gdLst>
                  <a:gd name="T0" fmla="*/ 0 w 50"/>
                  <a:gd name="T1" fmla="*/ 16 h 21"/>
                  <a:gd name="T2" fmla="*/ 50 w 50"/>
                  <a:gd name="T3" fmla="*/ 21 h 21"/>
                  <a:gd name="T4" fmla="*/ 50 w 50"/>
                  <a:gd name="T5" fmla="*/ 5 h 21"/>
                  <a:gd name="T6" fmla="*/ 0 w 50"/>
                  <a:gd name="T7" fmla="*/ 0 h 21"/>
                  <a:gd name="T8" fmla="*/ 0 w 50"/>
                  <a:gd name="T9" fmla="*/ 16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1"/>
                  <a:gd name="T17" fmla="*/ 50 w 5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1">
                    <a:moveTo>
                      <a:pt x="0" y="16"/>
                    </a:moveTo>
                    <a:lnTo>
                      <a:pt x="50" y="21"/>
                    </a:lnTo>
                    <a:lnTo>
                      <a:pt x="50" y="5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62"/>
              <p:cNvSpPr>
                <a:spLocks/>
              </p:cNvSpPr>
              <p:nvPr/>
            </p:nvSpPr>
            <p:spPr bwMode="auto">
              <a:xfrm>
                <a:off x="3469" y="3169"/>
                <a:ext cx="10" cy="9"/>
              </a:xfrm>
              <a:custGeom>
                <a:avLst/>
                <a:gdLst>
                  <a:gd name="T0" fmla="*/ 9 w 20"/>
                  <a:gd name="T1" fmla="*/ 0 h 20"/>
                  <a:gd name="T2" fmla="*/ 6 w 20"/>
                  <a:gd name="T3" fmla="*/ 1 h 20"/>
                  <a:gd name="T4" fmla="*/ 3 w 20"/>
                  <a:gd name="T5" fmla="*/ 4 h 20"/>
                  <a:gd name="T6" fmla="*/ 1 w 20"/>
                  <a:gd name="T7" fmla="*/ 6 h 20"/>
                  <a:gd name="T8" fmla="*/ 0 w 20"/>
                  <a:gd name="T9" fmla="*/ 10 h 20"/>
                  <a:gd name="T10" fmla="*/ 1 w 20"/>
                  <a:gd name="T11" fmla="*/ 14 h 20"/>
                  <a:gd name="T12" fmla="*/ 3 w 20"/>
                  <a:gd name="T13" fmla="*/ 16 h 20"/>
                  <a:gd name="T14" fmla="*/ 6 w 20"/>
                  <a:gd name="T15" fmla="*/ 19 h 20"/>
                  <a:gd name="T16" fmla="*/ 9 w 20"/>
                  <a:gd name="T17" fmla="*/ 20 h 20"/>
                  <a:gd name="T18" fmla="*/ 14 w 20"/>
                  <a:gd name="T19" fmla="*/ 19 h 20"/>
                  <a:gd name="T20" fmla="*/ 16 w 20"/>
                  <a:gd name="T21" fmla="*/ 16 h 20"/>
                  <a:gd name="T22" fmla="*/ 18 w 20"/>
                  <a:gd name="T23" fmla="*/ 14 h 20"/>
                  <a:gd name="T24" fmla="*/ 20 w 20"/>
                  <a:gd name="T25" fmla="*/ 10 h 20"/>
                  <a:gd name="T26" fmla="*/ 18 w 20"/>
                  <a:gd name="T27" fmla="*/ 6 h 20"/>
                  <a:gd name="T28" fmla="*/ 16 w 20"/>
                  <a:gd name="T29" fmla="*/ 4 h 20"/>
                  <a:gd name="T30" fmla="*/ 14 w 20"/>
                  <a:gd name="T31" fmla="*/ 1 h 20"/>
                  <a:gd name="T32" fmla="*/ 9 w 20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20"/>
                  <a:gd name="T53" fmla="*/ 20 w 2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20">
                    <a:moveTo>
                      <a:pt x="9" y="0"/>
                    </a:moveTo>
                    <a:lnTo>
                      <a:pt x="6" y="1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9"/>
                    </a:lnTo>
                    <a:lnTo>
                      <a:pt x="9" y="20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63"/>
              <p:cNvSpPr>
                <a:spLocks/>
              </p:cNvSpPr>
              <p:nvPr/>
            </p:nvSpPr>
            <p:spPr bwMode="auto">
              <a:xfrm>
                <a:off x="3469" y="3197"/>
                <a:ext cx="10" cy="10"/>
              </a:xfrm>
              <a:custGeom>
                <a:avLst/>
                <a:gdLst>
                  <a:gd name="T0" fmla="*/ 9 w 20"/>
                  <a:gd name="T1" fmla="*/ 19 h 19"/>
                  <a:gd name="T2" fmla="*/ 14 w 20"/>
                  <a:gd name="T3" fmla="*/ 18 h 19"/>
                  <a:gd name="T4" fmla="*/ 16 w 20"/>
                  <a:gd name="T5" fmla="*/ 16 h 19"/>
                  <a:gd name="T6" fmla="*/ 18 w 20"/>
                  <a:gd name="T7" fmla="*/ 13 h 19"/>
                  <a:gd name="T8" fmla="*/ 20 w 20"/>
                  <a:gd name="T9" fmla="*/ 9 h 19"/>
                  <a:gd name="T10" fmla="*/ 18 w 20"/>
                  <a:gd name="T11" fmla="*/ 5 h 19"/>
                  <a:gd name="T12" fmla="*/ 16 w 20"/>
                  <a:gd name="T13" fmla="*/ 2 h 19"/>
                  <a:gd name="T14" fmla="*/ 14 w 20"/>
                  <a:gd name="T15" fmla="*/ 1 h 19"/>
                  <a:gd name="T16" fmla="*/ 9 w 20"/>
                  <a:gd name="T17" fmla="*/ 0 h 19"/>
                  <a:gd name="T18" fmla="*/ 6 w 20"/>
                  <a:gd name="T19" fmla="*/ 1 h 19"/>
                  <a:gd name="T20" fmla="*/ 3 w 20"/>
                  <a:gd name="T21" fmla="*/ 2 h 19"/>
                  <a:gd name="T22" fmla="*/ 1 w 20"/>
                  <a:gd name="T23" fmla="*/ 5 h 19"/>
                  <a:gd name="T24" fmla="*/ 0 w 20"/>
                  <a:gd name="T25" fmla="*/ 9 h 19"/>
                  <a:gd name="T26" fmla="*/ 1 w 20"/>
                  <a:gd name="T27" fmla="*/ 13 h 19"/>
                  <a:gd name="T28" fmla="*/ 3 w 20"/>
                  <a:gd name="T29" fmla="*/ 16 h 19"/>
                  <a:gd name="T30" fmla="*/ 6 w 20"/>
                  <a:gd name="T31" fmla="*/ 18 h 19"/>
                  <a:gd name="T32" fmla="*/ 9 w 20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9"/>
                  <a:gd name="T53" fmla="*/ 20 w 2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9">
                    <a:moveTo>
                      <a:pt x="9" y="19"/>
                    </a:moveTo>
                    <a:lnTo>
                      <a:pt x="14" y="18"/>
                    </a:lnTo>
                    <a:lnTo>
                      <a:pt x="16" y="16"/>
                    </a:lnTo>
                    <a:lnTo>
                      <a:pt x="18" y="13"/>
                    </a:lnTo>
                    <a:lnTo>
                      <a:pt x="20" y="9"/>
                    </a:lnTo>
                    <a:lnTo>
                      <a:pt x="18" y="5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64"/>
              <p:cNvSpPr>
                <a:spLocks/>
              </p:cNvSpPr>
              <p:nvPr/>
            </p:nvSpPr>
            <p:spPr bwMode="auto">
              <a:xfrm>
                <a:off x="3469" y="3225"/>
                <a:ext cx="10" cy="10"/>
              </a:xfrm>
              <a:custGeom>
                <a:avLst/>
                <a:gdLst>
                  <a:gd name="T0" fmla="*/ 9 w 20"/>
                  <a:gd name="T1" fmla="*/ 20 h 20"/>
                  <a:gd name="T2" fmla="*/ 14 w 20"/>
                  <a:gd name="T3" fmla="*/ 18 h 20"/>
                  <a:gd name="T4" fmla="*/ 16 w 20"/>
                  <a:gd name="T5" fmla="*/ 16 h 20"/>
                  <a:gd name="T6" fmla="*/ 18 w 20"/>
                  <a:gd name="T7" fmla="*/ 14 h 20"/>
                  <a:gd name="T8" fmla="*/ 20 w 20"/>
                  <a:gd name="T9" fmla="*/ 9 h 20"/>
                  <a:gd name="T10" fmla="*/ 18 w 20"/>
                  <a:gd name="T11" fmla="*/ 6 h 20"/>
                  <a:gd name="T12" fmla="*/ 16 w 20"/>
                  <a:gd name="T13" fmla="*/ 2 h 20"/>
                  <a:gd name="T14" fmla="*/ 14 w 20"/>
                  <a:gd name="T15" fmla="*/ 1 h 20"/>
                  <a:gd name="T16" fmla="*/ 9 w 20"/>
                  <a:gd name="T17" fmla="*/ 0 h 20"/>
                  <a:gd name="T18" fmla="*/ 6 w 20"/>
                  <a:gd name="T19" fmla="*/ 1 h 20"/>
                  <a:gd name="T20" fmla="*/ 3 w 20"/>
                  <a:gd name="T21" fmla="*/ 2 h 20"/>
                  <a:gd name="T22" fmla="*/ 1 w 20"/>
                  <a:gd name="T23" fmla="*/ 6 h 20"/>
                  <a:gd name="T24" fmla="*/ 0 w 20"/>
                  <a:gd name="T25" fmla="*/ 9 h 20"/>
                  <a:gd name="T26" fmla="*/ 1 w 20"/>
                  <a:gd name="T27" fmla="*/ 14 h 20"/>
                  <a:gd name="T28" fmla="*/ 3 w 20"/>
                  <a:gd name="T29" fmla="*/ 16 h 20"/>
                  <a:gd name="T30" fmla="*/ 6 w 20"/>
                  <a:gd name="T31" fmla="*/ 18 h 20"/>
                  <a:gd name="T32" fmla="*/ 9 w 20"/>
                  <a:gd name="T33" fmla="*/ 2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20"/>
                  <a:gd name="T53" fmla="*/ 20 w 2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20">
                    <a:moveTo>
                      <a:pt x="9" y="20"/>
                    </a:moveTo>
                    <a:lnTo>
                      <a:pt x="14" y="18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20" y="9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65"/>
              <p:cNvSpPr>
                <a:spLocks/>
              </p:cNvSpPr>
              <p:nvPr/>
            </p:nvSpPr>
            <p:spPr bwMode="auto">
              <a:xfrm>
                <a:off x="3469" y="3253"/>
                <a:ext cx="10" cy="10"/>
              </a:xfrm>
              <a:custGeom>
                <a:avLst/>
                <a:gdLst>
                  <a:gd name="T0" fmla="*/ 9 w 20"/>
                  <a:gd name="T1" fmla="*/ 20 h 20"/>
                  <a:gd name="T2" fmla="*/ 14 w 20"/>
                  <a:gd name="T3" fmla="*/ 19 h 20"/>
                  <a:gd name="T4" fmla="*/ 16 w 20"/>
                  <a:gd name="T5" fmla="*/ 17 h 20"/>
                  <a:gd name="T6" fmla="*/ 18 w 20"/>
                  <a:gd name="T7" fmla="*/ 14 h 20"/>
                  <a:gd name="T8" fmla="*/ 20 w 20"/>
                  <a:gd name="T9" fmla="*/ 10 h 20"/>
                  <a:gd name="T10" fmla="*/ 18 w 20"/>
                  <a:gd name="T11" fmla="*/ 6 h 20"/>
                  <a:gd name="T12" fmla="*/ 16 w 20"/>
                  <a:gd name="T13" fmla="*/ 3 h 20"/>
                  <a:gd name="T14" fmla="*/ 14 w 20"/>
                  <a:gd name="T15" fmla="*/ 2 h 20"/>
                  <a:gd name="T16" fmla="*/ 9 w 20"/>
                  <a:gd name="T17" fmla="*/ 0 h 20"/>
                  <a:gd name="T18" fmla="*/ 6 w 20"/>
                  <a:gd name="T19" fmla="*/ 2 h 20"/>
                  <a:gd name="T20" fmla="*/ 3 w 20"/>
                  <a:gd name="T21" fmla="*/ 3 h 20"/>
                  <a:gd name="T22" fmla="*/ 1 w 20"/>
                  <a:gd name="T23" fmla="*/ 6 h 20"/>
                  <a:gd name="T24" fmla="*/ 0 w 20"/>
                  <a:gd name="T25" fmla="*/ 10 h 20"/>
                  <a:gd name="T26" fmla="*/ 1 w 20"/>
                  <a:gd name="T27" fmla="*/ 14 h 20"/>
                  <a:gd name="T28" fmla="*/ 3 w 20"/>
                  <a:gd name="T29" fmla="*/ 17 h 20"/>
                  <a:gd name="T30" fmla="*/ 6 w 20"/>
                  <a:gd name="T31" fmla="*/ 19 h 20"/>
                  <a:gd name="T32" fmla="*/ 9 w 20"/>
                  <a:gd name="T33" fmla="*/ 2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20"/>
                  <a:gd name="T53" fmla="*/ 20 w 2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20">
                    <a:moveTo>
                      <a:pt x="9" y="20"/>
                    </a:moveTo>
                    <a:lnTo>
                      <a:pt x="14" y="19"/>
                    </a:lnTo>
                    <a:lnTo>
                      <a:pt x="16" y="17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3" y="17"/>
                    </a:lnTo>
                    <a:lnTo>
                      <a:pt x="6" y="19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66"/>
              <p:cNvSpPr>
                <a:spLocks/>
              </p:cNvSpPr>
              <p:nvPr/>
            </p:nvSpPr>
            <p:spPr bwMode="auto">
              <a:xfrm>
                <a:off x="3469" y="3310"/>
                <a:ext cx="10" cy="9"/>
              </a:xfrm>
              <a:custGeom>
                <a:avLst/>
                <a:gdLst>
                  <a:gd name="T0" fmla="*/ 0 w 20"/>
                  <a:gd name="T1" fmla="*/ 10 h 20"/>
                  <a:gd name="T2" fmla="*/ 1 w 20"/>
                  <a:gd name="T3" fmla="*/ 14 h 20"/>
                  <a:gd name="T4" fmla="*/ 3 w 20"/>
                  <a:gd name="T5" fmla="*/ 16 h 20"/>
                  <a:gd name="T6" fmla="*/ 6 w 20"/>
                  <a:gd name="T7" fmla="*/ 19 h 20"/>
                  <a:gd name="T8" fmla="*/ 9 w 20"/>
                  <a:gd name="T9" fmla="*/ 20 h 20"/>
                  <a:gd name="T10" fmla="*/ 14 w 20"/>
                  <a:gd name="T11" fmla="*/ 19 h 20"/>
                  <a:gd name="T12" fmla="*/ 16 w 20"/>
                  <a:gd name="T13" fmla="*/ 16 h 20"/>
                  <a:gd name="T14" fmla="*/ 18 w 20"/>
                  <a:gd name="T15" fmla="*/ 14 h 20"/>
                  <a:gd name="T16" fmla="*/ 20 w 20"/>
                  <a:gd name="T17" fmla="*/ 10 h 20"/>
                  <a:gd name="T18" fmla="*/ 18 w 20"/>
                  <a:gd name="T19" fmla="*/ 6 h 20"/>
                  <a:gd name="T20" fmla="*/ 16 w 20"/>
                  <a:gd name="T21" fmla="*/ 3 h 20"/>
                  <a:gd name="T22" fmla="*/ 14 w 20"/>
                  <a:gd name="T23" fmla="*/ 1 h 20"/>
                  <a:gd name="T24" fmla="*/ 9 w 20"/>
                  <a:gd name="T25" fmla="*/ 0 h 20"/>
                  <a:gd name="T26" fmla="*/ 6 w 20"/>
                  <a:gd name="T27" fmla="*/ 1 h 20"/>
                  <a:gd name="T28" fmla="*/ 3 w 20"/>
                  <a:gd name="T29" fmla="*/ 3 h 20"/>
                  <a:gd name="T30" fmla="*/ 1 w 20"/>
                  <a:gd name="T31" fmla="*/ 6 h 20"/>
                  <a:gd name="T32" fmla="*/ 0 w 20"/>
                  <a:gd name="T33" fmla="*/ 1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20"/>
                  <a:gd name="T53" fmla="*/ 20 w 2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20">
                    <a:moveTo>
                      <a:pt x="0" y="10"/>
                    </a:moveTo>
                    <a:lnTo>
                      <a:pt x="1" y="14"/>
                    </a:lnTo>
                    <a:lnTo>
                      <a:pt x="3" y="16"/>
                    </a:lnTo>
                    <a:lnTo>
                      <a:pt x="6" y="19"/>
                    </a:lnTo>
                    <a:lnTo>
                      <a:pt x="9" y="20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67"/>
              <p:cNvSpPr>
                <a:spLocks/>
              </p:cNvSpPr>
              <p:nvPr/>
            </p:nvSpPr>
            <p:spPr bwMode="auto">
              <a:xfrm>
                <a:off x="3441" y="3170"/>
                <a:ext cx="25" cy="12"/>
              </a:xfrm>
              <a:custGeom>
                <a:avLst/>
                <a:gdLst>
                  <a:gd name="T0" fmla="*/ 0 w 50"/>
                  <a:gd name="T1" fmla="*/ 26 h 26"/>
                  <a:gd name="T2" fmla="*/ 50 w 50"/>
                  <a:gd name="T3" fmla="*/ 18 h 26"/>
                  <a:gd name="T4" fmla="*/ 50 w 50"/>
                  <a:gd name="T5" fmla="*/ 0 h 26"/>
                  <a:gd name="T6" fmla="*/ 0 w 50"/>
                  <a:gd name="T7" fmla="*/ 10 h 26"/>
                  <a:gd name="T8" fmla="*/ 0 w 50"/>
                  <a:gd name="T9" fmla="*/ 2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6"/>
                  <a:gd name="T17" fmla="*/ 50 w 5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6">
                    <a:moveTo>
                      <a:pt x="0" y="26"/>
                    </a:moveTo>
                    <a:lnTo>
                      <a:pt x="50" y="18"/>
                    </a:lnTo>
                    <a:lnTo>
                      <a:pt x="50" y="0"/>
                    </a:lnTo>
                    <a:lnTo>
                      <a:pt x="0" y="1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68"/>
              <p:cNvSpPr>
                <a:spLocks/>
              </p:cNvSpPr>
              <p:nvPr/>
            </p:nvSpPr>
            <p:spPr bwMode="auto">
              <a:xfrm>
                <a:off x="3441" y="3197"/>
                <a:ext cx="25" cy="12"/>
              </a:xfrm>
              <a:custGeom>
                <a:avLst/>
                <a:gdLst>
                  <a:gd name="T0" fmla="*/ 50 w 50"/>
                  <a:gd name="T1" fmla="*/ 0 h 24"/>
                  <a:gd name="T2" fmla="*/ 0 w 50"/>
                  <a:gd name="T3" fmla="*/ 8 h 24"/>
                  <a:gd name="T4" fmla="*/ 0 w 50"/>
                  <a:gd name="T5" fmla="*/ 24 h 24"/>
                  <a:gd name="T6" fmla="*/ 50 w 50"/>
                  <a:gd name="T7" fmla="*/ 16 h 24"/>
                  <a:gd name="T8" fmla="*/ 50 w 5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4"/>
                  <a:gd name="T17" fmla="*/ 50 w 5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4">
                    <a:moveTo>
                      <a:pt x="50" y="0"/>
                    </a:moveTo>
                    <a:lnTo>
                      <a:pt x="0" y="8"/>
                    </a:lnTo>
                    <a:lnTo>
                      <a:pt x="0" y="24"/>
                    </a:lnTo>
                    <a:lnTo>
                      <a:pt x="50" y="1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69"/>
              <p:cNvSpPr>
                <a:spLocks/>
              </p:cNvSpPr>
              <p:nvPr/>
            </p:nvSpPr>
            <p:spPr bwMode="auto">
              <a:xfrm>
                <a:off x="3441" y="3225"/>
                <a:ext cx="25" cy="11"/>
              </a:xfrm>
              <a:custGeom>
                <a:avLst/>
                <a:gdLst>
                  <a:gd name="T0" fmla="*/ 0 w 50"/>
                  <a:gd name="T1" fmla="*/ 22 h 22"/>
                  <a:gd name="T2" fmla="*/ 50 w 50"/>
                  <a:gd name="T3" fmla="*/ 16 h 22"/>
                  <a:gd name="T4" fmla="*/ 50 w 50"/>
                  <a:gd name="T5" fmla="*/ 0 h 22"/>
                  <a:gd name="T6" fmla="*/ 0 w 50"/>
                  <a:gd name="T7" fmla="*/ 6 h 22"/>
                  <a:gd name="T8" fmla="*/ 0 w 50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2"/>
                  <a:gd name="T17" fmla="*/ 50 w 5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2">
                    <a:moveTo>
                      <a:pt x="0" y="22"/>
                    </a:moveTo>
                    <a:lnTo>
                      <a:pt x="50" y="16"/>
                    </a:lnTo>
                    <a:lnTo>
                      <a:pt x="50" y="0"/>
                    </a:lnTo>
                    <a:lnTo>
                      <a:pt x="0" y="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70"/>
              <p:cNvSpPr>
                <a:spLocks/>
              </p:cNvSpPr>
              <p:nvPr/>
            </p:nvSpPr>
            <p:spPr bwMode="auto">
              <a:xfrm>
                <a:off x="3441" y="3253"/>
                <a:ext cx="25" cy="10"/>
              </a:xfrm>
              <a:custGeom>
                <a:avLst/>
                <a:gdLst>
                  <a:gd name="T0" fmla="*/ 0 w 50"/>
                  <a:gd name="T1" fmla="*/ 20 h 20"/>
                  <a:gd name="T2" fmla="*/ 50 w 50"/>
                  <a:gd name="T3" fmla="*/ 17 h 20"/>
                  <a:gd name="T4" fmla="*/ 50 w 50"/>
                  <a:gd name="T5" fmla="*/ 0 h 20"/>
                  <a:gd name="T6" fmla="*/ 0 w 50"/>
                  <a:gd name="T7" fmla="*/ 4 h 20"/>
                  <a:gd name="T8" fmla="*/ 0 w 50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0"/>
                  <a:gd name="T17" fmla="*/ 50 w 5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0">
                    <a:moveTo>
                      <a:pt x="0" y="20"/>
                    </a:moveTo>
                    <a:lnTo>
                      <a:pt x="50" y="17"/>
                    </a:lnTo>
                    <a:lnTo>
                      <a:pt x="50" y="0"/>
                    </a:lnTo>
                    <a:lnTo>
                      <a:pt x="0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71"/>
              <p:cNvSpPr>
                <a:spLocks/>
              </p:cNvSpPr>
              <p:nvPr/>
            </p:nvSpPr>
            <p:spPr bwMode="auto">
              <a:xfrm>
                <a:off x="3441" y="3311"/>
                <a:ext cx="25" cy="8"/>
              </a:xfrm>
              <a:custGeom>
                <a:avLst/>
                <a:gdLst>
                  <a:gd name="T0" fmla="*/ 0 w 50"/>
                  <a:gd name="T1" fmla="*/ 1 h 16"/>
                  <a:gd name="T2" fmla="*/ 0 w 50"/>
                  <a:gd name="T3" fmla="*/ 16 h 16"/>
                  <a:gd name="T4" fmla="*/ 40 w 50"/>
                  <a:gd name="T5" fmla="*/ 16 h 16"/>
                  <a:gd name="T6" fmla="*/ 50 w 50"/>
                  <a:gd name="T7" fmla="*/ 16 h 16"/>
                  <a:gd name="T8" fmla="*/ 50 w 50"/>
                  <a:gd name="T9" fmla="*/ 5 h 16"/>
                  <a:gd name="T10" fmla="*/ 50 w 50"/>
                  <a:gd name="T11" fmla="*/ 0 h 16"/>
                  <a:gd name="T12" fmla="*/ 0 w 50"/>
                  <a:gd name="T13" fmla="*/ 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16"/>
                  <a:gd name="T23" fmla="*/ 50 w 50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16">
                    <a:moveTo>
                      <a:pt x="0" y="1"/>
                    </a:moveTo>
                    <a:lnTo>
                      <a:pt x="0" y="16"/>
                    </a:lnTo>
                    <a:lnTo>
                      <a:pt x="40" y="16"/>
                    </a:lnTo>
                    <a:lnTo>
                      <a:pt x="50" y="16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72"/>
              <p:cNvSpPr>
                <a:spLocks/>
              </p:cNvSpPr>
              <p:nvPr/>
            </p:nvSpPr>
            <p:spPr bwMode="auto">
              <a:xfrm>
                <a:off x="3441" y="3338"/>
                <a:ext cx="25" cy="8"/>
              </a:xfrm>
              <a:custGeom>
                <a:avLst/>
                <a:gdLst>
                  <a:gd name="T0" fmla="*/ 0 w 50"/>
                  <a:gd name="T1" fmla="*/ 0 h 16"/>
                  <a:gd name="T2" fmla="*/ 0 w 50"/>
                  <a:gd name="T3" fmla="*/ 15 h 16"/>
                  <a:gd name="T4" fmla="*/ 24 w 50"/>
                  <a:gd name="T5" fmla="*/ 16 h 16"/>
                  <a:gd name="T6" fmla="*/ 50 w 50"/>
                  <a:gd name="T7" fmla="*/ 16 h 16"/>
                  <a:gd name="T8" fmla="*/ 50 w 50"/>
                  <a:gd name="T9" fmla="*/ 0 h 16"/>
                  <a:gd name="T10" fmla="*/ 41 w 50"/>
                  <a:gd name="T11" fmla="*/ 0 h 16"/>
                  <a:gd name="T12" fmla="*/ 0 w 50"/>
                  <a:gd name="T13" fmla="*/ 0 h 16"/>
                  <a:gd name="T14" fmla="*/ 0 w 50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"/>
                  <a:gd name="T25" fmla="*/ 0 h 16"/>
                  <a:gd name="T26" fmla="*/ 50 w 50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" h="16">
                    <a:moveTo>
                      <a:pt x="0" y="0"/>
                    </a:moveTo>
                    <a:lnTo>
                      <a:pt x="0" y="15"/>
                    </a:lnTo>
                    <a:lnTo>
                      <a:pt x="24" y="16"/>
                    </a:lnTo>
                    <a:lnTo>
                      <a:pt x="50" y="16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73"/>
              <p:cNvSpPr>
                <a:spLocks noEditPoints="1"/>
              </p:cNvSpPr>
              <p:nvPr/>
            </p:nvSpPr>
            <p:spPr bwMode="auto">
              <a:xfrm>
                <a:off x="3363" y="3151"/>
                <a:ext cx="129" cy="328"/>
              </a:xfrm>
              <a:custGeom>
                <a:avLst/>
                <a:gdLst>
                  <a:gd name="T0" fmla="*/ 258 w 258"/>
                  <a:gd name="T1" fmla="*/ 657 h 657"/>
                  <a:gd name="T2" fmla="*/ 242 w 258"/>
                  <a:gd name="T3" fmla="*/ 637 h 657"/>
                  <a:gd name="T4" fmla="*/ 202 w 258"/>
                  <a:gd name="T5" fmla="*/ 632 h 657"/>
                  <a:gd name="T6" fmla="*/ 107 w 258"/>
                  <a:gd name="T7" fmla="*/ 617 h 657"/>
                  <a:gd name="T8" fmla="*/ 29 w 258"/>
                  <a:gd name="T9" fmla="*/ 605 h 657"/>
                  <a:gd name="T10" fmla="*/ 16 w 258"/>
                  <a:gd name="T11" fmla="*/ 549 h 657"/>
                  <a:gd name="T12" fmla="*/ 242 w 258"/>
                  <a:gd name="T13" fmla="*/ 566 h 657"/>
                  <a:gd name="T14" fmla="*/ 242 w 258"/>
                  <a:gd name="T15" fmla="*/ 506 h 657"/>
                  <a:gd name="T16" fmla="*/ 58 w 258"/>
                  <a:gd name="T17" fmla="*/ 503 h 657"/>
                  <a:gd name="T18" fmla="*/ 22 w 258"/>
                  <a:gd name="T19" fmla="*/ 499 h 657"/>
                  <a:gd name="T20" fmla="*/ 16 w 258"/>
                  <a:gd name="T21" fmla="*/ 463 h 657"/>
                  <a:gd name="T22" fmla="*/ 94 w 258"/>
                  <a:gd name="T23" fmla="*/ 469 h 657"/>
                  <a:gd name="T24" fmla="*/ 242 w 258"/>
                  <a:gd name="T25" fmla="*/ 484 h 657"/>
                  <a:gd name="T26" fmla="*/ 160 w 258"/>
                  <a:gd name="T27" fmla="*/ 458 h 657"/>
                  <a:gd name="T28" fmla="*/ 74 w 258"/>
                  <a:gd name="T29" fmla="*/ 452 h 657"/>
                  <a:gd name="T30" fmla="*/ 16 w 258"/>
                  <a:gd name="T31" fmla="*/ 422 h 657"/>
                  <a:gd name="T32" fmla="*/ 117 w 258"/>
                  <a:gd name="T33" fmla="*/ 416 h 657"/>
                  <a:gd name="T34" fmla="*/ 205 w 258"/>
                  <a:gd name="T35" fmla="*/ 420 h 657"/>
                  <a:gd name="T36" fmla="*/ 242 w 258"/>
                  <a:gd name="T37" fmla="*/ 463 h 657"/>
                  <a:gd name="T38" fmla="*/ 155 w 258"/>
                  <a:gd name="T39" fmla="*/ 402 h 657"/>
                  <a:gd name="T40" fmla="*/ 25 w 258"/>
                  <a:gd name="T41" fmla="*/ 398 h 657"/>
                  <a:gd name="T42" fmla="*/ 16 w 258"/>
                  <a:gd name="T43" fmla="*/ 363 h 657"/>
                  <a:gd name="T44" fmla="*/ 189 w 258"/>
                  <a:gd name="T45" fmla="*/ 366 h 657"/>
                  <a:gd name="T46" fmla="*/ 242 w 258"/>
                  <a:gd name="T47" fmla="*/ 385 h 657"/>
                  <a:gd name="T48" fmla="*/ 242 w 258"/>
                  <a:gd name="T49" fmla="*/ 341 h 657"/>
                  <a:gd name="T50" fmla="*/ 195 w 258"/>
                  <a:gd name="T51" fmla="*/ 349 h 657"/>
                  <a:gd name="T52" fmla="*/ 16 w 258"/>
                  <a:gd name="T53" fmla="*/ 347 h 657"/>
                  <a:gd name="T54" fmla="*/ 25 w 258"/>
                  <a:gd name="T55" fmla="*/ 311 h 657"/>
                  <a:gd name="T56" fmla="*/ 223 w 258"/>
                  <a:gd name="T57" fmla="*/ 309 h 657"/>
                  <a:gd name="T58" fmla="*/ 242 w 258"/>
                  <a:gd name="T59" fmla="*/ 326 h 657"/>
                  <a:gd name="T60" fmla="*/ 242 w 258"/>
                  <a:gd name="T61" fmla="*/ 292 h 657"/>
                  <a:gd name="T62" fmla="*/ 167 w 258"/>
                  <a:gd name="T63" fmla="*/ 293 h 657"/>
                  <a:gd name="T64" fmla="*/ 16 w 258"/>
                  <a:gd name="T65" fmla="*/ 278 h 657"/>
                  <a:gd name="T66" fmla="*/ 197 w 258"/>
                  <a:gd name="T67" fmla="*/ 250 h 657"/>
                  <a:gd name="T68" fmla="*/ 215 w 258"/>
                  <a:gd name="T69" fmla="*/ 249 h 657"/>
                  <a:gd name="T70" fmla="*/ 242 w 258"/>
                  <a:gd name="T71" fmla="*/ 292 h 657"/>
                  <a:gd name="T72" fmla="*/ 242 w 258"/>
                  <a:gd name="T73" fmla="*/ 232 h 657"/>
                  <a:gd name="T74" fmla="*/ 25 w 258"/>
                  <a:gd name="T75" fmla="*/ 243 h 657"/>
                  <a:gd name="T76" fmla="*/ 16 w 258"/>
                  <a:gd name="T77" fmla="*/ 210 h 657"/>
                  <a:gd name="T78" fmla="*/ 242 w 258"/>
                  <a:gd name="T79" fmla="*/ 200 h 657"/>
                  <a:gd name="T80" fmla="*/ 205 w 258"/>
                  <a:gd name="T81" fmla="*/ 178 h 657"/>
                  <a:gd name="T82" fmla="*/ 16 w 258"/>
                  <a:gd name="T83" fmla="*/ 178 h 657"/>
                  <a:gd name="T84" fmla="*/ 189 w 258"/>
                  <a:gd name="T85" fmla="*/ 140 h 657"/>
                  <a:gd name="T86" fmla="*/ 242 w 258"/>
                  <a:gd name="T87" fmla="*/ 175 h 657"/>
                  <a:gd name="T88" fmla="*/ 51 w 258"/>
                  <a:gd name="T89" fmla="*/ 141 h 657"/>
                  <a:gd name="T90" fmla="*/ 16 w 258"/>
                  <a:gd name="T91" fmla="*/ 121 h 657"/>
                  <a:gd name="T92" fmla="*/ 242 w 258"/>
                  <a:gd name="T93" fmla="*/ 108 h 657"/>
                  <a:gd name="T94" fmla="*/ 25 w 258"/>
                  <a:gd name="T95" fmla="*/ 96 h 657"/>
                  <a:gd name="T96" fmla="*/ 16 w 258"/>
                  <a:gd name="T97" fmla="*/ 65 h 657"/>
                  <a:gd name="T98" fmla="*/ 33 w 258"/>
                  <a:gd name="T99" fmla="*/ 61 h 657"/>
                  <a:gd name="T100" fmla="*/ 66 w 258"/>
                  <a:gd name="T101" fmla="*/ 56 h 657"/>
                  <a:gd name="T102" fmla="*/ 138 w 258"/>
                  <a:gd name="T103" fmla="*/ 41 h 657"/>
                  <a:gd name="T104" fmla="*/ 207 w 258"/>
                  <a:gd name="T105" fmla="*/ 27 h 657"/>
                  <a:gd name="T106" fmla="*/ 241 w 258"/>
                  <a:gd name="T107" fmla="*/ 20 h 657"/>
                  <a:gd name="T108" fmla="*/ 242 w 258"/>
                  <a:gd name="T109" fmla="*/ 33 h 65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58"/>
                  <a:gd name="T166" fmla="*/ 0 h 657"/>
                  <a:gd name="T167" fmla="*/ 258 w 258"/>
                  <a:gd name="T168" fmla="*/ 657 h 65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58" h="657">
                    <a:moveTo>
                      <a:pt x="258" y="0"/>
                    </a:moveTo>
                    <a:lnTo>
                      <a:pt x="249" y="3"/>
                    </a:lnTo>
                    <a:lnTo>
                      <a:pt x="0" y="52"/>
                    </a:lnTo>
                    <a:lnTo>
                      <a:pt x="0" y="617"/>
                    </a:lnTo>
                    <a:lnTo>
                      <a:pt x="258" y="657"/>
                    </a:lnTo>
                    <a:lnTo>
                      <a:pt x="258" y="0"/>
                    </a:lnTo>
                    <a:close/>
                    <a:moveTo>
                      <a:pt x="242" y="625"/>
                    </a:moveTo>
                    <a:lnTo>
                      <a:pt x="242" y="630"/>
                    </a:lnTo>
                    <a:lnTo>
                      <a:pt x="242" y="634"/>
                    </a:lnTo>
                    <a:lnTo>
                      <a:pt x="242" y="637"/>
                    </a:lnTo>
                    <a:lnTo>
                      <a:pt x="242" y="639"/>
                    </a:lnTo>
                    <a:lnTo>
                      <a:pt x="237" y="637"/>
                    </a:lnTo>
                    <a:lnTo>
                      <a:pt x="228" y="636"/>
                    </a:lnTo>
                    <a:lnTo>
                      <a:pt x="217" y="634"/>
                    </a:lnTo>
                    <a:lnTo>
                      <a:pt x="202" y="632"/>
                    </a:lnTo>
                    <a:lnTo>
                      <a:pt x="184" y="629"/>
                    </a:lnTo>
                    <a:lnTo>
                      <a:pt x="166" y="627"/>
                    </a:lnTo>
                    <a:lnTo>
                      <a:pt x="147" y="624"/>
                    </a:lnTo>
                    <a:lnTo>
                      <a:pt x="128" y="620"/>
                    </a:lnTo>
                    <a:lnTo>
                      <a:pt x="107" y="617"/>
                    </a:lnTo>
                    <a:lnTo>
                      <a:pt x="89" y="614"/>
                    </a:lnTo>
                    <a:lnTo>
                      <a:pt x="70" y="611"/>
                    </a:lnTo>
                    <a:lnTo>
                      <a:pt x="54" y="609"/>
                    </a:lnTo>
                    <a:lnTo>
                      <a:pt x="40" y="606"/>
                    </a:lnTo>
                    <a:lnTo>
                      <a:pt x="29" y="605"/>
                    </a:lnTo>
                    <a:lnTo>
                      <a:pt x="21" y="603"/>
                    </a:lnTo>
                    <a:lnTo>
                      <a:pt x="16" y="603"/>
                    </a:lnTo>
                    <a:lnTo>
                      <a:pt x="16" y="595"/>
                    </a:lnTo>
                    <a:lnTo>
                      <a:pt x="16" y="576"/>
                    </a:lnTo>
                    <a:lnTo>
                      <a:pt x="16" y="549"/>
                    </a:lnTo>
                    <a:lnTo>
                      <a:pt x="16" y="514"/>
                    </a:lnTo>
                    <a:lnTo>
                      <a:pt x="41" y="518"/>
                    </a:lnTo>
                    <a:lnTo>
                      <a:pt x="204" y="535"/>
                    </a:lnTo>
                    <a:lnTo>
                      <a:pt x="242" y="539"/>
                    </a:lnTo>
                    <a:lnTo>
                      <a:pt x="242" y="566"/>
                    </a:lnTo>
                    <a:lnTo>
                      <a:pt x="242" y="590"/>
                    </a:lnTo>
                    <a:lnTo>
                      <a:pt x="242" y="610"/>
                    </a:lnTo>
                    <a:lnTo>
                      <a:pt x="242" y="625"/>
                    </a:lnTo>
                    <a:close/>
                    <a:moveTo>
                      <a:pt x="242" y="500"/>
                    </a:moveTo>
                    <a:lnTo>
                      <a:pt x="242" y="506"/>
                    </a:lnTo>
                    <a:lnTo>
                      <a:pt x="242" y="512"/>
                    </a:lnTo>
                    <a:lnTo>
                      <a:pt x="242" y="518"/>
                    </a:lnTo>
                    <a:lnTo>
                      <a:pt x="242" y="523"/>
                    </a:lnTo>
                    <a:lnTo>
                      <a:pt x="219" y="521"/>
                    </a:lnTo>
                    <a:lnTo>
                      <a:pt x="58" y="503"/>
                    </a:lnTo>
                    <a:lnTo>
                      <a:pt x="40" y="500"/>
                    </a:lnTo>
                    <a:lnTo>
                      <a:pt x="25" y="499"/>
                    </a:lnTo>
                    <a:lnTo>
                      <a:pt x="24" y="499"/>
                    </a:lnTo>
                    <a:lnTo>
                      <a:pt x="22" y="499"/>
                    </a:lnTo>
                    <a:lnTo>
                      <a:pt x="16" y="498"/>
                    </a:lnTo>
                    <a:lnTo>
                      <a:pt x="16" y="489"/>
                    </a:lnTo>
                    <a:lnTo>
                      <a:pt x="16" y="481"/>
                    </a:lnTo>
                    <a:lnTo>
                      <a:pt x="16" y="472"/>
                    </a:lnTo>
                    <a:lnTo>
                      <a:pt x="16" y="463"/>
                    </a:lnTo>
                    <a:lnTo>
                      <a:pt x="22" y="463"/>
                    </a:lnTo>
                    <a:lnTo>
                      <a:pt x="25" y="463"/>
                    </a:lnTo>
                    <a:lnTo>
                      <a:pt x="59" y="466"/>
                    </a:lnTo>
                    <a:lnTo>
                      <a:pt x="86" y="468"/>
                    </a:lnTo>
                    <a:lnTo>
                      <a:pt x="94" y="469"/>
                    </a:lnTo>
                    <a:lnTo>
                      <a:pt x="97" y="469"/>
                    </a:lnTo>
                    <a:lnTo>
                      <a:pt x="155" y="474"/>
                    </a:lnTo>
                    <a:lnTo>
                      <a:pt x="205" y="477"/>
                    </a:lnTo>
                    <a:lnTo>
                      <a:pt x="242" y="480"/>
                    </a:lnTo>
                    <a:lnTo>
                      <a:pt x="242" y="484"/>
                    </a:lnTo>
                    <a:lnTo>
                      <a:pt x="242" y="490"/>
                    </a:lnTo>
                    <a:lnTo>
                      <a:pt x="242" y="495"/>
                    </a:lnTo>
                    <a:lnTo>
                      <a:pt x="242" y="500"/>
                    </a:lnTo>
                    <a:close/>
                    <a:moveTo>
                      <a:pt x="242" y="463"/>
                    </a:moveTo>
                    <a:lnTo>
                      <a:pt x="160" y="458"/>
                    </a:lnTo>
                    <a:lnTo>
                      <a:pt x="155" y="458"/>
                    </a:lnTo>
                    <a:lnTo>
                      <a:pt x="147" y="457"/>
                    </a:lnTo>
                    <a:lnTo>
                      <a:pt x="111" y="454"/>
                    </a:lnTo>
                    <a:lnTo>
                      <a:pt x="91" y="453"/>
                    </a:lnTo>
                    <a:lnTo>
                      <a:pt x="74" y="452"/>
                    </a:lnTo>
                    <a:lnTo>
                      <a:pt x="22" y="447"/>
                    </a:lnTo>
                    <a:lnTo>
                      <a:pt x="16" y="447"/>
                    </a:lnTo>
                    <a:lnTo>
                      <a:pt x="16" y="439"/>
                    </a:lnTo>
                    <a:lnTo>
                      <a:pt x="16" y="430"/>
                    </a:lnTo>
                    <a:lnTo>
                      <a:pt x="16" y="422"/>
                    </a:lnTo>
                    <a:lnTo>
                      <a:pt x="16" y="414"/>
                    </a:lnTo>
                    <a:lnTo>
                      <a:pt x="25" y="414"/>
                    </a:lnTo>
                    <a:lnTo>
                      <a:pt x="37" y="414"/>
                    </a:lnTo>
                    <a:lnTo>
                      <a:pt x="111" y="416"/>
                    </a:lnTo>
                    <a:lnTo>
                      <a:pt x="117" y="416"/>
                    </a:lnTo>
                    <a:lnTo>
                      <a:pt x="150" y="417"/>
                    </a:lnTo>
                    <a:lnTo>
                      <a:pt x="151" y="417"/>
                    </a:lnTo>
                    <a:lnTo>
                      <a:pt x="155" y="419"/>
                    </a:lnTo>
                    <a:lnTo>
                      <a:pt x="205" y="420"/>
                    </a:lnTo>
                    <a:lnTo>
                      <a:pt x="242" y="421"/>
                    </a:lnTo>
                    <a:lnTo>
                      <a:pt x="242" y="432"/>
                    </a:lnTo>
                    <a:lnTo>
                      <a:pt x="242" y="443"/>
                    </a:lnTo>
                    <a:lnTo>
                      <a:pt x="242" y="453"/>
                    </a:lnTo>
                    <a:lnTo>
                      <a:pt x="242" y="463"/>
                    </a:lnTo>
                    <a:close/>
                    <a:moveTo>
                      <a:pt x="242" y="405"/>
                    </a:moveTo>
                    <a:lnTo>
                      <a:pt x="205" y="404"/>
                    </a:lnTo>
                    <a:lnTo>
                      <a:pt x="166" y="402"/>
                    </a:lnTo>
                    <a:lnTo>
                      <a:pt x="161" y="402"/>
                    </a:lnTo>
                    <a:lnTo>
                      <a:pt x="155" y="402"/>
                    </a:lnTo>
                    <a:lnTo>
                      <a:pt x="134" y="401"/>
                    </a:lnTo>
                    <a:lnTo>
                      <a:pt x="127" y="401"/>
                    </a:lnTo>
                    <a:lnTo>
                      <a:pt x="114" y="400"/>
                    </a:lnTo>
                    <a:lnTo>
                      <a:pt x="54" y="399"/>
                    </a:lnTo>
                    <a:lnTo>
                      <a:pt x="25" y="398"/>
                    </a:lnTo>
                    <a:lnTo>
                      <a:pt x="16" y="398"/>
                    </a:lnTo>
                    <a:lnTo>
                      <a:pt x="16" y="389"/>
                    </a:lnTo>
                    <a:lnTo>
                      <a:pt x="16" y="381"/>
                    </a:lnTo>
                    <a:lnTo>
                      <a:pt x="16" y="371"/>
                    </a:lnTo>
                    <a:lnTo>
                      <a:pt x="16" y="363"/>
                    </a:lnTo>
                    <a:lnTo>
                      <a:pt x="91" y="364"/>
                    </a:lnTo>
                    <a:lnTo>
                      <a:pt x="105" y="364"/>
                    </a:lnTo>
                    <a:lnTo>
                      <a:pt x="165" y="366"/>
                    </a:lnTo>
                    <a:lnTo>
                      <a:pt x="189" y="366"/>
                    </a:lnTo>
                    <a:lnTo>
                      <a:pt x="206" y="366"/>
                    </a:lnTo>
                    <a:lnTo>
                      <a:pt x="242" y="366"/>
                    </a:lnTo>
                    <a:lnTo>
                      <a:pt x="242" y="376"/>
                    </a:lnTo>
                    <a:lnTo>
                      <a:pt x="242" y="385"/>
                    </a:lnTo>
                    <a:lnTo>
                      <a:pt x="242" y="395"/>
                    </a:lnTo>
                    <a:lnTo>
                      <a:pt x="242" y="405"/>
                    </a:lnTo>
                    <a:close/>
                    <a:moveTo>
                      <a:pt x="242" y="332"/>
                    </a:moveTo>
                    <a:lnTo>
                      <a:pt x="242" y="337"/>
                    </a:lnTo>
                    <a:lnTo>
                      <a:pt x="242" y="341"/>
                    </a:lnTo>
                    <a:lnTo>
                      <a:pt x="242" y="346"/>
                    </a:lnTo>
                    <a:lnTo>
                      <a:pt x="242" y="351"/>
                    </a:lnTo>
                    <a:lnTo>
                      <a:pt x="223" y="349"/>
                    </a:lnTo>
                    <a:lnTo>
                      <a:pt x="205" y="349"/>
                    </a:lnTo>
                    <a:lnTo>
                      <a:pt x="195" y="349"/>
                    </a:lnTo>
                    <a:lnTo>
                      <a:pt x="181" y="349"/>
                    </a:lnTo>
                    <a:lnTo>
                      <a:pt x="155" y="349"/>
                    </a:lnTo>
                    <a:lnTo>
                      <a:pt x="108" y="348"/>
                    </a:lnTo>
                    <a:lnTo>
                      <a:pt x="25" y="347"/>
                    </a:lnTo>
                    <a:lnTo>
                      <a:pt x="16" y="347"/>
                    </a:lnTo>
                    <a:lnTo>
                      <a:pt x="16" y="338"/>
                    </a:lnTo>
                    <a:lnTo>
                      <a:pt x="16" y="329"/>
                    </a:lnTo>
                    <a:lnTo>
                      <a:pt x="16" y="321"/>
                    </a:lnTo>
                    <a:lnTo>
                      <a:pt x="16" y="311"/>
                    </a:lnTo>
                    <a:lnTo>
                      <a:pt x="25" y="311"/>
                    </a:lnTo>
                    <a:lnTo>
                      <a:pt x="150" y="309"/>
                    </a:lnTo>
                    <a:lnTo>
                      <a:pt x="153" y="309"/>
                    </a:lnTo>
                    <a:lnTo>
                      <a:pt x="155" y="309"/>
                    </a:lnTo>
                    <a:lnTo>
                      <a:pt x="205" y="309"/>
                    </a:lnTo>
                    <a:lnTo>
                      <a:pt x="223" y="309"/>
                    </a:lnTo>
                    <a:lnTo>
                      <a:pt x="242" y="308"/>
                    </a:lnTo>
                    <a:lnTo>
                      <a:pt x="242" y="314"/>
                    </a:lnTo>
                    <a:lnTo>
                      <a:pt x="242" y="319"/>
                    </a:lnTo>
                    <a:lnTo>
                      <a:pt x="242" y="326"/>
                    </a:lnTo>
                    <a:lnTo>
                      <a:pt x="242" y="332"/>
                    </a:lnTo>
                    <a:close/>
                    <a:moveTo>
                      <a:pt x="242" y="292"/>
                    </a:moveTo>
                    <a:lnTo>
                      <a:pt x="242" y="292"/>
                    </a:lnTo>
                    <a:lnTo>
                      <a:pt x="241" y="292"/>
                    </a:lnTo>
                    <a:lnTo>
                      <a:pt x="205" y="293"/>
                    </a:lnTo>
                    <a:lnTo>
                      <a:pt x="183" y="293"/>
                    </a:lnTo>
                    <a:lnTo>
                      <a:pt x="167" y="293"/>
                    </a:lnTo>
                    <a:lnTo>
                      <a:pt x="155" y="293"/>
                    </a:lnTo>
                    <a:lnTo>
                      <a:pt x="81" y="294"/>
                    </a:lnTo>
                    <a:lnTo>
                      <a:pt x="16" y="295"/>
                    </a:lnTo>
                    <a:lnTo>
                      <a:pt x="16" y="286"/>
                    </a:lnTo>
                    <a:lnTo>
                      <a:pt x="16" y="278"/>
                    </a:lnTo>
                    <a:lnTo>
                      <a:pt x="16" y="269"/>
                    </a:lnTo>
                    <a:lnTo>
                      <a:pt x="16" y="261"/>
                    </a:lnTo>
                    <a:lnTo>
                      <a:pt x="114" y="255"/>
                    </a:lnTo>
                    <a:lnTo>
                      <a:pt x="195" y="250"/>
                    </a:lnTo>
                    <a:lnTo>
                      <a:pt x="197" y="250"/>
                    </a:lnTo>
                    <a:lnTo>
                      <a:pt x="205" y="249"/>
                    </a:lnTo>
                    <a:lnTo>
                      <a:pt x="206" y="249"/>
                    </a:lnTo>
                    <a:lnTo>
                      <a:pt x="215" y="249"/>
                    </a:lnTo>
                    <a:lnTo>
                      <a:pt x="242" y="248"/>
                    </a:lnTo>
                    <a:lnTo>
                      <a:pt x="242" y="258"/>
                    </a:lnTo>
                    <a:lnTo>
                      <a:pt x="242" y="270"/>
                    </a:lnTo>
                    <a:lnTo>
                      <a:pt x="242" y="280"/>
                    </a:lnTo>
                    <a:lnTo>
                      <a:pt x="242" y="292"/>
                    </a:lnTo>
                    <a:close/>
                    <a:moveTo>
                      <a:pt x="242" y="224"/>
                    </a:moveTo>
                    <a:lnTo>
                      <a:pt x="242" y="226"/>
                    </a:lnTo>
                    <a:lnTo>
                      <a:pt x="242" y="228"/>
                    </a:lnTo>
                    <a:lnTo>
                      <a:pt x="242" y="230"/>
                    </a:lnTo>
                    <a:lnTo>
                      <a:pt x="242" y="232"/>
                    </a:lnTo>
                    <a:lnTo>
                      <a:pt x="234" y="232"/>
                    </a:lnTo>
                    <a:lnTo>
                      <a:pt x="211" y="233"/>
                    </a:lnTo>
                    <a:lnTo>
                      <a:pt x="195" y="234"/>
                    </a:lnTo>
                    <a:lnTo>
                      <a:pt x="155" y="237"/>
                    </a:lnTo>
                    <a:lnTo>
                      <a:pt x="25" y="243"/>
                    </a:lnTo>
                    <a:lnTo>
                      <a:pt x="16" y="245"/>
                    </a:lnTo>
                    <a:lnTo>
                      <a:pt x="16" y="235"/>
                    </a:lnTo>
                    <a:lnTo>
                      <a:pt x="16" y="227"/>
                    </a:lnTo>
                    <a:lnTo>
                      <a:pt x="16" y="218"/>
                    </a:lnTo>
                    <a:lnTo>
                      <a:pt x="16" y="210"/>
                    </a:lnTo>
                    <a:lnTo>
                      <a:pt x="183" y="196"/>
                    </a:lnTo>
                    <a:lnTo>
                      <a:pt x="188" y="196"/>
                    </a:lnTo>
                    <a:lnTo>
                      <a:pt x="205" y="194"/>
                    </a:lnTo>
                    <a:lnTo>
                      <a:pt x="242" y="192"/>
                    </a:lnTo>
                    <a:lnTo>
                      <a:pt x="242" y="200"/>
                    </a:lnTo>
                    <a:lnTo>
                      <a:pt x="242" y="208"/>
                    </a:lnTo>
                    <a:lnTo>
                      <a:pt x="242" y="216"/>
                    </a:lnTo>
                    <a:lnTo>
                      <a:pt x="242" y="224"/>
                    </a:lnTo>
                    <a:close/>
                    <a:moveTo>
                      <a:pt x="242" y="175"/>
                    </a:moveTo>
                    <a:lnTo>
                      <a:pt x="205" y="178"/>
                    </a:lnTo>
                    <a:lnTo>
                      <a:pt x="155" y="182"/>
                    </a:lnTo>
                    <a:lnTo>
                      <a:pt x="25" y="194"/>
                    </a:lnTo>
                    <a:lnTo>
                      <a:pt x="16" y="194"/>
                    </a:lnTo>
                    <a:lnTo>
                      <a:pt x="16" y="186"/>
                    </a:lnTo>
                    <a:lnTo>
                      <a:pt x="16" y="178"/>
                    </a:lnTo>
                    <a:lnTo>
                      <a:pt x="16" y="170"/>
                    </a:lnTo>
                    <a:lnTo>
                      <a:pt x="16" y="162"/>
                    </a:lnTo>
                    <a:lnTo>
                      <a:pt x="25" y="161"/>
                    </a:lnTo>
                    <a:lnTo>
                      <a:pt x="155" y="144"/>
                    </a:lnTo>
                    <a:lnTo>
                      <a:pt x="189" y="140"/>
                    </a:lnTo>
                    <a:lnTo>
                      <a:pt x="242" y="134"/>
                    </a:lnTo>
                    <a:lnTo>
                      <a:pt x="242" y="143"/>
                    </a:lnTo>
                    <a:lnTo>
                      <a:pt x="242" y="154"/>
                    </a:lnTo>
                    <a:lnTo>
                      <a:pt x="242" y="164"/>
                    </a:lnTo>
                    <a:lnTo>
                      <a:pt x="242" y="175"/>
                    </a:lnTo>
                    <a:close/>
                    <a:moveTo>
                      <a:pt x="242" y="118"/>
                    </a:moveTo>
                    <a:lnTo>
                      <a:pt x="205" y="122"/>
                    </a:lnTo>
                    <a:lnTo>
                      <a:pt x="189" y="124"/>
                    </a:lnTo>
                    <a:lnTo>
                      <a:pt x="51" y="141"/>
                    </a:lnTo>
                    <a:lnTo>
                      <a:pt x="25" y="144"/>
                    </a:lnTo>
                    <a:lnTo>
                      <a:pt x="16" y="146"/>
                    </a:lnTo>
                    <a:lnTo>
                      <a:pt x="16" y="137"/>
                    </a:lnTo>
                    <a:lnTo>
                      <a:pt x="16" y="129"/>
                    </a:lnTo>
                    <a:lnTo>
                      <a:pt x="16" y="121"/>
                    </a:lnTo>
                    <a:lnTo>
                      <a:pt x="16" y="113"/>
                    </a:lnTo>
                    <a:lnTo>
                      <a:pt x="242" y="79"/>
                    </a:lnTo>
                    <a:lnTo>
                      <a:pt x="242" y="88"/>
                    </a:lnTo>
                    <a:lnTo>
                      <a:pt x="242" y="97"/>
                    </a:lnTo>
                    <a:lnTo>
                      <a:pt x="242" y="108"/>
                    </a:lnTo>
                    <a:lnTo>
                      <a:pt x="242" y="118"/>
                    </a:lnTo>
                    <a:close/>
                    <a:moveTo>
                      <a:pt x="242" y="63"/>
                    </a:moveTo>
                    <a:lnTo>
                      <a:pt x="205" y="68"/>
                    </a:lnTo>
                    <a:lnTo>
                      <a:pt x="155" y="76"/>
                    </a:lnTo>
                    <a:lnTo>
                      <a:pt x="25" y="96"/>
                    </a:lnTo>
                    <a:lnTo>
                      <a:pt x="16" y="97"/>
                    </a:lnTo>
                    <a:lnTo>
                      <a:pt x="16" y="84"/>
                    </a:lnTo>
                    <a:lnTo>
                      <a:pt x="16" y="75"/>
                    </a:lnTo>
                    <a:lnTo>
                      <a:pt x="16" y="68"/>
                    </a:lnTo>
                    <a:lnTo>
                      <a:pt x="16" y="65"/>
                    </a:lnTo>
                    <a:lnTo>
                      <a:pt x="17" y="65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31" y="63"/>
                    </a:lnTo>
                    <a:lnTo>
                      <a:pt x="33" y="61"/>
                    </a:lnTo>
                    <a:lnTo>
                      <a:pt x="37" y="61"/>
                    </a:lnTo>
                    <a:lnTo>
                      <a:pt x="39" y="60"/>
                    </a:lnTo>
                    <a:lnTo>
                      <a:pt x="43" y="60"/>
                    </a:lnTo>
                    <a:lnTo>
                      <a:pt x="54" y="58"/>
                    </a:lnTo>
                    <a:lnTo>
                      <a:pt x="66" y="56"/>
                    </a:lnTo>
                    <a:lnTo>
                      <a:pt x="79" y="52"/>
                    </a:lnTo>
                    <a:lnTo>
                      <a:pt x="93" y="50"/>
                    </a:lnTo>
                    <a:lnTo>
                      <a:pt x="108" y="46"/>
                    </a:lnTo>
                    <a:lnTo>
                      <a:pt x="123" y="44"/>
                    </a:lnTo>
                    <a:lnTo>
                      <a:pt x="138" y="41"/>
                    </a:lnTo>
                    <a:lnTo>
                      <a:pt x="153" y="37"/>
                    </a:lnTo>
                    <a:lnTo>
                      <a:pt x="168" y="35"/>
                    </a:lnTo>
                    <a:lnTo>
                      <a:pt x="182" y="32"/>
                    </a:lnTo>
                    <a:lnTo>
                      <a:pt x="196" y="29"/>
                    </a:lnTo>
                    <a:lnTo>
                      <a:pt x="207" y="27"/>
                    </a:lnTo>
                    <a:lnTo>
                      <a:pt x="218" y="25"/>
                    </a:lnTo>
                    <a:lnTo>
                      <a:pt x="227" y="22"/>
                    </a:lnTo>
                    <a:lnTo>
                      <a:pt x="234" y="21"/>
                    </a:lnTo>
                    <a:lnTo>
                      <a:pt x="240" y="20"/>
                    </a:lnTo>
                    <a:lnTo>
                      <a:pt x="241" y="20"/>
                    </a:lnTo>
                    <a:lnTo>
                      <a:pt x="242" y="20"/>
                    </a:lnTo>
                    <a:lnTo>
                      <a:pt x="242" y="25"/>
                    </a:lnTo>
                    <a:lnTo>
                      <a:pt x="242" y="33"/>
                    </a:lnTo>
                    <a:lnTo>
                      <a:pt x="242" y="46"/>
                    </a:lnTo>
                    <a:lnTo>
                      <a:pt x="242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74"/>
              <p:cNvSpPr>
                <a:spLocks noEditPoints="1"/>
              </p:cNvSpPr>
              <p:nvPr/>
            </p:nvSpPr>
            <p:spPr bwMode="auto">
              <a:xfrm>
                <a:off x="3418" y="3359"/>
                <a:ext cx="66" cy="23"/>
              </a:xfrm>
              <a:custGeom>
                <a:avLst/>
                <a:gdLst>
                  <a:gd name="T0" fmla="*/ 44 w 131"/>
                  <a:gd name="T1" fmla="*/ 2 h 46"/>
                  <a:gd name="T2" fmla="*/ 40 w 131"/>
                  <a:gd name="T3" fmla="*/ 0 h 46"/>
                  <a:gd name="T4" fmla="*/ 39 w 131"/>
                  <a:gd name="T5" fmla="*/ 0 h 46"/>
                  <a:gd name="T6" fmla="*/ 0 w 131"/>
                  <a:gd name="T7" fmla="*/ 37 h 46"/>
                  <a:gd name="T8" fmla="*/ 36 w 131"/>
                  <a:gd name="T9" fmla="*/ 40 h 46"/>
                  <a:gd name="T10" fmla="*/ 44 w 131"/>
                  <a:gd name="T11" fmla="*/ 41 h 46"/>
                  <a:gd name="T12" fmla="*/ 49 w 131"/>
                  <a:gd name="T13" fmla="*/ 41 h 46"/>
                  <a:gd name="T14" fmla="*/ 94 w 131"/>
                  <a:gd name="T15" fmla="*/ 44 h 46"/>
                  <a:gd name="T16" fmla="*/ 131 w 131"/>
                  <a:gd name="T17" fmla="*/ 46 h 46"/>
                  <a:gd name="T18" fmla="*/ 131 w 131"/>
                  <a:gd name="T19" fmla="*/ 36 h 46"/>
                  <a:gd name="T20" fmla="*/ 131 w 131"/>
                  <a:gd name="T21" fmla="*/ 26 h 46"/>
                  <a:gd name="T22" fmla="*/ 131 w 131"/>
                  <a:gd name="T23" fmla="*/ 15 h 46"/>
                  <a:gd name="T24" fmla="*/ 131 w 131"/>
                  <a:gd name="T25" fmla="*/ 4 h 46"/>
                  <a:gd name="T26" fmla="*/ 94 w 131"/>
                  <a:gd name="T27" fmla="*/ 3 h 46"/>
                  <a:gd name="T28" fmla="*/ 44 w 131"/>
                  <a:gd name="T29" fmla="*/ 2 h 46"/>
                  <a:gd name="T30" fmla="*/ 94 w 131"/>
                  <a:gd name="T31" fmla="*/ 31 h 46"/>
                  <a:gd name="T32" fmla="*/ 44 w 131"/>
                  <a:gd name="T33" fmla="*/ 29 h 46"/>
                  <a:gd name="T34" fmla="*/ 44 w 131"/>
                  <a:gd name="T35" fmla="*/ 13 h 46"/>
                  <a:gd name="T36" fmla="*/ 94 w 131"/>
                  <a:gd name="T37" fmla="*/ 15 h 46"/>
                  <a:gd name="T38" fmla="*/ 94 w 131"/>
                  <a:gd name="T39" fmla="*/ 31 h 46"/>
                  <a:gd name="T40" fmla="*/ 110 w 131"/>
                  <a:gd name="T41" fmla="*/ 14 h 46"/>
                  <a:gd name="T42" fmla="*/ 115 w 131"/>
                  <a:gd name="T43" fmla="*/ 15 h 46"/>
                  <a:gd name="T44" fmla="*/ 117 w 131"/>
                  <a:gd name="T45" fmla="*/ 16 h 46"/>
                  <a:gd name="T46" fmla="*/ 119 w 131"/>
                  <a:gd name="T47" fmla="*/ 20 h 46"/>
                  <a:gd name="T48" fmla="*/ 121 w 131"/>
                  <a:gd name="T49" fmla="*/ 23 h 46"/>
                  <a:gd name="T50" fmla="*/ 119 w 131"/>
                  <a:gd name="T51" fmla="*/ 28 h 46"/>
                  <a:gd name="T52" fmla="*/ 117 w 131"/>
                  <a:gd name="T53" fmla="*/ 30 h 46"/>
                  <a:gd name="T54" fmla="*/ 115 w 131"/>
                  <a:gd name="T55" fmla="*/ 33 h 46"/>
                  <a:gd name="T56" fmla="*/ 110 w 131"/>
                  <a:gd name="T57" fmla="*/ 34 h 46"/>
                  <a:gd name="T58" fmla="*/ 107 w 131"/>
                  <a:gd name="T59" fmla="*/ 33 h 46"/>
                  <a:gd name="T60" fmla="*/ 104 w 131"/>
                  <a:gd name="T61" fmla="*/ 30 h 46"/>
                  <a:gd name="T62" fmla="*/ 102 w 131"/>
                  <a:gd name="T63" fmla="*/ 28 h 46"/>
                  <a:gd name="T64" fmla="*/ 101 w 131"/>
                  <a:gd name="T65" fmla="*/ 23 h 46"/>
                  <a:gd name="T66" fmla="*/ 102 w 131"/>
                  <a:gd name="T67" fmla="*/ 20 h 46"/>
                  <a:gd name="T68" fmla="*/ 104 w 131"/>
                  <a:gd name="T69" fmla="*/ 16 h 46"/>
                  <a:gd name="T70" fmla="*/ 107 w 131"/>
                  <a:gd name="T71" fmla="*/ 15 h 46"/>
                  <a:gd name="T72" fmla="*/ 110 w 131"/>
                  <a:gd name="T73" fmla="*/ 14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46"/>
                  <a:gd name="T113" fmla="*/ 131 w 131"/>
                  <a:gd name="T114" fmla="*/ 46 h 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46">
                    <a:moveTo>
                      <a:pt x="44" y="2"/>
                    </a:moveTo>
                    <a:lnTo>
                      <a:pt x="40" y="0"/>
                    </a:lnTo>
                    <a:lnTo>
                      <a:pt x="39" y="0"/>
                    </a:lnTo>
                    <a:lnTo>
                      <a:pt x="0" y="37"/>
                    </a:lnTo>
                    <a:lnTo>
                      <a:pt x="36" y="40"/>
                    </a:lnTo>
                    <a:lnTo>
                      <a:pt x="44" y="41"/>
                    </a:lnTo>
                    <a:lnTo>
                      <a:pt x="49" y="41"/>
                    </a:lnTo>
                    <a:lnTo>
                      <a:pt x="94" y="44"/>
                    </a:lnTo>
                    <a:lnTo>
                      <a:pt x="131" y="46"/>
                    </a:lnTo>
                    <a:lnTo>
                      <a:pt x="131" y="36"/>
                    </a:lnTo>
                    <a:lnTo>
                      <a:pt x="131" y="26"/>
                    </a:lnTo>
                    <a:lnTo>
                      <a:pt x="131" y="15"/>
                    </a:lnTo>
                    <a:lnTo>
                      <a:pt x="131" y="4"/>
                    </a:lnTo>
                    <a:lnTo>
                      <a:pt x="94" y="3"/>
                    </a:lnTo>
                    <a:lnTo>
                      <a:pt x="44" y="2"/>
                    </a:lnTo>
                    <a:close/>
                    <a:moveTo>
                      <a:pt x="94" y="31"/>
                    </a:moveTo>
                    <a:lnTo>
                      <a:pt x="44" y="29"/>
                    </a:lnTo>
                    <a:lnTo>
                      <a:pt x="44" y="13"/>
                    </a:lnTo>
                    <a:lnTo>
                      <a:pt x="94" y="15"/>
                    </a:lnTo>
                    <a:lnTo>
                      <a:pt x="94" y="31"/>
                    </a:lnTo>
                    <a:close/>
                    <a:moveTo>
                      <a:pt x="110" y="14"/>
                    </a:moveTo>
                    <a:lnTo>
                      <a:pt x="115" y="15"/>
                    </a:lnTo>
                    <a:lnTo>
                      <a:pt x="117" y="16"/>
                    </a:lnTo>
                    <a:lnTo>
                      <a:pt x="119" y="20"/>
                    </a:lnTo>
                    <a:lnTo>
                      <a:pt x="121" y="23"/>
                    </a:lnTo>
                    <a:lnTo>
                      <a:pt x="119" y="28"/>
                    </a:lnTo>
                    <a:lnTo>
                      <a:pt x="117" y="30"/>
                    </a:lnTo>
                    <a:lnTo>
                      <a:pt x="115" y="33"/>
                    </a:lnTo>
                    <a:lnTo>
                      <a:pt x="110" y="34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2" y="28"/>
                    </a:lnTo>
                    <a:lnTo>
                      <a:pt x="101" y="23"/>
                    </a:lnTo>
                    <a:lnTo>
                      <a:pt x="102" y="20"/>
                    </a:lnTo>
                    <a:lnTo>
                      <a:pt x="104" y="16"/>
                    </a:lnTo>
                    <a:lnTo>
                      <a:pt x="107" y="15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75"/>
              <p:cNvSpPr>
                <a:spLocks/>
              </p:cNvSpPr>
              <p:nvPr/>
            </p:nvSpPr>
            <p:spPr bwMode="auto">
              <a:xfrm>
                <a:off x="3371" y="3408"/>
                <a:ext cx="113" cy="62"/>
              </a:xfrm>
              <a:custGeom>
                <a:avLst/>
                <a:gdLst>
                  <a:gd name="T0" fmla="*/ 188 w 226"/>
                  <a:gd name="T1" fmla="*/ 21 h 125"/>
                  <a:gd name="T2" fmla="*/ 25 w 226"/>
                  <a:gd name="T3" fmla="*/ 4 h 125"/>
                  <a:gd name="T4" fmla="*/ 25 w 226"/>
                  <a:gd name="T5" fmla="*/ 4 h 125"/>
                  <a:gd name="T6" fmla="*/ 9 w 226"/>
                  <a:gd name="T7" fmla="*/ 19 h 125"/>
                  <a:gd name="T8" fmla="*/ 9 w 226"/>
                  <a:gd name="T9" fmla="*/ 1 h 125"/>
                  <a:gd name="T10" fmla="*/ 0 w 226"/>
                  <a:gd name="T11" fmla="*/ 0 h 125"/>
                  <a:gd name="T12" fmla="*/ 0 w 226"/>
                  <a:gd name="T13" fmla="*/ 35 h 125"/>
                  <a:gd name="T14" fmla="*/ 0 w 226"/>
                  <a:gd name="T15" fmla="*/ 62 h 125"/>
                  <a:gd name="T16" fmla="*/ 0 w 226"/>
                  <a:gd name="T17" fmla="*/ 81 h 125"/>
                  <a:gd name="T18" fmla="*/ 0 w 226"/>
                  <a:gd name="T19" fmla="*/ 89 h 125"/>
                  <a:gd name="T20" fmla="*/ 5 w 226"/>
                  <a:gd name="T21" fmla="*/ 89 h 125"/>
                  <a:gd name="T22" fmla="*/ 13 w 226"/>
                  <a:gd name="T23" fmla="*/ 91 h 125"/>
                  <a:gd name="T24" fmla="*/ 24 w 226"/>
                  <a:gd name="T25" fmla="*/ 92 h 125"/>
                  <a:gd name="T26" fmla="*/ 38 w 226"/>
                  <a:gd name="T27" fmla="*/ 95 h 125"/>
                  <a:gd name="T28" fmla="*/ 54 w 226"/>
                  <a:gd name="T29" fmla="*/ 97 h 125"/>
                  <a:gd name="T30" fmla="*/ 73 w 226"/>
                  <a:gd name="T31" fmla="*/ 100 h 125"/>
                  <a:gd name="T32" fmla="*/ 91 w 226"/>
                  <a:gd name="T33" fmla="*/ 103 h 125"/>
                  <a:gd name="T34" fmla="*/ 112 w 226"/>
                  <a:gd name="T35" fmla="*/ 106 h 125"/>
                  <a:gd name="T36" fmla="*/ 131 w 226"/>
                  <a:gd name="T37" fmla="*/ 110 h 125"/>
                  <a:gd name="T38" fmla="*/ 150 w 226"/>
                  <a:gd name="T39" fmla="*/ 113 h 125"/>
                  <a:gd name="T40" fmla="*/ 168 w 226"/>
                  <a:gd name="T41" fmla="*/ 115 h 125"/>
                  <a:gd name="T42" fmla="*/ 186 w 226"/>
                  <a:gd name="T43" fmla="*/ 118 h 125"/>
                  <a:gd name="T44" fmla="*/ 201 w 226"/>
                  <a:gd name="T45" fmla="*/ 120 h 125"/>
                  <a:gd name="T46" fmla="*/ 212 w 226"/>
                  <a:gd name="T47" fmla="*/ 122 h 125"/>
                  <a:gd name="T48" fmla="*/ 221 w 226"/>
                  <a:gd name="T49" fmla="*/ 123 h 125"/>
                  <a:gd name="T50" fmla="*/ 226 w 226"/>
                  <a:gd name="T51" fmla="*/ 125 h 125"/>
                  <a:gd name="T52" fmla="*/ 226 w 226"/>
                  <a:gd name="T53" fmla="*/ 123 h 125"/>
                  <a:gd name="T54" fmla="*/ 226 w 226"/>
                  <a:gd name="T55" fmla="*/ 120 h 125"/>
                  <a:gd name="T56" fmla="*/ 226 w 226"/>
                  <a:gd name="T57" fmla="*/ 116 h 125"/>
                  <a:gd name="T58" fmla="*/ 226 w 226"/>
                  <a:gd name="T59" fmla="*/ 111 h 125"/>
                  <a:gd name="T60" fmla="*/ 108 w 226"/>
                  <a:gd name="T61" fmla="*/ 92 h 125"/>
                  <a:gd name="T62" fmla="*/ 188 w 226"/>
                  <a:gd name="T63" fmla="*/ 21 h 1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6"/>
                  <a:gd name="T97" fmla="*/ 0 h 125"/>
                  <a:gd name="T98" fmla="*/ 226 w 226"/>
                  <a:gd name="T99" fmla="*/ 125 h 1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6" h="125">
                    <a:moveTo>
                      <a:pt x="188" y="21"/>
                    </a:moveTo>
                    <a:lnTo>
                      <a:pt x="25" y="4"/>
                    </a:lnTo>
                    <a:lnTo>
                      <a:pt x="9" y="19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62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5" y="89"/>
                    </a:lnTo>
                    <a:lnTo>
                      <a:pt x="13" y="91"/>
                    </a:lnTo>
                    <a:lnTo>
                      <a:pt x="24" y="92"/>
                    </a:lnTo>
                    <a:lnTo>
                      <a:pt x="38" y="95"/>
                    </a:lnTo>
                    <a:lnTo>
                      <a:pt x="54" y="97"/>
                    </a:lnTo>
                    <a:lnTo>
                      <a:pt x="73" y="100"/>
                    </a:lnTo>
                    <a:lnTo>
                      <a:pt x="91" y="103"/>
                    </a:lnTo>
                    <a:lnTo>
                      <a:pt x="112" y="106"/>
                    </a:lnTo>
                    <a:lnTo>
                      <a:pt x="131" y="110"/>
                    </a:lnTo>
                    <a:lnTo>
                      <a:pt x="150" y="113"/>
                    </a:lnTo>
                    <a:lnTo>
                      <a:pt x="168" y="115"/>
                    </a:lnTo>
                    <a:lnTo>
                      <a:pt x="186" y="118"/>
                    </a:lnTo>
                    <a:lnTo>
                      <a:pt x="201" y="120"/>
                    </a:lnTo>
                    <a:lnTo>
                      <a:pt x="212" y="122"/>
                    </a:lnTo>
                    <a:lnTo>
                      <a:pt x="221" y="123"/>
                    </a:lnTo>
                    <a:lnTo>
                      <a:pt x="226" y="125"/>
                    </a:lnTo>
                    <a:lnTo>
                      <a:pt x="226" y="123"/>
                    </a:lnTo>
                    <a:lnTo>
                      <a:pt x="226" y="120"/>
                    </a:lnTo>
                    <a:lnTo>
                      <a:pt x="226" y="116"/>
                    </a:lnTo>
                    <a:lnTo>
                      <a:pt x="226" y="111"/>
                    </a:lnTo>
                    <a:lnTo>
                      <a:pt x="108" y="92"/>
                    </a:lnTo>
                    <a:lnTo>
                      <a:pt x="188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76"/>
              <p:cNvSpPr>
                <a:spLocks/>
              </p:cNvSpPr>
              <p:nvPr/>
            </p:nvSpPr>
            <p:spPr bwMode="auto">
              <a:xfrm>
                <a:off x="3475" y="3317"/>
                <a:ext cx="9" cy="9"/>
              </a:xfrm>
              <a:custGeom>
                <a:avLst/>
                <a:gdLst>
                  <a:gd name="T0" fmla="*/ 19 w 19"/>
                  <a:gd name="T1" fmla="*/ 19 h 19"/>
                  <a:gd name="T2" fmla="*/ 19 w 19"/>
                  <a:gd name="T3" fmla="*/ 14 h 19"/>
                  <a:gd name="T4" fmla="*/ 19 w 19"/>
                  <a:gd name="T5" fmla="*/ 9 h 19"/>
                  <a:gd name="T6" fmla="*/ 19 w 19"/>
                  <a:gd name="T7" fmla="*/ 5 h 19"/>
                  <a:gd name="T8" fmla="*/ 19 w 19"/>
                  <a:gd name="T9" fmla="*/ 0 h 19"/>
                  <a:gd name="T10" fmla="*/ 0 w 19"/>
                  <a:gd name="T11" fmla="*/ 17 h 19"/>
                  <a:gd name="T12" fmla="*/ 19 w 19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9"/>
                  <a:gd name="T23" fmla="*/ 19 w 19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9">
                    <a:moveTo>
                      <a:pt x="19" y="19"/>
                    </a:moveTo>
                    <a:lnTo>
                      <a:pt x="19" y="14"/>
                    </a:lnTo>
                    <a:lnTo>
                      <a:pt x="19" y="9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0" y="17"/>
                    </a:lnTo>
                    <a:lnTo>
                      <a:pt x="1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77"/>
              <p:cNvSpPr>
                <a:spLocks noEditPoints="1"/>
              </p:cNvSpPr>
              <p:nvPr/>
            </p:nvSpPr>
            <p:spPr bwMode="auto">
              <a:xfrm>
                <a:off x="3392" y="3385"/>
                <a:ext cx="92" cy="26"/>
              </a:xfrm>
              <a:custGeom>
                <a:avLst/>
                <a:gdLst>
                  <a:gd name="T0" fmla="*/ 97 w 184"/>
                  <a:gd name="T1" fmla="*/ 5 h 52"/>
                  <a:gd name="T2" fmla="*/ 39 w 184"/>
                  <a:gd name="T3" fmla="*/ 0 h 52"/>
                  <a:gd name="T4" fmla="*/ 36 w 184"/>
                  <a:gd name="T5" fmla="*/ 0 h 52"/>
                  <a:gd name="T6" fmla="*/ 0 w 184"/>
                  <a:gd name="T7" fmla="*/ 34 h 52"/>
                  <a:gd name="T8" fmla="*/ 161 w 184"/>
                  <a:gd name="T9" fmla="*/ 52 h 52"/>
                  <a:gd name="T10" fmla="*/ 184 w 184"/>
                  <a:gd name="T11" fmla="*/ 31 h 52"/>
                  <a:gd name="T12" fmla="*/ 184 w 184"/>
                  <a:gd name="T13" fmla="*/ 26 h 52"/>
                  <a:gd name="T14" fmla="*/ 184 w 184"/>
                  <a:gd name="T15" fmla="*/ 21 h 52"/>
                  <a:gd name="T16" fmla="*/ 184 w 184"/>
                  <a:gd name="T17" fmla="*/ 15 h 52"/>
                  <a:gd name="T18" fmla="*/ 184 w 184"/>
                  <a:gd name="T19" fmla="*/ 11 h 52"/>
                  <a:gd name="T20" fmla="*/ 147 w 184"/>
                  <a:gd name="T21" fmla="*/ 8 h 52"/>
                  <a:gd name="T22" fmla="*/ 97 w 184"/>
                  <a:gd name="T23" fmla="*/ 5 h 52"/>
                  <a:gd name="T24" fmla="*/ 147 w 184"/>
                  <a:gd name="T25" fmla="*/ 37 h 52"/>
                  <a:gd name="T26" fmla="*/ 97 w 184"/>
                  <a:gd name="T27" fmla="*/ 32 h 52"/>
                  <a:gd name="T28" fmla="*/ 97 w 184"/>
                  <a:gd name="T29" fmla="*/ 16 h 52"/>
                  <a:gd name="T30" fmla="*/ 147 w 184"/>
                  <a:gd name="T31" fmla="*/ 21 h 52"/>
                  <a:gd name="T32" fmla="*/ 147 w 184"/>
                  <a:gd name="T33" fmla="*/ 37 h 52"/>
                  <a:gd name="T34" fmla="*/ 163 w 184"/>
                  <a:gd name="T35" fmla="*/ 19 h 52"/>
                  <a:gd name="T36" fmla="*/ 168 w 184"/>
                  <a:gd name="T37" fmla="*/ 20 h 52"/>
                  <a:gd name="T38" fmla="*/ 170 w 184"/>
                  <a:gd name="T39" fmla="*/ 21 h 52"/>
                  <a:gd name="T40" fmla="*/ 172 w 184"/>
                  <a:gd name="T41" fmla="*/ 24 h 52"/>
                  <a:gd name="T42" fmla="*/ 174 w 184"/>
                  <a:gd name="T43" fmla="*/ 28 h 52"/>
                  <a:gd name="T44" fmla="*/ 172 w 184"/>
                  <a:gd name="T45" fmla="*/ 32 h 52"/>
                  <a:gd name="T46" fmla="*/ 170 w 184"/>
                  <a:gd name="T47" fmla="*/ 35 h 52"/>
                  <a:gd name="T48" fmla="*/ 168 w 184"/>
                  <a:gd name="T49" fmla="*/ 37 h 52"/>
                  <a:gd name="T50" fmla="*/ 163 w 184"/>
                  <a:gd name="T51" fmla="*/ 38 h 52"/>
                  <a:gd name="T52" fmla="*/ 160 w 184"/>
                  <a:gd name="T53" fmla="*/ 37 h 52"/>
                  <a:gd name="T54" fmla="*/ 157 w 184"/>
                  <a:gd name="T55" fmla="*/ 35 h 52"/>
                  <a:gd name="T56" fmla="*/ 155 w 184"/>
                  <a:gd name="T57" fmla="*/ 32 h 52"/>
                  <a:gd name="T58" fmla="*/ 154 w 184"/>
                  <a:gd name="T59" fmla="*/ 28 h 52"/>
                  <a:gd name="T60" fmla="*/ 155 w 184"/>
                  <a:gd name="T61" fmla="*/ 24 h 52"/>
                  <a:gd name="T62" fmla="*/ 157 w 184"/>
                  <a:gd name="T63" fmla="*/ 21 h 52"/>
                  <a:gd name="T64" fmla="*/ 160 w 184"/>
                  <a:gd name="T65" fmla="*/ 20 h 52"/>
                  <a:gd name="T66" fmla="*/ 163 w 184"/>
                  <a:gd name="T67" fmla="*/ 19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4"/>
                  <a:gd name="T103" fmla="*/ 0 h 52"/>
                  <a:gd name="T104" fmla="*/ 184 w 184"/>
                  <a:gd name="T105" fmla="*/ 52 h 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4" h="52">
                    <a:moveTo>
                      <a:pt x="97" y="5"/>
                    </a:moveTo>
                    <a:lnTo>
                      <a:pt x="39" y="0"/>
                    </a:lnTo>
                    <a:lnTo>
                      <a:pt x="36" y="0"/>
                    </a:lnTo>
                    <a:lnTo>
                      <a:pt x="0" y="34"/>
                    </a:lnTo>
                    <a:lnTo>
                      <a:pt x="161" y="52"/>
                    </a:lnTo>
                    <a:lnTo>
                      <a:pt x="184" y="31"/>
                    </a:lnTo>
                    <a:lnTo>
                      <a:pt x="184" y="26"/>
                    </a:lnTo>
                    <a:lnTo>
                      <a:pt x="184" y="21"/>
                    </a:lnTo>
                    <a:lnTo>
                      <a:pt x="184" y="15"/>
                    </a:lnTo>
                    <a:lnTo>
                      <a:pt x="184" y="11"/>
                    </a:lnTo>
                    <a:lnTo>
                      <a:pt x="147" y="8"/>
                    </a:lnTo>
                    <a:lnTo>
                      <a:pt x="97" y="5"/>
                    </a:lnTo>
                    <a:close/>
                    <a:moveTo>
                      <a:pt x="147" y="37"/>
                    </a:moveTo>
                    <a:lnTo>
                      <a:pt x="97" y="32"/>
                    </a:lnTo>
                    <a:lnTo>
                      <a:pt x="97" y="16"/>
                    </a:lnTo>
                    <a:lnTo>
                      <a:pt x="147" y="21"/>
                    </a:lnTo>
                    <a:lnTo>
                      <a:pt x="147" y="37"/>
                    </a:lnTo>
                    <a:close/>
                    <a:moveTo>
                      <a:pt x="163" y="19"/>
                    </a:moveTo>
                    <a:lnTo>
                      <a:pt x="168" y="20"/>
                    </a:lnTo>
                    <a:lnTo>
                      <a:pt x="170" y="21"/>
                    </a:lnTo>
                    <a:lnTo>
                      <a:pt x="172" y="24"/>
                    </a:lnTo>
                    <a:lnTo>
                      <a:pt x="174" y="28"/>
                    </a:lnTo>
                    <a:lnTo>
                      <a:pt x="172" y="32"/>
                    </a:lnTo>
                    <a:lnTo>
                      <a:pt x="170" y="35"/>
                    </a:lnTo>
                    <a:lnTo>
                      <a:pt x="168" y="37"/>
                    </a:lnTo>
                    <a:lnTo>
                      <a:pt x="163" y="38"/>
                    </a:lnTo>
                    <a:lnTo>
                      <a:pt x="160" y="37"/>
                    </a:lnTo>
                    <a:lnTo>
                      <a:pt x="157" y="35"/>
                    </a:lnTo>
                    <a:lnTo>
                      <a:pt x="155" y="32"/>
                    </a:lnTo>
                    <a:lnTo>
                      <a:pt x="154" y="28"/>
                    </a:lnTo>
                    <a:lnTo>
                      <a:pt x="155" y="24"/>
                    </a:lnTo>
                    <a:lnTo>
                      <a:pt x="157" y="21"/>
                    </a:lnTo>
                    <a:lnTo>
                      <a:pt x="160" y="20"/>
                    </a:lnTo>
                    <a:lnTo>
                      <a:pt x="163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78"/>
              <p:cNvSpPr>
                <a:spLocks noEditPoints="1"/>
              </p:cNvSpPr>
              <p:nvPr/>
            </p:nvSpPr>
            <p:spPr bwMode="auto">
              <a:xfrm>
                <a:off x="3446" y="3333"/>
                <a:ext cx="38" cy="20"/>
              </a:xfrm>
              <a:custGeom>
                <a:avLst/>
                <a:gdLst>
                  <a:gd name="T0" fmla="*/ 39 w 76"/>
                  <a:gd name="T1" fmla="*/ 1 h 39"/>
                  <a:gd name="T2" fmla="*/ 30 w 76"/>
                  <a:gd name="T3" fmla="*/ 9 h 39"/>
                  <a:gd name="T4" fmla="*/ 39 w 76"/>
                  <a:gd name="T5" fmla="*/ 9 h 39"/>
                  <a:gd name="T6" fmla="*/ 39 w 76"/>
                  <a:gd name="T7" fmla="*/ 25 h 39"/>
                  <a:gd name="T8" fmla="*/ 13 w 76"/>
                  <a:gd name="T9" fmla="*/ 25 h 39"/>
                  <a:gd name="T10" fmla="*/ 0 w 76"/>
                  <a:gd name="T11" fmla="*/ 36 h 39"/>
                  <a:gd name="T12" fmla="*/ 39 w 76"/>
                  <a:gd name="T13" fmla="*/ 38 h 39"/>
                  <a:gd name="T14" fmla="*/ 76 w 76"/>
                  <a:gd name="T15" fmla="*/ 39 h 39"/>
                  <a:gd name="T16" fmla="*/ 76 w 76"/>
                  <a:gd name="T17" fmla="*/ 29 h 39"/>
                  <a:gd name="T18" fmla="*/ 76 w 76"/>
                  <a:gd name="T19" fmla="*/ 19 h 39"/>
                  <a:gd name="T20" fmla="*/ 76 w 76"/>
                  <a:gd name="T21" fmla="*/ 10 h 39"/>
                  <a:gd name="T22" fmla="*/ 76 w 76"/>
                  <a:gd name="T23" fmla="*/ 0 h 39"/>
                  <a:gd name="T24" fmla="*/ 40 w 76"/>
                  <a:gd name="T25" fmla="*/ 0 h 39"/>
                  <a:gd name="T26" fmla="*/ 39 w 76"/>
                  <a:gd name="T27" fmla="*/ 1 h 39"/>
                  <a:gd name="T28" fmla="*/ 55 w 76"/>
                  <a:gd name="T29" fmla="*/ 9 h 39"/>
                  <a:gd name="T30" fmla="*/ 60 w 76"/>
                  <a:gd name="T31" fmla="*/ 10 h 39"/>
                  <a:gd name="T32" fmla="*/ 62 w 76"/>
                  <a:gd name="T33" fmla="*/ 11 h 39"/>
                  <a:gd name="T34" fmla="*/ 64 w 76"/>
                  <a:gd name="T35" fmla="*/ 15 h 39"/>
                  <a:gd name="T36" fmla="*/ 66 w 76"/>
                  <a:gd name="T37" fmla="*/ 18 h 39"/>
                  <a:gd name="T38" fmla="*/ 64 w 76"/>
                  <a:gd name="T39" fmla="*/ 23 h 39"/>
                  <a:gd name="T40" fmla="*/ 62 w 76"/>
                  <a:gd name="T41" fmla="*/ 25 h 39"/>
                  <a:gd name="T42" fmla="*/ 60 w 76"/>
                  <a:gd name="T43" fmla="*/ 27 h 39"/>
                  <a:gd name="T44" fmla="*/ 55 w 76"/>
                  <a:gd name="T45" fmla="*/ 28 h 39"/>
                  <a:gd name="T46" fmla="*/ 52 w 76"/>
                  <a:gd name="T47" fmla="*/ 27 h 39"/>
                  <a:gd name="T48" fmla="*/ 49 w 76"/>
                  <a:gd name="T49" fmla="*/ 25 h 39"/>
                  <a:gd name="T50" fmla="*/ 47 w 76"/>
                  <a:gd name="T51" fmla="*/ 23 h 39"/>
                  <a:gd name="T52" fmla="*/ 46 w 76"/>
                  <a:gd name="T53" fmla="*/ 18 h 39"/>
                  <a:gd name="T54" fmla="*/ 47 w 76"/>
                  <a:gd name="T55" fmla="*/ 15 h 39"/>
                  <a:gd name="T56" fmla="*/ 49 w 76"/>
                  <a:gd name="T57" fmla="*/ 11 h 39"/>
                  <a:gd name="T58" fmla="*/ 52 w 76"/>
                  <a:gd name="T59" fmla="*/ 10 h 39"/>
                  <a:gd name="T60" fmla="*/ 55 w 76"/>
                  <a:gd name="T61" fmla="*/ 9 h 3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6"/>
                  <a:gd name="T94" fmla="*/ 0 h 39"/>
                  <a:gd name="T95" fmla="*/ 76 w 76"/>
                  <a:gd name="T96" fmla="*/ 39 h 3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6" h="39">
                    <a:moveTo>
                      <a:pt x="39" y="1"/>
                    </a:moveTo>
                    <a:lnTo>
                      <a:pt x="30" y="9"/>
                    </a:lnTo>
                    <a:lnTo>
                      <a:pt x="39" y="9"/>
                    </a:lnTo>
                    <a:lnTo>
                      <a:pt x="39" y="25"/>
                    </a:lnTo>
                    <a:lnTo>
                      <a:pt x="13" y="25"/>
                    </a:lnTo>
                    <a:lnTo>
                      <a:pt x="0" y="36"/>
                    </a:lnTo>
                    <a:lnTo>
                      <a:pt x="39" y="38"/>
                    </a:lnTo>
                    <a:lnTo>
                      <a:pt x="76" y="39"/>
                    </a:lnTo>
                    <a:lnTo>
                      <a:pt x="76" y="29"/>
                    </a:lnTo>
                    <a:lnTo>
                      <a:pt x="76" y="19"/>
                    </a:lnTo>
                    <a:lnTo>
                      <a:pt x="76" y="10"/>
                    </a:lnTo>
                    <a:lnTo>
                      <a:pt x="76" y="0"/>
                    </a:lnTo>
                    <a:lnTo>
                      <a:pt x="40" y="0"/>
                    </a:lnTo>
                    <a:lnTo>
                      <a:pt x="39" y="1"/>
                    </a:lnTo>
                    <a:close/>
                    <a:moveTo>
                      <a:pt x="55" y="9"/>
                    </a:moveTo>
                    <a:lnTo>
                      <a:pt x="60" y="10"/>
                    </a:lnTo>
                    <a:lnTo>
                      <a:pt x="62" y="11"/>
                    </a:lnTo>
                    <a:lnTo>
                      <a:pt x="64" y="15"/>
                    </a:lnTo>
                    <a:lnTo>
                      <a:pt x="66" y="18"/>
                    </a:lnTo>
                    <a:lnTo>
                      <a:pt x="64" y="23"/>
                    </a:lnTo>
                    <a:lnTo>
                      <a:pt x="62" y="25"/>
                    </a:lnTo>
                    <a:lnTo>
                      <a:pt x="60" y="27"/>
                    </a:lnTo>
                    <a:lnTo>
                      <a:pt x="55" y="28"/>
                    </a:lnTo>
                    <a:lnTo>
                      <a:pt x="52" y="27"/>
                    </a:lnTo>
                    <a:lnTo>
                      <a:pt x="49" y="25"/>
                    </a:lnTo>
                    <a:lnTo>
                      <a:pt x="47" y="23"/>
                    </a:lnTo>
                    <a:lnTo>
                      <a:pt x="46" y="18"/>
                    </a:lnTo>
                    <a:lnTo>
                      <a:pt x="47" y="15"/>
                    </a:lnTo>
                    <a:lnTo>
                      <a:pt x="49" y="11"/>
                    </a:lnTo>
                    <a:lnTo>
                      <a:pt x="52" y="10"/>
                    </a:ln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79"/>
              <p:cNvSpPr>
                <a:spLocks/>
              </p:cNvSpPr>
              <p:nvPr/>
            </p:nvSpPr>
            <p:spPr bwMode="auto">
              <a:xfrm>
                <a:off x="3417" y="3305"/>
                <a:ext cx="58" cy="20"/>
              </a:xfrm>
              <a:custGeom>
                <a:avLst/>
                <a:gdLst>
                  <a:gd name="T0" fmla="*/ 47 w 115"/>
                  <a:gd name="T1" fmla="*/ 28 h 40"/>
                  <a:gd name="T2" fmla="*/ 47 w 115"/>
                  <a:gd name="T3" fmla="*/ 13 h 40"/>
                  <a:gd name="T4" fmla="*/ 97 w 115"/>
                  <a:gd name="T5" fmla="*/ 12 h 40"/>
                  <a:gd name="T6" fmla="*/ 97 w 115"/>
                  <a:gd name="T7" fmla="*/ 17 h 40"/>
                  <a:gd name="T8" fmla="*/ 115 w 115"/>
                  <a:gd name="T9" fmla="*/ 0 h 40"/>
                  <a:gd name="T10" fmla="*/ 115 w 115"/>
                  <a:gd name="T11" fmla="*/ 0 h 40"/>
                  <a:gd name="T12" fmla="*/ 97 w 115"/>
                  <a:gd name="T13" fmla="*/ 0 h 40"/>
                  <a:gd name="T14" fmla="*/ 47 w 115"/>
                  <a:gd name="T15" fmla="*/ 0 h 40"/>
                  <a:gd name="T16" fmla="*/ 45 w 115"/>
                  <a:gd name="T17" fmla="*/ 0 h 40"/>
                  <a:gd name="T18" fmla="*/ 42 w 115"/>
                  <a:gd name="T19" fmla="*/ 0 h 40"/>
                  <a:gd name="T20" fmla="*/ 0 w 115"/>
                  <a:gd name="T21" fmla="*/ 39 h 40"/>
                  <a:gd name="T22" fmla="*/ 47 w 115"/>
                  <a:gd name="T23" fmla="*/ 40 h 40"/>
                  <a:gd name="T24" fmla="*/ 73 w 115"/>
                  <a:gd name="T25" fmla="*/ 40 h 40"/>
                  <a:gd name="T26" fmla="*/ 87 w 115"/>
                  <a:gd name="T27" fmla="*/ 28 h 40"/>
                  <a:gd name="T28" fmla="*/ 47 w 115"/>
                  <a:gd name="T29" fmla="*/ 28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5"/>
                  <a:gd name="T46" fmla="*/ 0 h 40"/>
                  <a:gd name="T47" fmla="*/ 115 w 115"/>
                  <a:gd name="T48" fmla="*/ 40 h 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5" h="40">
                    <a:moveTo>
                      <a:pt x="47" y="28"/>
                    </a:moveTo>
                    <a:lnTo>
                      <a:pt x="47" y="13"/>
                    </a:lnTo>
                    <a:lnTo>
                      <a:pt x="97" y="12"/>
                    </a:lnTo>
                    <a:lnTo>
                      <a:pt x="97" y="17"/>
                    </a:lnTo>
                    <a:lnTo>
                      <a:pt x="115" y="0"/>
                    </a:lnTo>
                    <a:lnTo>
                      <a:pt x="9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0" y="39"/>
                    </a:lnTo>
                    <a:lnTo>
                      <a:pt x="47" y="40"/>
                    </a:lnTo>
                    <a:lnTo>
                      <a:pt x="73" y="40"/>
                    </a:lnTo>
                    <a:lnTo>
                      <a:pt x="87" y="28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80"/>
              <p:cNvSpPr>
                <a:spLocks/>
              </p:cNvSpPr>
              <p:nvPr/>
            </p:nvSpPr>
            <p:spPr bwMode="auto">
              <a:xfrm>
                <a:off x="3480" y="3262"/>
                <a:ext cx="4" cy="4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6 h 8"/>
                  <a:gd name="T4" fmla="*/ 8 w 8"/>
                  <a:gd name="T5" fmla="*/ 4 h 8"/>
                  <a:gd name="T6" fmla="*/ 8 w 8"/>
                  <a:gd name="T7" fmla="*/ 2 h 8"/>
                  <a:gd name="T8" fmla="*/ 8 w 8"/>
                  <a:gd name="T9" fmla="*/ 0 h 8"/>
                  <a:gd name="T10" fmla="*/ 0 w 8"/>
                  <a:gd name="T11" fmla="*/ 8 h 8"/>
                  <a:gd name="T12" fmla="*/ 8 w 8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8" y="8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81"/>
              <p:cNvSpPr>
                <a:spLocks/>
              </p:cNvSpPr>
              <p:nvPr/>
            </p:nvSpPr>
            <p:spPr bwMode="auto">
              <a:xfrm>
                <a:off x="3371" y="3357"/>
                <a:ext cx="47" cy="19"/>
              </a:xfrm>
              <a:custGeom>
                <a:avLst/>
                <a:gdLst>
                  <a:gd name="T0" fmla="*/ 21 w 95"/>
                  <a:gd name="T1" fmla="*/ 0 h 38"/>
                  <a:gd name="T2" fmla="*/ 9 w 95"/>
                  <a:gd name="T3" fmla="*/ 11 h 38"/>
                  <a:gd name="T4" fmla="*/ 9 w 95"/>
                  <a:gd name="T5" fmla="*/ 0 h 38"/>
                  <a:gd name="T6" fmla="*/ 0 w 95"/>
                  <a:gd name="T7" fmla="*/ 0 h 38"/>
                  <a:gd name="T8" fmla="*/ 0 w 95"/>
                  <a:gd name="T9" fmla="*/ 8 h 38"/>
                  <a:gd name="T10" fmla="*/ 0 w 95"/>
                  <a:gd name="T11" fmla="*/ 16 h 38"/>
                  <a:gd name="T12" fmla="*/ 0 w 95"/>
                  <a:gd name="T13" fmla="*/ 25 h 38"/>
                  <a:gd name="T14" fmla="*/ 0 w 95"/>
                  <a:gd name="T15" fmla="*/ 33 h 38"/>
                  <a:gd name="T16" fmla="*/ 6 w 95"/>
                  <a:gd name="T17" fmla="*/ 33 h 38"/>
                  <a:gd name="T18" fmla="*/ 58 w 95"/>
                  <a:gd name="T19" fmla="*/ 38 h 38"/>
                  <a:gd name="T20" fmla="*/ 95 w 95"/>
                  <a:gd name="T21" fmla="*/ 2 h 38"/>
                  <a:gd name="T22" fmla="*/ 21 w 95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"/>
                  <a:gd name="T37" fmla="*/ 0 h 38"/>
                  <a:gd name="T38" fmla="*/ 95 w 95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" h="38">
                    <a:moveTo>
                      <a:pt x="21" y="0"/>
                    </a:moveTo>
                    <a:lnTo>
                      <a:pt x="9" y="11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6" y="33"/>
                    </a:lnTo>
                    <a:lnTo>
                      <a:pt x="58" y="38"/>
                    </a:lnTo>
                    <a:lnTo>
                      <a:pt x="9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82"/>
              <p:cNvSpPr>
                <a:spLocks noEditPoints="1"/>
              </p:cNvSpPr>
              <p:nvPr/>
            </p:nvSpPr>
            <p:spPr bwMode="auto">
              <a:xfrm>
                <a:off x="3446" y="3275"/>
                <a:ext cx="38" cy="22"/>
              </a:xfrm>
              <a:custGeom>
                <a:avLst/>
                <a:gdLst>
                  <a:gd name="T0" fmla="*/ 48 w 75"/>
                  <a:gd name="T1" fmla="*/ 1 h 45"/>
                  <a:gd name="T2" fmla="*/ 38 w 75"/>
                  <a:gd name="T3" fmla="*/ 10 h 45"/>
                  <a:gd name="T4" fmla="*/ 32 w 75"/>
                  <a:gd name="T5" fmla="*/ 16 h 45"/>
                  <a:gd name="T6" fmla="*/ 38 w 75"/>
                  <a:gd name="T7" fmla="*/ 16 h 45"/>
                  <a:gd name="T8" fmla="*/ 38 w 75"/>
                  <a:gd name="T9" fmla="*/ 32 h 45"/>
                  <a:gd name="T10" fmla="*/ 14 w 75"/>
                  <a:gd name="T11" fmla="*/ 33 h 45"/>
                  <a:gd name="T12" fmla="*/ 0 w 75"/>
                  <a:gd name="T13" fmla="*/ 45 h 45"/>
                  <a:gd name="T14" fmla="*/ 13 w 75"/>
                  <a:gd name="T15" fmla="*/ 45 h 45"/>
                  <a:gd name="T16" fmla="*/ 16 w 75"/>
                  <a:gd name="T17" fmla="*/ 45 h 45"/>
                  <a:gd name="T18" fmla="*/ 38 w 75"/>
                  <a:gd name="T19" fmla="*/ 45 h 45"/>
                  <a:gd name="T20" fmla="*/ 74 w 75"/>
                  <a:gd name="T21" fmla="*/ 44 h 45"/>
                  <a:gd name="T22" fmla="*/ 75 w 75"/>
                  <a:gd name="T23" fmla="*/ 44 h 45"/>
                  <a:gd name="T24" fmla="*/ 75 w 75"/>
                  <a:gd name="T25" fmla="*/ 32 h 45"/>
                  <a:gd name="T26" fmla="*/ 75 w 75"/>
                  <a:gd name="T27" fmla="*/ 22 h 45"/>
                  <a:gd name="T28" fmla="*/ 75 w 75"/>
                  <a:gd name="T29" fmla="*/ 10 h 45"/>
                  <a:gd name="T30" fmla="*/ 75 w 75"/>
                  <a:gd name="T31" fmla="*/ 0 h 45"/>
                  <a:gd name="T32" fmla="*/ 48 w 75"/>
                  <a:gd name="T33" fmla="*/ 1 h 45"/>
                  <a:gd name="T34" fmla="*/ 48 w 75"/>
                  <a:gd name="T35" fmla="*/ 1 h 45"/>
                  <a:gd name="T36" fmla="*/ 65 w 75"/>
                  <a:gd name="T37" fmla="*/ 23 h 45"/>
                  <a:gd name="T38" fmla="*/ 63 w 75"/>
                  <a:gd name="T39" fmla="*/ 28 h 45"/>
                  <a:gd name="T40" fmla="*/ 61 w 75"/>
                  <a:gd name="T41" fmla="*/ 30 h 45"/>
                  <a:gd name="T42" fmla="*/ 59 w 75"/>
                  <a:gd name="T43" fmla="*/ 32 h 45"/>
                  <a:gd name="T44" fmla="*/ 54 w 75"/>
                  <a:gd name="T45" fmla="*/ 33 h 45"/>
                  <a:gd name="T46" fmla="*/ 51 w 75"/>
                  <a:gd name="T47" fmla="*/ 32 h 45"/>
                  <a:gd name="T48" fmla="*/ 48 w 75"/>
                  <a:gd name="T49" fmla="*/ 30 h 45"/>
                  <a:gd name="T50" fmla="*/ 46 w 75"/>
                  <a:gd name="T51" fmla="*/ 28 h 45"/>
                  <a:gd name="T52" fmla="*/ 45 w 75"/>
                  <a:gd name="T53" fmla="*/ 23 h 45"/>
                  <a:gd name="T54" fmla="*/ 46 w 75"/>
                  <a:gd name="T55" fmla="*/ 20 h 45"/>
                  <a:gd name="T56" fmla="*/ 48 w 75"/>
                  <a:gd name="T57" fmla="*/ 16 h 45"/>
                  <a:gd name="T58" fmla="*/ 51 w 75"/>
                  <a:gd name="T59" fmla="*/ 15 h 45"/>
                  <a:gd name="T60" fmla="*/ 54 w 75"/>
                  <a:gd name="T61" fmla="*/ 14 h 45"/>
                  <a:gd name="T62" fmla="*/ 59 w 75"/>
                  <a:gd name="T63" fmla="*/ 15 h 45"/>
                  <a:gd name="T64" fmla="*/ 61 w 75"/>
                  <a:gd name="T65" fmla="*/ 16 h 45"/>
                  <a:gd name="T66" fmla="*/ 63 w 75"/>
                  <a:gd name="T67" fmla="*/ 20 h 45"/>
                  <a:gd name="T68" fmla="*/ 65 w 75"/>
                  <a:gd name="T69" fmla="*/ 23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"/>
                  <a:gd name="T106" fmla="*/ 0 h 45"/>
                  <a:gd name="T107" fmla="*/ 75 w 75"/>
                  <a:gd name="T108" fmla="*/ 45 h 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" h="45">
                    <a:moveTo>
                      <a:pt x="48" y="1"/>
                    </a:moveTo>
                    <a:lnTo>
                      <a:pt x="38" y="10"/>
                    </a:lnTo>
                    <a:lnTo>
                      <a:pt x="32" y="16"/>
                    </a:lnTo>
                    <a:lnTo>
                      <a:pt x="38" y="16"/>
                    </a:lnTo>
                    <a:lnTo>
                      <a:pt x="38" y="32"/>
                    </a:lnTo>
                    <a:lnTo>
                      <a:pt x="14" y="33"/>
                    </a:lnTo>
                    <a:lnTo>
                      <a:pt x="0" y="45"/>
                    </a:lnTo>
                    <a:lnTo>
                      <a:pt x="13" y="45"/>
                    </a:lnTo>
                    <a:lnTo>
                      <a:pt x="16" y="45"/>
                    </a:lnTo>
                    <a:lnTo>
                      <a:pt x="38" y="45"/>
                    </a:lnTo>
                    <a:lnTo>
                      <a:pt x="74" y="44"/>
                    </a:lnTo>
                    <a:lnTo>
                      <a:pt x="75" y="44"/>
                    </a:lnTo>
                    <a:lnTo>
                      <a:pt x="75" y="32"/>
                    </a:lnTo>
                    <a:lnTo>
                      <a:pt x="75" y="22"/>
                    </a:lnTo>
                    <a:lnTo>
                      <a:pt x="75" y="10"/>
                    </a:lnTo>
                    <a:lnTo>
                      <a:pt x="75" y="0"/>
                    </a:lnTo>
                    <a:lnTo>
                      <a:pt x="48" y="1"/>
                    </a:lnTo>
                    <a:close/>
                    <a:moveTo>
                      <a:pt x="65" y="23"/>
                    </a:moveTo>
                    <a:lnTo>
                      <a:pt x="63" y="28"/>
                    </a:lnTo>
                    <a:lnTo>
                      <a:pt x="61" y="30"/>
                    </a:lnTo>
                    <a:lnTo>
                      <a:pt x="59" y="32"/>
                    </a:lnTo>
                    <a:lnTo>
                      <a:pt x="54" y="33"/>
                    </a:lnTo>
                    <a:lnTo>
                      <a:pt x="51" y="32"/>
                    </a:lnTo>
                    <a:lnTo>
                      <a:pt x="48" y="30"/>
                    </a:lnTo>
                    <a:lnTo>
                      <a:pt x="46" y="28"/>
                    </a:lnTo>
                    <a:lnTo>
                      <a:pt x="45" y="23"/>
                    </a:lnTo>
                    <a:lnTo>
                      <a:pt x="46" y="20"/>
                    </a:lnTo>
                    <a:lnTo>
                      <a:pt x="48" y="16"/>
                    </a:lnTo>
                    <a:lnTo>
                      <a:pt x="51" y="15"/>
                    </a:lnTo>
                    <a:lnTo>
                      <a:pt x="54" y="14"/>
                    </a:lnTo>
                    <a:lnTo>
                      <a:pt x="59" y="15"/>
                    </a:lnTo>
                    <a:lnTo>
                      <a:pt x="61" y="16"/>
                    </a:lnTo>
                    <a:lnTo>
                      <a:pt x="63" y="20"/>
                    </a:lnTo>
                    <a:lnTo>
                      <a:pt x="65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83"/>
              <p:cNvSpPr>
                <a:spLocks/>
              </p:cNvSpPr>
              <p:nvPr/>
            </p:nvSpPr>
            <p:spPr bwMode="auto">
              <a:xfrm>
                <a:off x="3371" y="3382"/>
                <a:ext cx="21" cy="18"/>
              </a:xfrm>
              <a:custGeom>
                <a:avLst/>
                <a:gdLst>
                  <a:gd name="T0" fmla="*/ 43 w 43"/>
                  <a:gd name="T1" fmla="*/ 3 h 36"/>
                  <a:gd name="T2" fmla="*/ 9 w 43"/>
                  <a:gd name="T3" fmla="*/ 0 h 36"/>
                  <a:gd name="T4" fmla="*/ 6 w 43"/>
                  <a:gd name="T5" fmla="*/ 0 h 36"/>
                  <a:gd name="T6" fmla="*/ 0 w 43"/>
                  <a:gd name="T7" fmla="*/ 0 h 36"/>
                  <a:gd name="T8" fmla="*/ 0 w 43"/>
                  <a:gd name="T9" fmla="*/ 9 h 36"/>
                  <a:gd name="T10" fmla="*/ 0 w 43"/>
                  <a:gd name="T11" fmla="*/ 18 h 36"/>
                  <a:gd name="T12" fmla="*/ 0 w 43"/>
                  <a:gd name="T13" fmla="*/ 26 h 36"/>
                  <a:gd name="T14" fmla="*/ 0 w 43"/>
                  <a:gd name="T15" fmla="*/ 35 h 36"/>
                  <a:gd name="T16" fmla="*/ 6 w 43"/>
                  <a:gd name="T17" fmla="*/ 36 h 36"/>
                  <a:gd name="T18" fmla="*/ 8 w 43"/>
                  <a:gd name="T19" fmla="*/ 36 h 36"/>
                  <a:gd name="T20" fmla="*/ 8 w 43"/>
                  <a:gd name="T21" fmla="*/ 36 h 36"/>
                  <a:gd name="T22" fmla="*/ 9 w 43"/>
                  <a:gd name="T23" fmla="*/ 36 h 36"/>
                  <a:gd name="T24" fmla="*/ 9 w 43"/>
                  <a:gd name="T25" fmla="*/ 35 h 36"/>
                  <a:gd name="T26" fmla="*/ 43 w 43"/>
                  <a:gd name="T27" fmla="*/ 3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"/>
                  <a:gd name="T43" fmla="*/ 0 h 36"/>
                  <a:gd name="T44" fmla="*/ 43 w 43"/>
                  <a:gd name="T45" fmla="*/ 36 h 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" h="36">
                    <a:moveTo>
                      <a:pt x="43" y="3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84"/>
              <p:cNvSpPr>
                <a:spLocks/>
              </p:cNvSpPr>
              <p:nvPr/>
            </p:nvSpPr>
            <p:spPr bwMode="auto">
              <a:xfrm>
                <a:off x="3390" y="3333"/>
                <a:ext cx="55" cy="18"/>
              </a:xfrm>
              <a:custGeom>
                <a:avLst/>
                <a:gdLst>
                  <a:gd name="T0" fmla="*/ 101 w 111"/>
                  <a:gd name="T1" fmla="*/ 11 h 37"/>
                  <a:gd name="T2" fmla="*/ 111 w 111"/>
                  <a:gd name="T3" fmla="*/ 2 h 37"/>
                  <a:gd name="T4" fmla="*/ 105 w 111"/>
                  <a:gd name="T5" fmla="*/ 2 h 37"/>
                  <a:gd name="T6" fmla="*/ 101 w 111"/>
                  <a:gd name="T7" fmla="*/ 0 h 37"/>
                  <a:gd name="T8" fmla="*/ 51 w 111"/>
                  <a:gd name="T9" fmla="*/ 0 h 37"/>
                  <a:gd name="T10" fmla="*/ 51 w 111"/>
                  <a:gd name="T11" fmla="*/ 0 h 37"/>
                  <a:gd name="T12" fmla="*/ 37 w 111"/>
                  <a:gd name="T13" fmla="*/ 0 h 37"/>
                  <a:gd name="T14" fmla="*/ 0 w 111"/>
                  <a:gd name="T15" fmla="*/ 35 h 37"/>
                  <a:gd name="T16" fmla="*/ 60 w 111"/>
                  <a:gd name="T17" fmla="*/ 36 h 37"/>
                  <a:gd name="T18" fmla="*/ 73 w 111"/>
                  <a:gd name="T19" fmla="*/ 37 h 37"/>
                  <a:gd name="T20" fmla="*/ 101 w 111"/>
                  <a:gd name="T21" fmla="*/ 11 h 37"/>
                  <a:gd name="T22" fmla="*/ 101 w 111"/>
                  <a:gd name="T23" fmla="*/ 11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37"/>
                  <a:gd name="T38" fmla="*/ 111 w 111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37">
                    <a:moveTo>
                      <a:pt x="101" y="11"/>
                    </a:moveTo>
                    <a:lnTo>
                      <a:pt x="111" y="2"/>
                    </a:lnTo>
                    <a:lnTo>
                      <a:pt x="105" y="2"/>
                    </a:lnTo>
                    <a:lnTo>
                      <a:pt x="101" y="0"/>
                    </a:lnTo>
                    <a:lnTo>
                      <a:pt x="51" y="0"/>
                    </a:lnTo>
                    <a:lnTo>
                      <a:pt x="37" y="0"/>
                    </a:lnTo>
                    <a:lnTo>
                      <a:pt x="0" y="35"/>
                    </a:lnTo>
                    <a:lnTo>
                      <a:pt x="60" y="36"/>
                    </a:lnTo>
                    <a:lnTo>
                      <a:pt x="73" y="37"/>
                    </a:lnTo>
                    <a:lnTo>
                      <a:pt x="10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6" name="Line 88"/>
          <p:cNvSpPr>
            <a:spLocks noChangeShapeType="1"/>
          </p:cNvSpPr>
          <p:nvPr/>
        </p:nvSpPr>
        <p:spPr bwMode="auto">
          <a:xfrm>
            <a:off x="2209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2819400" y="5867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8763" y="4343400"/>
          <a:ext cx="1366837" cy="488950"/>
        </p:xfrm>
        <a:graphic>
          <a:graphicData uri="http://schemas.openxmlformats.org/presentationml/2006/ole">
            <p:oleObj spid="_x0000_s183298" name="Visio" r:id="rId5" imgW="2447389" imgH="668834" progId="">
              <p:embed/>
            </p:oleObj>
          </a:graphicData>
        </a:graphic>
      </p:graphicFrame>
      <p:pic>
        <p:nvPicPr>
          <p:cNvPr id="2058" name="Picture 93" descr="SoccerLarge 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371600"/>
            <a:ext cx="2725738" cy="2819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9" name="Text Box 94"/>
          <p:cNvSpPr txBox="1">
            <a:spLocks noChangeArrowheads="1"/>
          </p:cNvSpPr>
          <p:nvPr/>
        </p:nvSpPr>
        <p:spPr bwMode="auto">
          <a:xfrm>
            <a:off x="1219200" y="990600"/>
            <a:ext cx="2057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Transmission Source</a:t>
            </a:r>
          </a:p>
        </p:txBody>
      </p:sp>
      <p:sp>
        <p:nvSpPr>
          <p:cNvPr id="2060" name="Text Box 95"/>
          <p:cNvSpPr txBox="1">
            <a:spLocks noChangeArrowheads="1"/>
          </p:cNvSpPr>
          <p:nvPr/>
        </p:nvSpPr>
        <p:spPr bwMode="auto">
          <a:xfrm>
            <a:off x="457200" y="4876800"/>
            <a:ext cx="1447800" cy="244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Calibri" pitchFamily="34" charset="0"/>
              </a:rPr>
              <a:t>Multiplexer/Streamer</a:t>
            </a:r>
          </a:p>
        </p:txBody>
      </p:sp>
      <p:sp>
        <p:nvSpPr>
          <p:cNvPr id="2061" name="Line 96"/>
          <p:cNvSpPr>
            <a:spLocks noChangeShapeType="1"/>
          </p:cNvSpPr>
          <p:nvPr/>
        </p:nvSpPr>
        <p:spPr bwMode="auto">
          <a:xfrm>
            <a:off x="5029200" y="5867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2" name="Line 97"/>
          <p:cNvSpPr>
            <a:spLocks noChangeShapeType="1"/>
          </p:cNvSpPr>
          <p:nvPr/>
        </p:nvSpPr>
        <p:spPr bwMode="auto">
          <a:xfrm>
            <a:off x="6494463" y="4246563"/>
            <a:ext cx="355600" cy="1347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3" name="AutoShape 99"/>
          <p:cNvSpPr>
            <a:spLocks noChangeArrowheads="1"/>
          </p:cNvSpPr>
          <p:nvPr/>
        </p:nvSpPr>
        <p:spPr bwMode="auto">
          <a:xfrm rot="-5400000" flipH="1" flipV="1">
            <a:off x="5219700" y="5181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48932" name="Picture 100" descr="soccerLarge bitmapped 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5763" y="2100263"/>
            <a:ext cx="1546225" cy="16017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65" name="Text Box 101"/>
          <p:cNvSpPr txBox="1">
            <a:spLocks noChangeArrowheads="1"/>
          </p:cNvSpPr>
          <p:nvPr/>
        </p:nvSpPr>
        <p:spPr bwMode="auto">
          <a:xfrm>
            <a:off x="6002338" y="1011238"/>
            <a:ext cx="1600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Consumer</a:t>
            </a:r>
          </a:p>
        </p:txBody>
      </p:sp>
      <p:sp>
        <p:nvSpPr>
          <p:cNvPr id="2066" name="Text Box 102"/>
          <p:cNvSpPr txBox="1">
            <a:spLocks noChangeArrowheads="1"/>
          </p:cNvSpPr>
          <p:nvPr/>
        </p:nvSpPr>
        <p:spPr bwMode="auto">
          <a:xfrm>
            <a:off x="5116513" y="4792663"/>
            <a:ext cx="19510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alibri" pitchFamily="34" charset="0"/>
              </a:rPr>
              <a:t>&gt;90% of problems originate here</a:t>
            </a:r>
          </a:p>
        </p:txBody>
      </p:sp>
      <p:sp>
        <p:nvSpPr>
          <p:cNvPr id="2067" name="Line 103"/>
          <p:cNvSpPr>
            <a:spLocks noChangeShapeType="1"/>
          </p:cNvSpPr>
          <p:nvPr/>
        </p:nvSpPr>
        <p:spPr bwMode="auto">
          <a:xfrm>
            <a:off x="5029200" y="4038600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68" name="Picture 104" descr="MCj039853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5600700"/>
            <a:ext cx="55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104 Nube"/>
          <p:cNvSpPr/>
          <p:nvPr/>
        </p:nvSpPr>
        <p:spPr>
          <a:xfrm>
            <a:off x="1116013" y="5268913"/>
            <a:ext cx="2197100" cy="1231900"/>
          </a:xfrm>
          <a:prstGeom prst="cloud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Core Network</a:t>
            </a:r>
          </a:p>
        </p:txBody>
      </p:sp>
      <p:sp>
        <p:nvSpPr>
          <p:cNvPr id="2070" name="Line 97"/>
          <p:cNvSpPr>
            <a:spLocks noChangeShapeType="1"/>
          </p:cNvSpPr>
          <p:nvPr/>
        </p:nvSpPr>
        <p:spPr bwMode="auto">
          <a:xfrm flipH="1">
            <a:off x="7110413" y="3894138"/>
            <a:ext cx="527050" cy="17129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7287" name="Picture 7" descr="http://www.easyvectors.com/assets/images/vectors/afbig/glossy-tv-clip-ar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3150" y="2565400"/>
            <a:ext cx="17208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00" descr="soccerLarge bitmapped 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6813" y="2600325"/>
            <a:ext cx="153352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5408613" y="1860550"/>
            <a:ext cx="1581150" cy="2159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Lucida Sans" pitchFamily="34" charset="0"/>
              <a:cs typeface="Tahoma" pitchFamily="34" charset="0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5437188" y="3716338"/>
            <a:ext cx="1581150" cy="217487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Lucida Sans" pitchFamily="34" charset="0"/>
              <a:cs typeface="Tahoma" pitchFamily="34" charset="0"/>
            </a:endParaRPr>
          </a:p>
        </p:txBody>
      </p:sp>
      <p:sp>
        <p:nvSpPr>
          <p:cNvPr id="110" name="Text Box 101"/>
          <p:cNvSpPr txBox="1">
            <a:spLocks noChangeArrowheads="1"/>
          </p:cNvSpPr>
          <p:nvPr/>
        </p:nvSpPr>
        <p:spPr bwMode="auto">
          <a:xfrm>
            <a:off x="5257800" y="1366838"/>
            <a:ext cx="1600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Tablet</a:t>
            </a:r>
          </a:p>
        </p:txBody>
      </p:sp>
      <p:sp>
        <p:nvSpPr>
          <p:cNvPr id="111" name="Text Box 101"/>
          <p:cNvSpPr txBox="1">
            <a:spLocks noChangeArrowheads="1"/>
          </p:cNvSpPr>
          <p:nvPr/>
        </p:nvSpPr>
        <p:spPr bwMode="auto">
          <a:xfrm>
            <a:off x="7432675" y="2247900"/>
            <a:ext cx="1600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IPTV</a:t>
            </a:r>
          </a:p>
        </p:txBody>
      </p:sp>
      <p:pic>
        <p:nvPicPr>
          <p:cNvPr id="97289" name="Picture 9" descr="http://www.mercurious.com/wordpress/wp-content/uploads/2007/08/flash-on-iphon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05738" y="4706938"/>
            <a:ext cx="107473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Line 97"/>
          <p:cNvSpPr>
            <a:spLocks noChangeShapeType="1"/>
          </p:cNvSpPr>
          <p:nvPr/>
        </p:nvSpPr>
        <p:spPr bwMode="auto">
          <a:xfrm flipH="1" flipV="1">
            <a:off x="7246938" y="5621338"/>
            <a:ext cx="492125" cy="10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/>
      <p:bldP spid="111" grpId="0"/>
      <p:bldP spid="1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429000"/>
            <a:ext cx="2606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How Fast is Copper?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458200" cy="1143000"/>
          </a:xfrm>
        </p:spPr>
        <p:txBody>
          <a:bodyPr/>
          <a:lstStyle/>
          <a:p>
            <a:r>
              <a:rPr lang="en-US" sz="2400" dirty="0" smtClean="0"/>
              <a:t>10 </a:t>
            </a:r>
            <a:r>
              <a:rPr lang="en-US" sz="2400" dirty="0" err="1" smtClean="0"/>
              <a:t>Gbase</a:t>
            </a:r>
            <a:r>
              <a:rPr lang="en-US" sz="2400" dirty="0" smtClean="0"/>
              <a:t>-T is 2.5 </a:t>
            </a:r>
            <a:r>
              <a:rPr lang="en-US" sz="2400" dirty="0" err="1" smtClean="0"/>
              <a:t>Gbps</a:t>
            </a:r>
            <a:r>
              <a:rPr lang="en-US" sz="2400" dirty="0" smtClean="0"/>
              <a:t>/pair </a:t>
            </a:r>
          </a:p>
          <a:p>
            <a:pPr lvl="1"/>
            <a:r>
              <a:rPr lang="en-US" sz="2000" dirty="0" smtClean="0"/>
              <a:t>at 100m on category 6 twisted pair</a:t>
            </a:r>
            <a:endParaRPr lang="en-US" b="1" i="1" dirty="0" smtClean="0"/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00000">
            <a:off x="6911975" y="1479550"/>
            <a:ext cx="152717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2895601"/>
            <a:ext cx="845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150Mbps – 500Mbps DSLs demonstrated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100m on category 3 twisted pair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100Mbps to 1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Gbps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DSLs?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Dynamic Spectrum Management (DSM)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504825" y="174625"/>
            <a:ext cx="8229600" cy="612775"/>
          </a:xfrm>
        </p:spPr>
        <p:txBody>
          <a:bodyPr/>
          <a:lstStyle/>
          <a:p>
            <a:r>
              <a:rPr dirty="0" smtClean="0"/>
              <a:t>DSM: Managing Copper is Key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070725" y="2647950"/>
            <a:ext cx="971550" cy="614363"/>
          </a:xfrm>
          <a:prstGeom prst="line">
            <a:avLst/>
          </a:prstGeom>
          <a:noFill/>
          <a:ln w="254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Freeform 6"/>
          <p:cNvSpPr>
            <a:spLocks/>
          </p:cNvSpPr>
          <p:nvPr/>
        </p:nvSpPr>
        <p:spPr bwMode="auto">
          <a:xfrm flipV="1">
            <a:off x="3917950" y="4579938"/>
            <a:ext cx="255588" cy="33337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Freeform 7"/>
          <p:cNvSpPr>
            <a:spLocks/>
          </p:cNvSpPr>
          <p:nvPr/>
        </p:nvSpPr>
        <p:spPr bwMode="auto">
          <a:xfrm flipV="1">
            <a:off x="4173538" y="4579938"/>
            <a:ext cx="254000" cy="33337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8" name="Freeform 8"/>
          <p:cNvSpPr>
            <a:spLocks/>
          </p:cNvSpPr>
          <p:nvPr/>
        </p:nvSpPr>
        <p:spPr bwMode="auto">
          <a:xfrm>
            <a:off x="3917950" y="4545013"/>
            <a:ext cx="255588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9" name="Freeform 9"/>
          <p:cNvSpPr>
            <a:spLocks/>
          </p:cNvSpPr>
          <p:nvPr/>
        </p:nvSpPr>
        <p:spPr bwMode="auto">
          <a:xfrm>
            <a:off x="4173538" y="4545013"/>
            <a:ext cx="254000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0" name="Freeform 10"/>
          <p:cNvSpPr>
            <a:spLocks/>
          </p:cNvSpPr>
          <p:nvPr/>
        </p:nvSpPr>
        <p:spPr bwMode="auto">
          <a:xfrm flipV="1">
            <a:off x="4427538" y="4579938"/>
            <a:ext cx="255587" cy="33337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1" name="Freeform 11"/>
          <p:cNvSpPr>
            <a:spLocks/>
          </p:cNvSpPr>
          <p:nvPr/>
        </p:nvSpPr>
        <p:spPr bwMode="auto">
          <a:xfrm flipV="1">
            <a:off x="5446713" y="4579938"/>
            <a:ext cx="255587" cy="33337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2" name="Freeform 12"/>
          <p:cNvSpPr>
            <a:spLocks/>
          </p:cNvSpPr>
          <p:nvPr/>
        </p:nvSpPr>
        <p:spPr bwMode="auto">
          <a:xfrm flipV="1">
            <a:off x="5191125" y="4579938"/>
            <a:ext cx="255588" cy="33337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3" name="Freeform 13"/>
          <p:cNvSpPr>
            <a:spLocks/>
          </p:cNvSpPr>
          <p:nvPr/>
        </p:nvSpPr>
        <p:spPr bwMode="auto">
          <a:xfrm flipV="1">
            <a:off x="4937125" y="4579938"/>
            <a:ext cx="254000" cy="33337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4" name="Freeform 14"/>
          <p:cNvSpPr>
            <a:spLocks/>
          </p:cNvSpPr>
          <p:nvPr/>
        </p:nvSpPr>
        <p:spPr bwMode="auto">
          <a:xfrm flipV="1">
            <a:off x="4683125" y="4579938"/>
            <a:ext cx="254000" cy="33337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5" name="Freeform 15"/>
          <p:cNvSpPr>
            <a:spLocks/>
          </p:cNvSpPr>
          <p:nvPr/>
        </p:nvSpPr>
        <p:spPr bwMode="auto">
          <a:xfrm>
            <a:off x="4427538" y="4545013"/>
            <a:ext cx="255587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6" name="Freeform 16"/>
          <p:cNvSpPr>
            <a:spLocks/>
          </p:cNvSpPr>
          <p:nvPr/>
        </p:nvSpPr>
        <p:spPr bwMode="auto">
          <a:xfrm>
            <a:off x="4683125" y="4545013"/>
            <a:ext cx="254000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7" name="Freeform 17"/>
          <p:cNvSpPr>
            <a:spLocks/>
          </p:cNvSpPr>
          <p:nvPr/>
        </p:nvSpPr>
        <p:spPr bwMode="auto">
          <a:xfrm>
            <a:off x="4937125" y="4545013"/>
            <a:ext cx="254000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8" name="Freeform 18"/>
          <p:cNvSpPr>
            <a:spLocks/>
          </p:cNvSpPr>
          <p:nvPr/>
        </p:nvSpPr>
        <p:spPr bwMode="auto">
          <a:xfrm>
            <a:off x="5191125" y="4545013"/>
            <a:ext cx="255588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9" name="Freeform 19"/>
          <p:cNvSpPr>
            <a:spLocks/>
          </p:cNvSpPr>
          <p:nvPr/>
        </p:nvSpPr>
        <p:spPr bwMode="auto">
          <a:xfrm>
            <a:off x="5446713" y="4545013"/>
            <a:ext cx="255587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3917950" y="3862388"/>
            <a:ext cx="2292350" cy="68262"/>
            <a:chOff x="2835" y="2081"/>
            <a:chExt cx="1444" cy="43"/>
          </a:xfrm>
        </p:grpSpPr>
        <p:sp>
          <p:nvSpPr>
            <p:cNvPr id="18527" name="Freeform 22"/>
            <p:cNvSpPr>
              <a:spLocks/>
            </p:cNvSpPr>
            <p:nvPr/>
          </p:nvSpPr>
          <p:spPr bwMode="auto">
            <a:xfrm flipV="1">
              <a:off x="2835" y="2103"/>
              <a:ext cx="161" cy="21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2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28" name="Freeform 23"/>
            <p:cNvSpPr>
              <a:spLocks/>
            </p:cNvSpPr>
            <p:nvPr/>
          </p:nvSpPr>
          <p:spPr bwMode="auto">
            <a:xfrm flipV="1">
              <a:off x="2996" y="2103"/>
              <a:ext cx="160" cy="21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1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29" name="Freeform 24"/>
            <p:cNvSpPr>
              <a:spLocks/>
            </p:cNvSpPr>
            <p:nvPr/>
          </p:nvSpPr>
          <p:spPr bwMode="auto">
            <a:xfrm>
              <a:off x="2835" y="2081"/>
              <a:ext cx="161" cy="22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2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30" name="Freeform 25"/>
            <p:cNvSpPr>
              <a:spLocks/>
            </p:cNvSpPr>
            <p:nvPr/>
          </p:nvSpPr>
          <p:spPr bwMode="auto">
            <a:xfrm>
              <a:off x="2996" y="2081"/>
              <a:ext cx="160" cy="22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1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31" name="Freeform 26"/>
            <p:cNvSpPr>
              <a:spLocks/>
            </p:cNvSpPr>
            <p:nvPr/>
          </p:nvSpPr>
          <p:spPr bwMode="auto">
            <a:xfrm flipV="1">
              <a:off x="3156" y="2103"/>
              <a:ext cx="160" cy="21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1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32" name="Freeform 27"/>
            <p:cNvSpPr>
              <a:spLocks/>
            </p:cNvSpPr>
            <p:nvPr/>
          </p:nvSpPr>
          <p:spPr bwMode="auto">
            <a:xfrm flipV="1">
              <a:off x="4118" y="2103"/>
              <a:ext cx="161" cy="21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2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33" name="Freeform 28"/>
            <p:cNvSpPr>
              <a:spLocks/>
            </p:cNvSpPr>
            <p:nvPr/>
          </p:nvSpPr>
          <p:spPr bwMode="auto">
            <a:xfrm flipV="1">
              <a:off x="3958" y="2103"/>
              <a:ext cx="160" cy="21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1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34" name="Freeform 29"/>
            <p:cNvSpPr>
              <a:spLocks/>
            </p:cNvSpPr>
            <p:nvPr/>
          </p:nvSpPr>
          <p:spPr bwMode="auto">
            <a:xfrm flipV="1">
              <a:off x="3798" y="2103"/>
              <a:ext cx="160" cy="21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1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35" name="Freeform 30"/>
            <p:cNvSpPr>
              <a:spLocks/>
            </p:cNvSpPr>
            <p:nvPr/>
          </p:nvSpPr>
          <p:spPr bwMode="auto">
            <a:xfrm flipV="1">
              <a:off x="3637" y="2103"/>
              <a:ext cx="161" cy="21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2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36" name="Freeform 31"/>
            <p:cNvSpPr>
              <a:spLocks/>
            </p:cNvSpPr>
            <p:nvPr/>
          </p:nvSpPr>
          <p:spPr bwMode="auto">
            <a:xfrm flipV="1">
              <a:off x="3477" y="2103"/>
              <a:ext cx="160" cy="21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1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37" name="Freeform 32"/>
            <p:cNvSpPr>
              <a:spLocks/>
            </p:cNvSpPr>
            <p:nvPr/>
          </p:nvSpPr>
          <p:spPr bwMode="auto">
            <a:xfrm flipV="1">
              <a:off x="3316" y="2103"/>
              <a:ext cx="161" cy="21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2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38" name="Freeform 33"/>
            <p:cNvSpPr>
              <a:spLocks/>
            </p:cNvSpPr>
            <p:nvPr/>
          </p:nvSpPr>
          <p:spPr bwMode="auto">
            <a:xfrm>
              <a:off x="3156" y="2081"/>
              <a:ext cx="160" cy="22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1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39" name="Freeform 34"/>
            <p:cNvSpPr>
              <a:spLocks/>
            </p:cNvSpPr>
            <p:nvPr/>
          </p:nvSpPr>
          <p:spPr bwMode="auto">
            <a:xfrm>
              <a:off x="3316" y="2081"/>
              <a:ext cx="161" cy="22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2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40" name="Freeform 35"/>
            <p:cNvSpPr>
              <a:spLocks/>
            </p:cNvSpPr>
            <p:nvPr/>
          </p:nvSpPr>
          <p:spPr bwMode="auto">
            <a:xfrm>
              <a:off x="3477" y="2081"/>
              <a:ext cx="160" cy="22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1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41" name="Freeform 36"/>
            <p:cNvSpPr>
              <a:spLocks/>
            </p:cNvSpPr>
            <p:nvPr/>
          </p:nvSpPr>
          <p:spPr bwMode="auto">
            <a:xfrm>
              <a:off x="3637" y="2081"/>
              <a:ext cx="161" cy="22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2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42" name="Freeform 37"/>
            <p:cNvSpPr>
              <a:spLocks/>
            </p:cNvSpPr>
            <p:nvPr/>
          </p:nvSpPr>
          <p:spPr bwMode="auto">
            <a:xfrm>
              <a:off x="3798" y="2081"/>
              <a:ext cx="160" cy="22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1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43" name="Freeform 38"/>
            <p:cNvSpPr>
              <a:spLocks/>
            </p:cNvSpPr>
            <p:nvPr/>
          </p:nvSpPr>
          <p:spPr bwMode="auto">
            <a:xfrm>
              <a:off x="3958" y="2081"/>
              <a:ext cx="160" cy="22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1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44" name="Freeform 39"/>
            <p:cNvSpPr>
              <a:spLocks/>
            </p:cNvSpPr>
            <p:nvPr/>
          </p:nvSpPr>
          <p:spPr bwMode="auto">
            <a:xfrm>
              <a:off x="4118" y="2081"/>
              <a:ext cx="161" cy="22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2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6210300" y="3862388"/>
            <a:ext cx="255588" cy="76200"/>
            <a:chOff x="4279" y="2081"/>
            <a:chExt cx="161" cy="48"/>
          </a:xfrm>
        </p:grpSpPr>
        <p:sp>
          <p:nvSpPr>
            <p:cNvPr id="18525" name="Freeform 41"/>
            <p:cNvSpPr>
              <a:spLocks/>
            </p:cNvSpPr>
            <p:nvPr/>
          </p:nvSpPr>
          <p:spPr bwMode="auto">
            <a:xfrm>
              <a:off x="4279" y="2081"/>
              <a:ext cx="161" cy="22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2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526" name="Freeform 42"/>
            <p:cNvSpPr>
              <a:spLocks/>
            </p:cNvSpPr>
            <p:nvPr/>
          </p:nvSpPr>
          <p:spPr bwMode="auto">
            <a:xfrm flipV="1">
              <a:off x="4279" y="2107"/>
              <a:ext cx="161" cy="22"/>
            </a:xfrm>
            <a:custGeom>
              <a:avLst/>
              <a:gdLst>
                <a:gd name="T0" fmla="*/ 0 w 288"/>
                <a:gd name="T1" fmla="*/ 0 h 144"/>
                <a:gd name="T2" fmla="*/ 1 w 288"/>
                <a:gd name="T3" fmla="*/ 0 h 144"/>
                <a:gd name="T4" fmla="*/ 2 w 288"/>
                <a:gd name="T5" fmla="*/ 0 h 144"/>
                <a:gd name="T6" fmla="*/ 0 60000 65536"/>
                <a:gd name="T7" fmla="*/ 0 60000 65536"/>
                <a:gd name="T8" fmla="*/ 0 60000 65536"/>
                <a:gd name="T9" fmla="*/ 0 w 288"/>
                <a:gd name="T10" fmla="*/ 0 h 144"/>
                <a:gd name="T11" fmla="*/ 288 w 28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44">
                  <a:moveTo>
                    <a:pt x="0" y="144"/>
                  </a:moveTo>
                  <a:cubicBezTo>
                    <a:pt x="48" y="72"/>
                    <a:pt x="96" y="0"/>
                    <a:pt x="144" y="0"/>
                  </a:cubicBezTo>
                  <a:cubicBezTo>
                    <a:pt x="192" y="0"/>
                    <a:pt x="240" y="72"/>
                    <a:pt x="288" y="1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452" name="Freeform 43"/>
          <p:cNvSpPr>
            <a:spLocks/>
          </p:cNvSpPr>
          <p:nvPr/>
        </p:nvSpPr>
        <p:spPr bwMode="auto">
          <a:xfrm flipV="1">
            <a:off x="3989388" y="3998913"/>
            <a:ext cx="1719262" cy="477837"/>
          </a:xfrm>
          <a:custGeom>
            <a:avLst/>
            <a:gdLst>
              <a:gd name="T0" fmla="*/ 2147483647 w 1248"/>
              <a:gd name="T1" fmla="*/ 2147483647 h 303"/>
              <a:gd name="T2" fmla="*/ 2147483647 w 1248"/>
              <a:gd name="T3" fmla="*/ 2147483647 h 303"/>
              <a:gd name="T4" fmla="*/ 2147483647 w 1248"/>
              <a:gd name="T5" fmla="*/ 2147483647 h 303"/>
              <a:gd name="T6" fmla="*/ 0 w 1248"/>
              <a:gd name="T7" fmla="*/ 2147483647 h 303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303"/>
              <a:gd name="T14" fmla="*/ 1248 w 1248"/>
              <a:gd name="T15" fmla="*/ 303 h 3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303">
                <a:moveTo>
                  <a:pt x="1248" y="295"/>
                </a:moveTo>
                <a:cubicBezTo>
                  <a:pt x="1171" y="289"/>
                  <a:pt x="929" y="303"/>
                  <a:pt x="787" y="261"/>
                </a:cubicBezTo>
                <a:cubicBezTo>
                  <a:pt x="645" y="219"/>
                  <a:pt x="528" y="84"/>
                  <a:pt x="397" y="42"/>
                </a:cubicBezTo>
                <a:cubicBezTo>
                  <a:pt x="266" y="0"/>
                  <a:pt x="83" y="14"/>
                  <a:pt x="0" y="7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arrow" w="lg" len="med"/>
            <a:tailEnd type="arrow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3" name="Freeform 44"/>
          <p:cNvSpPr>
            <a:spLocks/>
          </p:cNvSpPr>
          <p:nvPr/>
        </p:nvSpPr>
        <p:spPr bwMode="auto">
          <a:xfrm>
            <a:off x="3989388" y="3998913"/>
            <a:ext cx="1719262" cy="477837"/>
          </a:xfrm>
          <a:custGeom>
            <a:avLst/>
            <a:gdLst>
              <a:gd name="T0" fmla="*/ 2147483647 w 1248"/>
              <a:gd name="T1" fmla="*/ 2147483647 h 303"/>
              <a:gd name="T2" fmla="*/ 2147483647 w 1248"/>
              <a:gd name="T3" fmla="*/ 2147483647 h 303"/>
              <a:gd name="T4" fmla="*/ 2147483647 w 1248"/>
              <a:gd name="T5" fmla="*/ 2147483647 h 303"/>
              <a:gd name="T6" fmla="*/ 0 w 1248"/>
              <a:gd name="T7" fmla="*/ 2147483647 h 303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303"/>
              <a:gd name="T14" fmla="*/ 1248 w 1248"/>
              <a:gd name="T15" fmla="*/ 303 h 3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303">
                <a:moveTo>
                  <a:pt x="1248" y="295"/>
                </a:moveTo>
                <a:cubicBezTo>
                  <a:pt x="1171" y="289"/>
                  <a:pt x="929" y="303"/>
                  <a:pt x="787" y="261"/>
                </a:cubicBezTo>
                <a:cubicBezTo>
                  <a:pt x="645" y="219"/>
                  <a:pt x="528" y="84"/>
                  <a:pt x="397" y="42"/>
                </a:cubicBezTo>
                <a:cubicBezTo>
                  <a:pt x="266" y="0"/>
                  <a:pt x="83" y="14"/>
                  <a:pt x="0" y="7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arrow" w="lg" len="med"/>
            <a:tailEnd type="arrow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4" name="Rectangle 45"/>
          <p:cNvSpPr>
            <a:spLocks noChangeArrowheads="1"/>
          </p:cNvSpPr>
          <p:nvPr/>
        </p:nvSpPr>
        <p:spPr bwMode="auto">
          <a:xfrm>
            <a:off x="4152900" y="3549650"/>
            <a:ext cx="13604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3300"/>
                </a:solidFill>
                <a:latin typeface="Calibri" pitchFamily="34" charset="0"/>
              </a:rPr>
              <a:t>Crosstalk</a:t>
            </a:r>
          </a:p>
        </p:txBody>
      </p:sp>
      <p:sp>
        <p:nvSpPr>
          <p:cNvPr id="18455" name="Line 46"/>
          <p:cNvSpPr>
            <a:spLocks noChangeShapeType="1"/>
          </p:cNvSpPr>
          <p:nvPr/>
        </p:nvSpPr>
        <p:spPr bwMode="auto">
          <a:xfrm flipV="1">
            <a:off x="4581525" y="3822700"/>
            <a:ext cx="215900" cy="546100"/>
          </a:xfrm>
          <a:prstGeom prst="line">
            <a:avLst/>
          </a:prstGeom>
          <a:noFill/>
          <a:ln w="254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6" name="Line 47"/>
          <p:cNvSpPr>
            <a:spLocks noChangeShapeType="1"/>
          </p:cNvSpPr>
          <p:nvPr/>
        </p:nvSpPr>
        <p:spPr bwMode="auto">
          <a:xfrm flipH="1" flipV="1">
            <a:off x="4868863" y="3822700"/>
            <a:ext cx="142875" cy="546100"/>
          </a:xfrm>
          <a:prstGeom prst="line">
            <a:avLst/>
          </a:prstGeom>
          <a:noFill/>
          <a:ln w="254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7" name="Freeform 49"/>
          <p:cNvSpPr>
            <a:spLocks/>
          </p:cNvSpPr>
          <p:nvPr/>
        </p:nvSpPr>
        <p:spPr bwMode="auto">
          <a:xfrm rot="1905569" flipV="1">
            <a:off x="5656263" y="4619625"/>
            <a:ext cx="246062" cy="33338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8" name="Freeform 50"/>
          <p:cNvSpPr>
            <a:spLocks/>
          </p:cNvSpPr>
          <p:nvPr/>
        </p:nvSpPr>
        <p:spPr bwMode="auto">
          <a:xfrm rot="1905569" flipV="1">
            <a:off x="5865813" y="4748213"/>
            <a:ext cx="244475" cy="33337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9" name="Freeform 51"/>
          <p:cNvSpPr>
            <a:spLocks/>
          </p:cNvSpPr>
          <p:nvPr/>
        </p:nvSpPr>
        <p:spPr bwMode="auto">
          <a:xfrm rot="1905569">
            <a:off x="5675313" y="4589463"/>
            <a:ext cx="246062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0" name="Freeform 52"/>
          <p:cNvSpPr>
            <a:spLocks/>
          </p:cNvSpPr>
          <p:nvPr/>
        </p:nvSpPr>
        <p:spPr bwMode="auto">
          <a:xfrm rot="1905569">
            <a:off x="5884863" y="4718050"/>
            <a:ext cx="244475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1" name="Freeform 53"/>
          <p:cNvSpPr>
            <a:spLocks/>
          </p:cNvSpPr>
          <p:nvPr/>
        </p:nvSpPr>
        <p:spPr bwMode="auto">
          <a:xfrm rot="1905569" flipV="1">
            <a:off x="6073775" y="4876800"/>
            <a:ext cx="246063" cy="33338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2" name="Freeform 54"/>
          <p:cNvSpPr>
            <a:spLocks/>
          </p:cNvSpPr>
          <p:nvPr/>
        </p:nvSpPr>
        <p:spPr bwMode="auto">
          <a:xfrm rot="1905569" flipV="1">
            <a:off x="6908800" y="5394325"/>
            <a:ext cx="246063" cy="33338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3" name="Freeform 55"/>
          <p:cNvSpPr>
            <a:spLocks/>
          </p:cNvSpPr>
          <p:nvPr/>
        </p:nvSpPr>
        <p:spPr bwMode="auto">
          <a:xfrm rot="1905569" flipV="1">
            <a:off x="6699250" y="5264150"/>
            <a:ext cx="246063" cy="33338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4" name="Freeform 56"/>
          <p:cNvSpPr>
            <a:spLocks/>
          </p:cNvSpPr>
          <p:nvPr/>
        </p:nvSpPr>
        <p:spPr bwMode="auto">
          <a:xfrm rot="1905569" flipV="1">
            <a:off x="6492875" y="5135563"/>
            <a:ext cx="244475" cy="33337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5" name="Freeform 57"/>
          <p:cNvSpPr>
            <a:spLocks/>
          </p:cNvSpPr>
          <p:nvPr/>
        </p:nvSpPr>
        <p:spPr bwMode="auto">
          <a:xfrm rot="1905569" flipV="1">
            <a:off x="6283325" y="5006975"/>
            <a:ext cx="246063" cy="33338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6" name="Freeform 58"/>
          <p:cNvSpPr>
            <a:spLocks/>
          </p:cNvSpPr>
          <p:nvPr/>
        </p:nvSpPr>
        <p:spPr bwMode="auto">
          <a:xfrm rot="1905569">
            <a:off x="6091238" y="4848225"/>
            <a:ext cx="246062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7" name="Freeform 59"/>
          <p:cNvSpPr>
            <a:spLocks/>
          </p:cNvSpPr>
          <p:nvPr/>
        </p:nvSpPr>
        <p:spPr bwMode="auto">
          <a:xfrm rot="1905569">
            <a:off x="6300788" y="4976813"/>
            <a:ext cx="246062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8" name="Freeform 60"/>
          <p:cNvSpPr>
            <a:spLocks/>
          </p:cNvSpPr>
          <p:nvPr/>
        </p:nvSpPr>
        <p:spPr bwMode="auto">
          <a:xfrm rot="1905569">
            <a:off x="6510338" y="5105400"/>
            <a:ext cx="244475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9" name="Freeform 61"/>
          <p:cNvSpPr>
            <a:spLocks/>
          </p:cNvSpPr>
          <p:nvPr/>
        </p:nvSpPr>
        <p:spPr bwMode="auto">
          <a:xfrm rot="1905569">
            <a:off x="6718300" y="5235575"/>
            <a:ext cx="246063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70" name="Freeform 62"/>
          <p:cNvSpPr>
            <a:spLocks/>
          </p:cNvSpPr>
          <p:nvPr/>
        </p:nvSpPr>
        <p:spPr bwMode="auto">
          <a:xfrm rot="1905569">
            <a:off x="6927850" y="5364163"/>
            <a:ext cx="246063" cy="34925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0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72"/>
                  <a:pt x="288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471" name="Picture 63" descr="MCj04247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763" y="2974975"/>
            <a:ext cx="112553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64" descr="MCj04247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0725" y="4613275"/>
            <a:ext cx="112553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3" name="server"/>
          <p:cNvSpPr>
            <a:spLocks noEditPoints="1" noChangeArrowheads="1"/>
          </p:cNvSpPr>
          <p:nvPr/>
        </p:nvSpPr>
        <p:spPr bwMode="auto">
          <a:xfrm>
            <a:off x="2843213" y="3794125"/>
            <a:ext cx="1074737" cy="8874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bg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AutoShape 66"/>
          <p:cNvSpPr>
            <a:spLocks/>
          </p:cNvSpPr>
          <p:nvPr/>
        </p:nvSpPr>
        <p:spPr bwMode="auto">
          <a:xfrm>
            <a:off x="407988" y="3730625"/>
            <a:ext cx="1576387" cy="950913"/>
          </a:xfrm>
          <a:prstGeom prst="cloudCallout">
            <a:avLst>
              <a:gd name="adj1" fmla="val -26704"/>
              <a:gd name="adj2" fmla="val 4312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42938"/>
            <a:r>
              <a:rPr lang="en-US" sz="1300">
                <a:latin typeface="Calibri" pitchFamily="34" charset="0"/>
                <a:ea typeface="ヒラギノ角ゴ Pro W3"/>
                <a:cs typeface="ヒラギノ角ゴ Pro W3"/>
                <a:sym typeface="Gill Sans"/>
              </a:rPr>
              <a:t>Core Network</a:t>
            </a:r>
          </a:p>
          <a:p>
            <a:pPr defTabSz="642938"/>
            <a:endParaRPr lang="en-US" sz="1300">
              <a:latin typeface="Calibri" pitchFamily="34" charset="0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18475" name="Line 67"/>
          <p:cNvSpPr>
            <a:spLocks noChangeShapeType="1"/>
          </p:cNvSpPr>
          <p:nvPr/>
        </p:nvSpPr>
        <p:spPr bwMode="auto">
          <a:xfrm>
            <a:off x="1984375" y="4149725"/>
            <a:ext cx="8588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Rectangle 68"/>
          <p:cNvSpPr>
            <a:spLocks noChangeArrowheads="1"/>
          </p:cNvSpPr>
          <p:nvPr/>
        </p:nvSpPr>
        <p:spPr bwMode="auto">
          <a:xfrm>
            <a:off x="2700338" y="3467100"/>
            <a:ext cx="13620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DSLAM</a:t>
            </a:r>
          </a:p>
        </p:txBody>
      </p:sp>
      <p:sp>
        <p:nvSpPr>
          <p:cNvPr id="18477" name="Freeform 70"/>
          <p:cNvSpPr>
            <a:spLocks/>
          </p:cNvSpPr>
          <p:nvPr/>
        </p:nvSpPr>
        <p:spPr bwMode="auto">
          <a:xfrm>
            <a:off x="5253038" y="5157788"/>
            <a:ext cx="573087" cy="887412"/>
          </a:xfrm>
          <a:custGeom>
            <a:avLst/>
            <a:gdLst>
              <a:gd name="T0" fmla="*/ 2147483647 w 384"/>
              <a:gd name="T1" fmla="*/ 2147483647 h 624"/>
              <a:gd name="T2" fmla="*/ 2147483647 w 384"/>
              <a:gd name="T3" fmla="*/ 2147483647 h 624"/>
              <a:gd name="T4" fmla="*/ 0 w 384"/>
              <a:gd name="T5" fmla="*/ 2147483647 h 624"/>
              <a:gd name="T6" fmla="*/ 2147483647 w 384"/>
              <a:gd name="T7" fmla="*/ 2147483647 h 624"/>
              <a:gd name="T8" fmla="*/ 2147483647 w 384"/>
              <a:gd name="T9" fmla="*/ 2147483647 h 624"/>
              <a:gd name="T10" fmla="*/ 2147483647 w 384"/>
              <a:gd name="T11" fmla="*/ 2147483647 h 624"/>
              <a:gd name="T12" fmla="*/ 2147483647 w 384"/>
              <a:gd name="T13" fmla="*/ 2147483647 h 624"/>
              <a:gd name="T14" fmla="*/ 2147483647 w 384"/>
              <a:gd name="T15" fmla="*/ 2147483647 h 624"/>
              <a:gd name="T16" fmla="*/ 2147483647 w 384"/>
              <a:gd name="T17" fmla="*/ 0 h 624"/>
              <a:gd name="T18" fmla="*/ 2147483647 w 384"/>
              <a:gd name="T19" fmla="*/ 2147483647 h 6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624"/>
              <a:gd name="T32" fmla="*/ 384 w 384"/>
              <a:gd name="T33" fmla="*/ 624 h 6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624">
                <a:moveTo>
                  <a:pt x="96" y="48"/>
                </a:moveTo>
                <a:lnTo>
                  <a:pt x="96" y="192"/>
                </a:lnTo>
                <a:lnTo>
                  <a:pt x="0" y="432"/>
                </a:lnTo>
                <a:lnTo>
                  <a:pt x="48" y="624"/>
                </a:lnTo>
                <a:lnTo>
                  <a:pt x="336" y="576"/>
                </a:lnTo>
                <a:lnTo>
                  <a:pt x="384" y="432"/>
                </a:lnTo>
                <a:lnTo>
                  <a:pt x="336" y="240"/>
                </a:lnTo>
                <a:lnTo>
                  <a:pt x="336" y="48"/>
                </a:lnTo>
                <a:lnTo>
                  <a:pt x="192" y="0"/>
                </a:lnTo>
                <a:lnTo>
                  <a:pt x="96" y="48"/>
                </a:lnTo>
                <a:close/>
              </a:path>
            </a:pathLst>
          </a:cu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Freeform 71"/>
          <p:cNvSpPr>
            <a:spLocks/>
          </p:cNvSpPr>
          <p:nvPr/>
        </p:nvSpPr>
        <p:spPr bwMode="auto">
          <a:xfrm>
            <a:off x="5451475" y="5391150"/>
            <a:ext cx="95250" cy="77788"/>
          </a:xfrm>
          <a:custGeom>
            <a:avLst/>
            <a:gdLst>
              <a:gd name="T0" fmla="*/ 2147483647 w 193"/>
              <a:gd name="T1" fmla="*/ 0 h 163"/>
              <a:gd name="T2" fmla="*/ 2147483647 w 193"/>
              <a:gd name="T3" fmla="*/ 0 h 163"/>
              <a:gd name="T4" fmla="*/ 0 w 193"/>
              <a:gd name="T5" fmla="*/ 2147483647 h 163"/>
              <a:gd name="T6" fmla="*/ 2147483647 w 193"/>
              <a:gd name="T7" fmla="*/ 2147483647 h 163"/>
              <a:gd name="T8" fmla="*/ 2147483647 w 193"/>
              <a:gd name="T9" fmla="*/ 0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163"/>
              <a:gd name="T17" fmla="*/ 193 w 193"/>
              <a:gd name="T18" fmla="*/ 163 h 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163">
                <a:moveTo>
                  <a:pt x="193" y="0"/>
                </a:moveTo>
                <a:lnTo>
                  <a:pt x="39" y="0"/>
                </a:lnTo>
                <a:lnTo>
                  <a:pt x="0" y="163"/>
                </a:lnTo>
                <a:lnTo>
                  <a:pt x="8" y="149"/>
                </a:lnTo>
                <a:lnTo>
                  <a:pt x="19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9" name="Freeform 72"/>
          <p:cNvSpPr>
            <a:spLocks/>
          </p:cNvSpPr>
          <p:nvPr/>
        </p:nvSpPr>
        <p:spPr bwMode="auto">
          <a:xfrm>
            <a:off x="5429250" y="5484813"/>
            <a:ext cx="139700" cy="76200"/>
          </a:xfrm>
          <a:custGeom>
            <a:avLst/>
            <a:gdLst>
              <a:gd name="T0" fmla="*/ 2147483647 w 282"/>
              <a:gd name="T1" fmla="*/ 0 h 158"/>
              <a:gd name="T2" fmla="*/ 0 w 282"/>
              <a:gd name="T3" fmla="*/ 2147483647 h 158"/>
              <a:gd name="T4" fmla="*/ 2147483647 w 282"/>
              <a:gd name="T5" fmla="*/ 0 h 158"/>
              <a:gd name="T6" fmla="*/ 2147483647 w 282"/>
              <a:gd name="T7" fmla="*/ 0 h 158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158"/>
              <a:gd name="T14" fmla="*/ 282 w 282"/>
              <a:gd name="T15" fmla="*/ 158 h 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158">
                <a:moveTo>
                  <a:pt x="37" y="0"/>
                </a:moveTo>
                <a:lnTo>
                  <a:pt x="0" y="158"/>
                </a:lnTo>
                <a:lnTo>
                  <a:pt x="282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Freeform 73"/>
          <p:cNvSpPr>
            <a:spLocks/>
          </p:cNvSpPr>
          <p:nvPr/>
        </p:nvSpPr>
        <p:spPr bwMode="auto">
          <a:xfrm>
            <a:off x="5394325" y="5595938"/>
            <a:ext cx="207963" cy="103187"/>
          </a:xfrm>
          <a:custGeom>
            <a:avLst/>
            <a:gdLst>
              <a:gd name="T0" fmla="*/ 2147483647 w 417"/>
              <a:gd name="T1" fmla="*/ 0 h 219"/>
              <a:gd name="T2" fmla="*/ 0 w 417"/>
              <a:gd name="T3" fmla="*/ 2147483647 h 219"/>
              <a:gd name="T4" fmla="*/ 2147483647 w 417"/>
              <a:gd name="T5" fmla="*/ 0 h 219"/>
              <a:gd name="T6" fmla="*/ 2147483647 w 417"/>
              <a:gd name="T7" fmla="*/ 0 h 219"/>
              <a:gd name="T8" fmla="*/ 0 60000 65536"/>
              <a:gd name="T9" fmla="*/ 0 60000 65536"/>
              <a:gd name="T10" fmla="*/ 0 60000 65536"/>
              <a:gd name="T11" fmla="*/ 0 60000 65536"/>
              <a:gd name="T12" fmla="*/ 0 w 417"/>
              <a:gd name="T13" fmla="*/ 0 h 219"/>
              <a:gd name="T14" fmla="*/ 417 w 417"/>
              <a:gd name="T15" fmla="*/ 219 h 2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" h="219">
                <a:moveTo>
                  <a:pt x="51" y="0"/>
                </a:moveTo>
                <a:lnTo>
                  <a:pt x="0" y="219"/>
                </a:lnTo>
                <a:lnTo>
                  <a:pt x="417" y="0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1" name="Freeform 74"/>
          <p:cNvSpPr>
            <a:spLocks/>
          </p:cNvSpPr>
          <p:nvPr/>
        </p:nvSpPr>
        <p:spPr bwMode="auto">
          <a:xfrm>
            <a:off x="5348288" y="5732463"/>
            <a:ext cx="354012" cy="171450"/>
          </a:xfrm>
          <a:custGeom>
            <a:avLst/>
            <a:gdLst>
              <a:gd name="T0" fmla="*/ 2147483647 w 709"/>
              <a:gd name="T1" fmla="*/ 0 h 362"/>
              <a:gd name="T2" fmla="*/ 0 w 709"/>
              <a:gd name="T3" fmla="*/ 2147483647 h 362"/>
              <a:gd name="T4" fmla="*/ 2147483647 w 709"/>
              <a:gd name="T5" fmla="*/ 2147483647 h 362"/>
              <a:gd name="T6" fmla="*/ 2147483647 w 709"/>
              <a:gd name="T7" fmla="*/ 2147483647 h 362"/>
              <a:gd name="T8" fmla="*/ 2147483647 w 709"/>
              <a:gd name="T9" fmla="*/ 2147483647 h 362"/>
              <a:gd name="T10" fmla="*/ 2147483647 w 709"/>
              <a:gd name="T11" fmla="*/ 2147483647 h 362"/>
              <a:gd name="T12" fmla="*/ 2147483647 w 709"/>
              <a:gd name="T13" fmla="*/ 2147483647 h 362"/>
              <a:gd name="T14" fmla="*/ 2147483647 w 709"/>
              <a:gd name="T15" fmla="*/ 2147483647 h 362"/>
              <a:gd name="T16" fmla="*/ 2147483647 w 709"/>
              <a:gd name="T17" fmla="*/ 2147483647 h 362"/>
              <a:gd name="T18" fmla="*/ 2147483647 w 709"/>
              <a:gd name="T19" fmla="*/ 2147483647 h 362"/>
              <a:gd name="T20" fmla="*/ 2147483647 w 709"/>
              <a:gd name="T21" fmla="*/ 2147483647 h 362"/>
              <a:gd name="T22" fmla="*/ 2147483647 w 709"/>
              <a:gd name="T23" fmla="*/ 2147483647 h 362"/>
              <a:gd name="T24" fmla="*/ 2147483647 w 709"/>
              <a:gd name="T25" fmla="*/ 2147483647 h 362"/>
              <a:gd name="T26" fmla="*/ 2147483647 w 709"/>
              <a:gd name="T27" fmla="*/ 2147483647 h 362"/>
              <a:gd name="T28" fmla="*/ 2147483647 w 709"/>
              <a:gd name="T29" fmla="*/ 2147483647 h 362"/>
              <a:gd name="T30" fmla="*/ 2147483647 w 709"/>
              <a:gd name="T31" fmla="*/ 2147483647 h 362"/>
              <a:gd name="T32" fmla="*/ 2147483647 w 709"/>
              <a:gd name="T33" fmla="*/ 2147483647 h 362"/>
              <a:gd name="T34" fmla="*/ 2147483647 w 709"/>
              <a:gd name="T35" fmla="*/ 2147483647 h 362"/>
              <a:gd name="T36" fmla="*/ 2147483647 w 709"/>
              <a:gd name="T37" fmla="*/ 2147483647 h 362"/>
              <a:gd name="T38" fmla="*/ 2147483647 w 709"/>
              <a:gd name="T39" fmla="*/ 2147483647 h 362"/>
              <a:gd name="T40" fmla="*/ 2147483647 w 709"/>
              <a:gd name="T41" fmla="*/ 2147483647 h 362"/>
              <a:gd name="T42" fmla="*/ 2147483647 w 709"/>
              <a:gd name="T43" fmla="*/ 2147483647 h 362"/>
              <a:gd name="T44" fmla="*/ 2147483647 w 709"/>
              <a:gd name="T45" fmla="*/ 2147483647 h 362"/>
              <a:gd name="T46" fmla="*/ 2147483647 w 709"/>
              <a:gd name="T47" fmla="*/ 2147483647 h 362"/>
              <a:gd name="T48" fmla="*/ 2147483647 w 709"/>
              <a:gd name="T49" fmla="*/ 2147483647 h 362"/>
              <a:gd name="T50" fmla="*/ 2147483647 w 709"/>
              <a:gd name="T51" fmla="*/ 2147483647 h 362"/>
              <a:gd name="T52" fmla="*/ 2147483647 w 709"/>
              <a:gd name="T53" fmla="*/ 2147483647 h 362"/>
              <a:gd name="T54" fmla="*/ 2147483647 w 709"/>
              <a:gd name="T55" fmla="*/ 2147483647 h 362"/>
              <a:gd name="T56" fmla="*/ 2147483647 w 709"/>
              <a:gd name="T57" fmla="*/ 2147483647 h 362"/>
              <a:gd name="T58" fmla="*/ 2147483647 w 709"/>
              <a:gd name="T59" fmla="*/ 2147483647 h 362"/>
              <a:gd name="T60" fmla="*/ 2147483647 w 709"/>
              <a:gd name="T61" fmla="*/ 2147483647 h 362"/>
              <a:gd name="T62" fmla="*/ 2147483647 w 709"/>
              <a:gd name="T63" fmla="*/ 2147483647 h 362"/>
              <a:gd name="T64" fmla="*/ 2147483647 w 709"/>
              <a:gd name="T65" fmla="*/ 2147483647 h 362"/>
              <a:gd name="T66" fmla="*/ 2147483647 w 709"/>
              <a:gd name="T67" fmla="*/ 2147483647 h 362"/>
              <a:gd name="T68" fmla="*/ 2147483647 w 709"/>
              <a:gd name="T69" fmla="*/ 0 h 362"/>
              <a:gd name="T70" fmla="*/ 2147483647 w 709"/>
              <a:gd name="T71" fmla="*/ 0 h 3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09"/>
              <a:gd name="T109" fmla="*/ 0 h 362"/>
              <a:gd name="T110" fmla="*/ 709 w 709"/>
              <a:gd name="T111" fmla="*/ 362 h 36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09" h="362">
                <a:moveTo>
                  <a:pt x="75" y="0"/>
                </a:moveTo>
                <a:lnTo>
                  <a:pt x="0" y="321"/>
                </a:lnTo>
                <a:lnTo>
                  <a:pt x="17" y="326"/>
                </a:lnTo>
                <a:lnTo>
                  <a:pt x="34" y="330"/>
                </a:lnTo>
                <a:lnTo>
                  <a:pt x="53" y="335"/>
                </a:lnTo>
                <a:lnTo>
                  <a:pt x="70" y="340"/>
                </a:lnTo>
                <a:lnTo>
                  <a:pt x="88" y="343"/>
                </a:lnTo>
                <a:lnTo>
                  <a:pt x="106" y="347"/>
                </a:lnTo>
                <a:lnTo>
                  <a:pt x="124" y="349"/>
                </a:lnTo>
                <a:lnTo>
                  <a:pt x="142" y="351"/>
                </a:lnTo>
                <a:lnTo>
                  <a:pt x="160" y="355"/>
                </a:lnTo>
                <a:lnTo>
                  <a:pt x="178" y="356"/>
                </a:lnTo>
                <a:lnTo>
                  <a:pt x="196" y="358"/>
                </a:lnTo>
                <a:lnTo>
                  <a:pt x="214" y="360"/>
                </a:lnTo>
                <a:lnTo>
                  <a:pt x="233" y="361"/>
                </a:lnTo>
                <a:lnTo>
                  <a:pt x="251" y="361"/>
                </a:lnTo>
                <a:lnTo>
                  <a:pt x="268" y="362"/>
                </a:lnTo>
                <a:lnTo>
                  <a:pt x="287" y="362"/>
                </a:lnTo>
                <a:lnTo>
                  <a:pt x="314" y="362"/>
                </a:lnTo>
                <a:lnTo>
                  <a:pt x="341" y="361"/>
                </a:lnTo>
                <a:lnTo>
                  <a:pt x="368" y="358"/>
                </a:lnTo>
                <a:lnTo>
                  <a:pt x="395" y="356"/>
                </a:lnTo>
                <a:lnTo>
                  <a:pt x="422" y="354"/>
                </a:lnTo>
                <a:lnTo>
                  <a:pt x="449" y="350"/>
                </a:lnTo>
                <a:lnTo>
                  <a:pt x="476" y="346"/>
                </a:lnTo>
                <a:lnTo>
                  <a:pt x="504" y="341"/>
                </a:lnTo>
                <a:lnTo>
                  <a:pt x="530" y="336"/>
                </a:lnTo>
                <a:lnTo>
                  <a:pt x="557" y="330"/>
                </a:lnTo>
                <a:lnTo>
                  <a:pt x="583" y="323"/>
                </a:lnTo>
                <a:lnTo>
                  <a:pt x="609" y="318"/>
                </a:lnTo>
                <a:lnTo>
                  <a:pt x="635" y="309"/>
                </a:lnTo>
                <a:lnTo>
                  <a:pt x="660" y="302"/>
                </a:lnTo>
                <a:lnTo>
                  <a:pt x="685" y="293"/>
                </a:lnTo>
                <a:lnTo>
                  <a:pt x="709" y="285"/>
                </a:lnTo>
                <a:lnTo>
                  <a:pt x="649" y="0"/>
                </a:lnTo>
                <a:lnTo>
                  <a:pt x="7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2" name="Freeform 75"/>
          <p:cNvSpPr>
            <a:spLocks/>
          </p:cNvSpPr>
          <p:nvPr/>
        </p:nvSpPr>
        <p:spPr bwMode="auto">
          <a:xfrm>
            <a:off x="5476875" y="5297488"/>
            <a:ext cx="112713" cy="68262"/>
          </a:xfrm>
          <a:custGeom>
            <a:avLst/>
            <a:gdLst>
              <a:gd name="T0" fmla="*/ 2147483647 w 229"/>
              <a:gd name="T1" fmla="*/ 0 h 143"/>
              <a:gd name="T2" fmla="*/ 2147483647 w 229"/>
              <a:gd name="T3" fmla="*/ 0 h 143"/>
              <a:gd name="T4" fmla="*/ 0 w 229"/>
              <a:gd name="T5" fmla="*/ 2147483647 h 143"/>
              <a:gd name="T6" fmla="*/ 2147483647 w 229"/>
              <a:gd name="T7" fmla="*/ 2147483647 h 143"/>
              <a:gd name="T8" fmla="*/ 2147483647 w 229"/>
              <a:gd name="T9" fmla="*/ 0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9"/>
              <a:gd name="T16" fmla="*/ 0 h 143"/>
              <a:gd name="T17" fmla="*/ 229 w 229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9" h="143">
                <a:moveTo>
                  <a:pt x="200" y="0"/>
                </a:moveTo>
                <a:lnTo>
                  <a:pt x="33" y="0"/>
                </a:lnTo>
                <a:lnTo>
                  <a:pt x="0" y="143"/>
                </a:lnTo>
                <a:lnTo>
                  <a:pt x="229" y="143"/>
                </a:lnTo>
                <a:lnTo>
                  <a:pt x="20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3" name="Freeform 76"/>
          <p:cNvSpPr>
            <a:spLocks/>
          </p:cNvSpPr>
          <p:nvPr/>
        </p:nvSpPr>
        <p:spPr bwMode="auto">
          <a:xfrm>
            <a:off x="5468938" y="5489575"/>
            <a:ext cx="166687" cy="79375"/>
          </a:xfrm>
          <a:custGeom>
            <a:avLst/>
            <a:gdLst>
              <a:gd name="T0" fmla="*/ 2147483647 w 336"/>
              <a:gd name="T1" fmla="*/ 2147483647 h 168"/>
              <a:gd name="T2" fmla="*/ 2147483647 w 336"/>
              <a:gd name="T3" fmla="*/ 0 h 168"/>
              <a:gd name="T4" fmla="*/ 0 w 336"/>
              <a:gd name="T5" fmla="*/ 2147483647 h 168"/>
              <a:gd name="T6" fmla="*/ 2147483647 w 33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168"/>
              <a:gd name="T14" fmla="*/ 336 w 33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168">
                <a:moveTo>
                  <a:pt x="336" y="168"/>
                </a:moveTo>
                <a:lnTo>
                  <a:pt x="300" y="0"/>
                </a:lnTo>
                <a:lnTo>
                  <a:pt x="0" y="168"/>
                </a:lnTo>
                <a:lnTo>
                  <a:pt x="336" y="1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Freeform 77"/>
          <p:cNvSpPr>
            <a:spLocks/>
          </p:cNvSpPr>
          <p:nvPr/>
        </p:nvSpPr>
        <p:spPr bwMode="auto">
          <a:xfrm>
            <a:off x="5438775" y="5603875"/>
            <a:ext cx="227013" cy="103188"/>
          </a:xfrm>
          <a:custGeom>
            <a:avLst/>
            <a:gdLst>
              <a:gd name="T0" fmla="*/ 2147483647 w 455"/>
              <a:gd name="T1" fmla="*/ 2147483647 h 215"/>
              <a:gd name="T2" fmla="*/ 2147483647 w 455"/>
              <a:gd name="T3" fmla="*/ 0 h 215"/>
              <a:gd name="T4" fmla="*/ 0 w 455"/>
              <a:gd name="T5" fmla="*/ 2147483647 h 215"/>
              <a:gd name="T6" fmla="*/ 2147483647 w 455"/>
              <a:gd name="T7" fmla="*/ 2147483647 h 215"/>
              <a:gd name="T8" fmla="*/ 0 60000 65536"/>
              <a:gd name="T9" fmla="*/ 0 60000 65536"/>
              <a:gd name="T10" fmla="*/ 0 60000 65536"/>
              <a:gd name="T11" fmla="*/ 0 60000 65536"/>
              <a:gd name="T12" fmla="*/ 0 w 455"/>
              <a:gd name="T13" fmla="*/ 0 h 215"/>
              <a:gd name="T14" fmla="*/ 455 w 455"/>
              <a:gd name="T15" fmla="*/ 215 h 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5" h="215">
                <a:moveTo>
                  <a:pt x="455" y="215"/>
                </a:moveTo>
                <a:lnTo>
                  <a:pt x="409" y="0"/>
                </a:lnTo>
                <a:lnTo>
                  <a:pt x="0" y="215"/>
                </a:lnTo>
                <a:lnTo>
                  <a:pt x="455" y="2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5" name="Freeform 78"/>
          <p:cNvSpPr>
            <a:spLocks/>
          </p:cNvSpPr>
          <p:nvPr/>
        </p:nvSpPr>
        <p:spPr bwMode="auto">
          <a:xfrm>
            <a:off x="5502275" y="5387975"/>
            <a:ext cx="107950" cy="71438"/>
          </a:xfrm>
          <a:custGeom>
            <a:avLst/>
            <a:gdLst>
              <a:gd name="T0" fmla="*/ 2147483647 w 220"/>
              <a:gd name="T1" fmla="*/ 2147483647 h 151"/>
              <a:gd name="T2" fmla="*/ 0 w 220"/>
              <a:gd name="T3" fmla="*/ 2147483647 h 151"/>
              <a:gd name="T4" fmla="*/ 2147483647 w 220"/>
              <a:gd name="T5" fmla="*/ 2147483647 h 151"/>
              <a:gd name="T6" fmla="*/ 2147483647 w 220"/>
              <a:gd name="T7" fmla="*/ 0 h 151"/>
              <a:gd name="T8" fmla="*/ 2147483647 w 220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151"/>
              <a:gd name="T17" fmla="*/ 220 w 220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151">
                <a:moveTo>
                  <a:pt x="187" y="2"/>
                </a:moveTo>
                <a:lnTo>
                  <a:pt x="0" y="151"/>
                </a:lnTo>
                <a:lnTo>
                  <a:pt x="220" y="151"/>
                </a:lnTo>
                <a:lnTo>
                  <a:pt x="188" y="0"/>
                </a:lnTo>
                <a:lnTo>
                  <a:pt x="187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6" name="Freeform 79"/>
          <p:cNvSpPr>
            <a:spLocks/>
          </p:cNvSpPr>
          <p:nvPr/>
        </p:nvSpPr>
        <p:spPr bwMode="auto">
          <a:xfrm>
            <a:off x="5476875" y="5297488"/>
            <a:ext cx="112713" cy="68262"/>
          </a:xfrm>
          <a:custGeom>
            <a:avLst/>
            <a:gdLst>
              <a:gd name="T0" fmla="*/ 2147483647 w 229"/>
              <a:gd name="T1" fmla="*/ 0 h 143"/>
              <a:gd name="T2" fmla="*/ 2147483647 w 229"/>
              <a:gd name="T3" fmla="*/ 0 h 143"/>
              <a:gd name="T4" fmla="*/ 2147483647 w 229"/>
              <a:gd name="T5" fmla="*/ 2147483647 h 143"/>
              <a:gd name="T6" fmla="*/ 0 w 229"/>
              <a:gd name="T7" fmla="*/ 2147483647 h 143"/>
              <a:gd name="T8" fmla="*/ 2147483647 w 229"/>
              <a:gd name="T9" fmla="*/ 0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9"/>
              <a:gd name="T16" fmla="*/ 0 h 143"/>
              <a:gd name="T17" fmla="*/ 229 w 229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9" h="143">
                <a:moveTo>
                  <a:pt x="33" y="0"/>
                </a:moveTo>
                <a:lnTo>
                  <a:pt x="200" y="0"/>
                </a:lnTo>
                <a:lnTo>
                  <a:pt x="229" y="143"/>
                </a:lnTo>
                <a:lnTo>
                  <a:pt x="0" y="143"/>
                </a:lnTo>
                <a:lnTo>
                  <a:pt x="3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7" name="Freeform 80"/>
          <p:cNvSpPr>
            <a:spLocks/>
          </p:cNvSpPr>
          <p:nvPr/>
        </p:nvSpPr>
        <p:spPr bwMode="auto">
          <a:xfrm>
            <a:off x="5451475" y="5391150"/>
            <a:ext cx="95250" cy="77788"/>
          </a:xfrm>
          <a:custGeom>
            <a:avLst/>
            <a:gdLst>
              <a:gd name="T0" fmla="*/ 2147483647 w 193"/>
              <a:gd name="T1" fmla="*/ 0 h 163"/>
              <a:gd name="T2" fmla="*/ 2147483647 w 193"/>
              <a:gd name="T3" fmla="*/ 0 h 163"/>
              <a:gd name="T4" fmla="*/ 2147483647 w 193"/>
              <a:gd name="T5" fmla="*/ 2147483647 h 163"/>
              <a:gd name="T6" fmla="*/ 0 w 193"/>
              <a:gd name="T7" fmla="*/ 2147483647 h 163"/>
              <a:gd name="T8" fmla="*/ 2147483647 w 193"/>
              <a:gd name="T9" fmla="*/ 0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163"/>
              <a:gd name="T17" fmla="*/ 193 w 193"/>
              <a:gd name="T18" fmla="*/ 163 h 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163">
                <a:moveTo>
                  <a:pt x="39" y="0"/>
                </a:moveTo>
                <a:lnTo>
                  <a:pt x="193" y="0"/>
                </a:lnTo>
                <a:lnTo>
                  <a:pt x="8" y="149"/>
                </a:lnTo>
                <a:lnTo>
                  <a:pt x="0" y="163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8" name="Freeform 81"/>
          <p:cNvSpPr>
            <a:spLocks/>
          </p:cNvSpPr>
          <p:nvPr/>
        </p:nvSpPr>
        <p:spPr bwMode="auto">
          <a:xfrm>
            <a:off x="5429250" y="5484813"/>
            <a:ext cx="139700" cy="76200"/>
          </a:xfrm>
          <a:custGeom>
            <a:avLst/>
            <a:gdLst>
              <a:gd name="T0" fmla="*/ 2147483647 w 282"/>
              <a:gd name="T1" fmla="*/ 0 h 158"/>
              <a:gd name="T2" fmla="*/ 2147483647 w 282"/>
              <a:gd name="T3" fmla="*/ 0 h 158"/>
              <a:gd name="T4" fmla="*/ 0 w 282"/>
              <a:gd name="T5" fmla="*/ 2147483647 h 158"/>
              <a:gd name="T6" fmla="*/ 2147483647 w 282"/>
              <a:gd name="T7" fmla="*/ 0 h 158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158"/>
              <a:gd name="T14" fmla="*/ 282 w 282"/>
              <a:gd name="T15" fmla="*/ 158 h 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158">
                <a:moveTo>
                  <a:pt x="37" y="0"/>
                </a:moveTo>
                <a:lnTo>
                  <a:pt x="282" y="0"/>
                </a:lnTo>
                <a:lnTo>
                  <a:pt x="0" y="158"/>
                </a:lnTo>
                <a:lnTo>
                  <a:pt x="37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9" name="Freeform 82"/>
          <p:cNvSpPr>
            <a:spLocks/>
          </p:cNvSpPr>
          <p:nvPr/>
        </p:nvSpPr>
        <p:spPr bwMode="auto">
          <a:xfrm>
            <a:off x="5394325" y="5595938"/>
            <a:ext cx="207963" cy="103187"/>
          </a:xfrm>
          <a:custGeom>
            <a:avLst/>
            <a:gdLst>
              <a:gd name="T0" fmla="*/ 2147483647 w 417"/>
              <a:gd name="T1" fmla="*/ 0 h 219"/>
              <a:gd name="T2" fmla="*/ 2147483647 w 417"/>
              <a:gd name="T3" fmla="*/ 0 h 219"/>
              <a:gd name="T4" fmla="*/ 0 w 417"/>
              <a:gd name="T5" fmla="*/ 2147483647 h 219"/>
              <a:gd name="T6" fmla="*/ 2147483647 w 417"/>
              <a:gd name="T7" fmla="*/ 0 h 219"/>
              <a:gd name="T8" fmla="*/ 0 60000 65536"/>
              <a:gd name="T9" fmla="*/ 0 60000 65536"/>
              <a:gd name="T10" fmla="*/ 0 60000 65536"/>
              <a:gd name="T11" fmla="*/ 0 60000 65536"/>
              <a:gd name="T12" fmla="*/ 0 w 417"/>
              <a:gd name="T13" fmla="*/ 0 h 219"/>
              <a:gd name="T14" fmla="*/ 417 w 417"/>
              <a:gd name="T15" fmla="*/ 219 h 2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" h="219">
                <a:moveTo>
                  <a:pt x="51" y="0"/>
                </a:moveTo>
                <a:lnTo>
                  <a:pt x="417" y="0"/>
                </a:lnTo>
                <a:lnTo>
                  <a:pt x="0" y="219"/>
                </a:lnTo>
                <a:lnTo>
                  <a:pt x="5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0" name="Freeform 83"/>
          <p:cNvSpPr>
            <a:spLocks/>
          </p:cNvSpPr>
          <p:nvPr/>
        </p:nvSpPr>
        <p:spPr bwMode="auto">
          <a:xfrm>
            <a:off x="5438775" y="5603875"/>
            <a:ext cx="227013" cy="103188"/>
          </a:xfrm>
          <a:custGeom>
            <a:avLst/>
            <a:gdLst>
              <a:gd name="T0" fmla="*/ 2147483647 w 455"/>
              <a:gd name="T1" fmla="*/ 2147483647 h 215"/>
              <a:gd name="T2" fmla="*/ 0 w 455"/>
              <a:gd name="T3" fmla="*/ 2147483647 h 215"/>
              <a:gd name="T4" fmla="*/ 2147483647 w 455"/>
              <a:gd name="T5" fmla="*/ 0 h 215"/>
              <a:gd name="T6" fmla="*/ 2147483647 w 455"/>
              <a:gd name="T7" fmla="*/ 2147483647 h 215"/>
              <a:gd name="T8" fmla="*/ 0 60000 65536"/>
              <a:gd name="T9" fmla="*/ 0 60000 65536"/>
              <a:gd name="T10" fmla="*/ 0 60000 65536"/>
              <a:gd name="T11" fmla="*/ 0 60000 65536"/>
              <a:gd name="T12" fmla="*/ 0 w 455"/>
              <a:gd name="T13" fmla="*/ 0 h 215"/>
              <a:gd name="T14" fmla="*/ 455 w 455"/>
              <a:gd name="T15" fmla="*/ 215 h 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5" h="215">
                <a:moveTo>
                  <a:pt x="455" y="215"/>
                </a:moveTo>
                <a:lnTo>
                  <a:pt x="0" y="215"/>
                </a:lnTo>
                <a:lnTo>
                  <a:pt x="409" y="0"/>
                </a:lnTo>
                <a:lnTo>
                  <a:pt x="455" y="2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1" name="Freeform 84"/>
          <p:cNvSpPr>
            <a:spLocks/>
          </p:cNvSpPr>
          <p:nvPr/>
        </p:nvSpPr>
        <p:spPr bwMode="auto">
          <a:xfrm>
            <a:off x="5468938" y="5489575"/>
            <a:ext cx="166687" cy="79375"/>
          </a:xfrm>
          <a:custGeom>
            <a:avLst/>
            <a:gdLst>
              <a:gd name="T0" fmla="*/ 2147483647 w 336"/>
              <a:gd name="T1" fmla="*/ 2147483647 h 168"/>
              <a:gd name="T2" fmla="*/ 0 w 336"/>
              <a:gd name="T3" fmla="*/ 2147483647 h 168"/>
              <a:gd name="T4" fmla="*/ 2147483647 w 336"/>
              <a:gd name="T5" fmla="*/ 0 h 168"/>
              <a:gd name="T6" fmla="*/ 2147483647 w 33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168"/>
              <a:gd name="T14" fmla="*/ 336 w 33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168">
                <a:moveTo>
                  <a:pt x="336" y="168"/>
                </a:moveTo>
                <a:lnTo>
                  <a:pt x="0" y="168"/>
                </a:lnTo>
                <a:lnTo>
                  <a:pt x="300" y="0"/>
                </a:lnTo>
                <a:lnTo>
                  <a:pt x="336" y="16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2" name="Freeform 85"/>
          <p:cNvSpPr>
            <a:spLocks/>
          </p:cNvSpPr>
          <p:nvPr/>
        </p:nvSpPr>
        <p:spPr bwMode="auto">
          <a:xfrm>
            <a:off x="5502275" y="5387975"/>
            <a:ext cx="107950" cy="71438"/>
          </a:xfrm>
          <a:custGeom>
            <a:avLst/>
            <a:gdLst>
              <a:gd name="T0" fmla="*/ 0 w 220"/>
              <a:gd name="T1" fmla="*/ 2147483647 h 151"/>
              <a:gd name="T2" fmla="*/ 2147483647 w 220"/>
              <a:gd name="T3" fmla="*/ 2147483647 h 151"/>
              <a:gd name="T4" fmla="*/ 2147483647 w 220"/>
              <a:gd name="T5" fmla="*/ 0 h 151"/>
              <a:gd name="T6" fmla="*/ 2147483647 w 220"/>
              <a:gd name="T7" fmla="*/ 2147483647 h 151"/>
              <a:gd name="T8" fmla="*/ 0 w 220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151"/>
              <a:gd name="T17" fmla="*/ 220 w 220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151">
                <a:moveTo>
                  <a:pt x="0" y="151"/>
                </a:moveTo>
                <a:lnTo>
                  <a:pt x="187" y="2"/>
                </a:lnTo>
                <a:lnTo>
                  <a:pt x="188" y="0"/>
                </a:lnTo>
                <a:lnTo>
                  <a:pt x="220" y="151"/>
                </a:lnTo>
                <a:lnTo>
                  <a:pt x="0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3" name="Freeform 86"/>
          <p:cNvSpPr>
            <a:spLocks/>
          </p:cNvSpPr>
          <p:nvPr/>
        </p:nvSpPr>
        <p:spPr bwMode="auto">
          <a:xfrm>
            <a:off x="5678488" y="5059363"/>
            <a:ext cx="388937" cy="122237"/>
          </a:xfrm>
          <a:custGeom>
            <a:avLst/>
            <a:gdLst>
              <a:gd name="T0" fmla="*/ 0 w 782"/>
              <a:gd name="T1" fmla="*/ 2147483647 h 256"/>
              <a:gd name="T2" fmla="*/ 2147483647 w 782"/>
              <a:gd name="T3" fmla="*/ 2147483647 h 256"/>
              <a:gd name="T4" fmla="*/ 2147483647 w 782"/>
              <a:gd name="T5" fmla="*/ 2147483647 h 256"/>
              <a:gd name="T6" fmla="*/ 2147483647 w 782"/>
              <a:gd name="T7" fmla="*/ 0 h 256"/>
              <a:gd name="T8" fmla="*/ 2147483647 w 782"/>
              <a:gd name="T9" fmla="*/ 2147483647 h 256"/>
              <a:gd name="T10" fmla="*/ 2147483647 w 782"/>
              <a:gd name="T11" fmla="*/ 2147483647 h 256"/>
              <a:gd name="T12" fmla="*/ 0 w 782"/>
              <a:gd name="T13" fmla="*/ 2147483647 h 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82"/>
              <a:gd name="T22" fmla="*/ 0 h 256"/>
              <a:gd name="T23" fmla="*/ 782 w 782"/>
              <a:gd name="T24" fmla="*/ 256 h 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82" h="256">
                <a:moveTo>
                  <a:pt x="0" y="141"/>
                </a:moveTo>
                <a:lnTo>
                  <a:pt x="318" y="23"/>
                </a:lnTo>
                <a:lnTo>
                  <a:pt x="334" y="114"/>
                </a:lnTo>
                <a:lnTo>
                  <a:pt x="782" y="0"/>
                </a:lnTo>
                <a:lnTo>
                  <a:pt x="309" y="256"/>
                </a:lnTo>
                <a:lnTo>
                  <a:pt x="257" y="120"/>
                </a:lnTo>
                <a:lnTo>
                  <a:pt x="0" y="141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4" name="Freeform 87"/>
          <p:cNvSpPr>
            <a:spLocks/>
          </p:cNvSpPr>
          <p:nvPr/>
        </p:nvSpPr>
        <p:spPr bwMode="auto">
          <a:xfrm>
            <a:off x="5654675" y="4848225"/>
            <a:ext cx="241300" cy="233363"/>
          </a:xfrm>
          <a:custGeom>
            <a:avLst/>
            <a:gdLst>
              <a:gd name="T0" fmla="*/ 0 w 484"/>
              <a:gd name="T1" fmla="*/ 2147483647 h 491"/>
              <a:gd name="T2" fmla="*/ 2147483647 w 484"/>
              <a:gd name="T3" fmla="*/ 2147483647 h 491"/>
              <a:gd name="T4" fmla="*/ 2147483647 w 484"/>
              <a:gd name="T5" fmla="*/ 2147483647 h 491"/>
              <a:gd name="T6" fmla="*/ 2147483647 w 484"/>
              <a:gd name="T7" fmla="*/ 0 h 491"/>
              <a:gd name="T8" fmla="*/ 2147483647 w 484"/>
              <a:gd name="T9" fmla="*/ 2147483647 h 491"/>
              <a:gd name="T10" fmla="*/ 2147483647 w 484"/>
              <a:gd name="T11" fmla="*/ 2147483647 h 491"/>
              <a:gd name="T12" fmla="*/ 0 w 484"/>
              <a:gd name="T13" fmla="*/ 2147483647 h 4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4"/>
              <a:gd name="T22" fmla="*/ 0 h 491"/>
              <a:gd name="T23" fmla="*/ 484 w 484"/>
              <a:gd name="T24" fmla="*/ 491 h 4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4" h="491">
                <a:moveTo>
                  <a:pt x="0" y="491"/>
                </a:moveTo>
                <a:lnTo>
                  <a:pt x="201" y="198"/>
                </a:lnTo>
                <a:lnTo>
                  <a:pt x="261" y="265"/>
                </a:lnTo>
                <a:lnTo>
                  <a:pt x="484" y="0"/>
                </a:lnTo>
                <a:lnTo>
                  <a:pt x="315" y="396"/>
                </a:lnTo>
                <a:lnTo>
                  <a:pt x="201" y="316"/>
                </a:lnTo>
                <a:lnTo>
                  <a:pt x="0" y="491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5" name="Rectangle 88"/>
          <p:cNvSpPr>
            <a:spLocks/>
          </p:cNvSpPr>
          <p:nvPr/>
        </p:nvSpPr>
        <p:spPr bwMode="auto">
          <a:xfrm>
            <a:off x="5514975" y="5194300"/>
            <a:ext cx="41275" cy="111125"/>
          </a:xfrm>
          <a:prstGeom prst="rect">
            <a:avLst/>
          </a:prstGeom>
          <a:solidFill>
            <a:schemeClr val="bg1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96" name="Rectangle 89"/>
          <p:cNvSpPr>
            <a:spLocks noChangeArrowheads="1"/>
          </p:cNvSpPr>
          <p:nvPr/>
        </p:nvSpPr>
        <p:spPr bwMode="auto">
          <a:xfrm>
            <a:off x="4706938" y="6076950"/>
            <a:ext cx="1644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3300"/>
                </a:solidFill>
                <a:latin typeface="Calibri" pitchFamily="34" charset="0"/>
              </a:rPr>
              <a:t>Radio Interference</a:t>
            </a:r>
          </a:p>
        </p:txBody>
      </p:sp>
      <p:pic>
        <p:nvPicPr>
          <p:cNvPr id="18497" name="Picture 90" descr="in000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288" y="4335463"/>
            <a:ext cx="809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98" name="Rectangle 91"/>
          <p:cNvSpPr>
            <a:spLocks noChangeArrowheads="1"/>
          </p:cNvSpPr>
          <p:nvPr/>
        </p:nvSpPr>
        <p:spPr bwMode="auto">
          <a:xfrm>
            <a:off x="7145338" y="4149725"/>
            <a:ext cx="10001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3300"/>
                </a:solidFill>
                <a:latin typeface="Calibri" pitchFamily="34" charset="0"/>
              </a:rPr>
              <a:t>Copper Impairments</a:t>
            </a:r>
          </a:p>
        </p:txBody>
      </p:sp>
      <p:sp>
        <p:nvSpPr>
          <p:cNvPr id="18499" name="Line 92"/>
          <p:cNvSpPr>
            <a:spLocks noChangeShapeType="1"/>
          </p:cNvSpPr>
          <p:nvPr/>
        </p:nvSpPr>
        <p:spPr bwMode="auto">
          <a:xfrm>
            <a:off x="5494338" y="2647950"/>
            <a:ext cx="971550" cy="614363"/>
          </a:xfrm>
          <a:prstGeom prst="line">
            <a:avLst/>
          </a:prstGeom>
          <a:noFill/>
          <a:ln w="254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500" name="Picture 93" descr="j02342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8650" y="2046288"/>
            <a:ext cx="9620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1" name="Picture 94" descr="j04387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0725" y="1965325"/>
            <a:ext cx="6413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02" name="Oval 95"/>
          <p:cNvSpPr>
            <a:spLocks/>
          </p:cNvSpPr>
          <p:nvPr/>
        </p:nvSpPr>
        <p:spPr bwMode="auto">
          <a:xfrm>
            <a:off x="5322888" y="1828800"/>
            <a:ext cx="2822575" cy="1092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18503" name="Rectangle 96"/>
          <p:cNvSpPr>
            <a:spLocks noChangeArrowheads="1"/>
          </p:cNvSpPr>
          <p:nvPr/>
        </p:nvSpPr>
        <p:spPr bwMode="auto">
          <a:xfrm>
            <a:off x="5781675" y="1581150"/>
            <a:ext cx="20050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3300"/>
                </a:solidFill>
                <a:latin typeface="Calibri" pitchFamily="34" charset="0"/>
              </a:rPr>
              <a:t>In-home Interference</a:t>
            </a:r>
          </a:p>
        </p:txBody>
      </p: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93663" y="1489075"/>
            <a:ext cx="8220075" cy="4421188"/>
            <a:chOff x="94410" y="1488939"/>
            <a:chExt cx="8219482" cy="4421619"/>
          </a:xfrm>
        </p:grpSpPr>
        <p:sp>
          <p:nvSpPr>
            <p:cNvPr id="101" name="TextBox 100"/>
            <p:cNvSpPr txBox="1"/>
            <p:nvPr/>
          </p:nvSpPr>
          <p:spPr>
            <a:xfrm>
              <a:off x="94410" y="1488939"/>
              <a:ext cx="5351076" cy="3699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92D050"/>
                  </a:solidFill>
                  <a:latin typeface="Lucida Sans" pitchFamily="34" charset="0"/>
                </a:rPr>
                <a:t>DSM Level 1: external noises </a:t>
              </a:r>
              <a:r>
                <a:rPr lang="en-US" dirty="0" smtClean="0">
                  <a:solidFill>
                    <a:srgbClr val="92D050"/>
                  </a:solidFill>
                  <a:latin typeface="Lucida Sans" pitchFamily="34" charset="0"/>
                </a:rPr>
                <a:t>vary with time</a:t>
              </a:r>
              <a:endParaRPr lang="en-US" dirty="0">
                <a:solidFill>
                  <a:srgbClr val="92D050"/>
                </a:solidFill>
                <a:latin typeface="Lucida Sans" pitchFamily="34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5481996" y="1685808"/>
              <a:ext cx="2831896" cy="1457467"/>
            </a:xfrm>
            <a:prstGeom prst="line">
              <a:avLst/>
            </a:prstGeom>
            <a:ln w="79375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409029" y="4381646"/>
              <a:ext cx="906397" cy="444543"/>
            </a:xfrm>
            <a:prstGeom prst="line">
              <a:avLst/>
            </a:prstGeom>
            <a:ln w="79375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907363" y="5246918"/>
              <a:ext cx="1334991" cy="663640"/>
            </a:xfrm>
            <a:prstGeom prst="line">
              <a:avLst/>
            </a:prstGeom>
            <a:ln w="79375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481996" y="1685808"/>
              <a:ext cx="2831896" cy="1457467"/>
            </a:xfrm>
            <a:prstGeom prst="line">
              <a:avLst/>
            </a:prstGeom>
            <a:ln w="79375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409029" y="4381646"/>
              <a:ext cx="906397" cy="444543"/>
            </a:xfrm>
            <a:prstGeom prst="line">
              <a:avLst/>
            </a:prstGeom>
            <a:ln w="79375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4907363" y="5246918"/>
              <a:ext cx="1334991" cy="663640"/>
            </a:xfrm>
            <a:prstGeom prst="line">
              <a:avLst/>
            </a:prstGeom>
            <a:ln w="79375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93663" y="1762125"/>
            <a:ext cx="5602287" cy="2701925"/>
            <a:chOff x="94410" y="1762719"/>
            <a:chExt cx="5601036" cy="2702064"/>
          </a:xfrm>
        </p:grpSpPr>
        <p:sp>
          <p:nvSpPr>
            <p:cNvPr id="102" name="TextBox 101"/>
            <p:cNvSpPr txBox="1"/>
            <p:nvPr/>
          </p:nvSpPr>
          <p:spPr>
            <a:xfrm>
              <a:off x="94410" y="1762719"/>
              <a:ext cx="5601036" cy="369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B0F0"/>
                  </a:solidFill>
                  <a:latin typeface="Lucida Sans" pitchFamily="34" charset="0"/>
                </a:rPr>
                <a:t>DSM Level 2: crosstalk among </a:t>
              </a:r>
              <a:r>
                <a:rPr lang="en-US" dirty="0" err="1">
                  <a:solidFill>
                    <a:srgbClr val="00B0F0"/>
                  </a:solidFill>
                  <a:latin typeface="Lucida Sans" pitchFamily="34" charset="0"/>
                </a:rPr>
                <a:t>unvectored</a:t>
              </a:r>
              <a:r>
                <a:rPr lang="en-US" dirty="0">
                  <a:solidFill>
                    <a:srgbClr val="00B0F0"/>
                  </a:solidFill>
                  <a:latin typeface="Lucida Sans" pitchFamily="34" charset="0"/>
                </a:rPr>
                <a:t> pairs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 rot="16200000" flipH="1">
              <a:off x="4268538" y="4007621"/>
              <a:ext cx="469924" cy="444401"/>
            </a:xfrm>
            <a:prstGeom prst="line">
              <a:avLst/>
            </a:prstGeom>
            <a:ln w="793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4268538" y="4007621"/>
              <a:ext cx="469924" cy="444401"/>
            </a:xfrm>
            <a:prstGeom prst="line">
              <a:avLst/>
            </a:prstGeom>
            <a:ln w="793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28"/>
          <p:cNvGrpSpPr>
            <a:grpSpLocks/>
          </p:cNvGrpSpPr>
          <p:nvPr/>
        </p:nvGrpSpPr>
        <p:grpSpPr bwMode="auto">
          <a:xfrm>
            <a:off x="93663" y="2028825"/>
            <a:ext cx="5602287" cy="2427288"/>
            <a:chOff x="94410" y="2028407"/>
            <a:chExt cx="5601036" cy="2426936"/>
          </a:xfrm>
        </p:grpSpPr>
        <p:sp>
          <p:nvSpPr>
            <p:cNvPr id="104" name="TextBox 103"/>
            <p:cNvSpPr txBox="1"/>
            <p:nvPr/>
          </p:nvSpPr>
          <p:spPr>
            <a:xfrm>
              <a:off x="94410" y="2028407"/>
              <a:ext cx="5601036" cy="3698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Lucida Sans" pitchFamily="34" charset="0"/>
                </a:rPr>
                <a:t>DSM Level 3: crosstalk among vectored pairs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rot="16200000" flipH="1">
              <a:off x="4914552" y="3998227"/>
              <a:ext cx="469832" cy="444401"/>
            </a:xfrm>
            <a:prstGeom prst="line">
              <a:avLst/>
            </a:prstGeom>
            <a:ln w="79375">
              <a:solidFill>
                <a:schemeClr val="accent6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4914552" y="3998227"/>
              <a:ext cx="469832" cy="444401"/>
            </a:xfrm>
            <a:prstGeom prst="line">
              <a:avLst/>
            </a:prstGeom>
            <a:ln w="79375">
              <a:solidFill>
                <a:schemeClr val="accent6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271463" y="4813300"/>
            <a:ext cx="258445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" pitchFamily="34" charset="0"/>
              </a:rPr>
              <a:t>Results:</a:t>
            </a:r>
          </a:p>
          <a:p>
            <a:r>
              <a:rPr lang="en-US">
                <a:latin typeface="Lucida Sans" pitchFamily="34" charset="0"/>
              </a:rPr>
              <a:t> - higher speeds</a:t>
            </a:r>
          </a:p>
          <a:p>
            <a:r>
              <a:rPr lang="en-US">
                <a:latin typeface="Lucida Sans" pitchFamily="34" charset="0"/>
              </a:rPr>
              <a:t> - improved stability</a:t>
            </a:r>
          </a:p>
          <a:p>
            <a:r>
              <a:rPr lang="en-US">
                <a:latin typeface="Lucida Sans" pitchFamily="34" charset="0"/>
              </a:rPr>
              <a:t> - longer loops</a:t>
            </a:r>
          </a:p>
          <a:p>
            <a:r>
              <a:rPr lang="en-US">
                <a:latin typeface="Lucida Sans" pitchFamily="34" charset="0"/>
              </a:rPr>
              <a:t> - reduced costs</a:t>
            </a:r>
          </a:p>
        </p:txBody>
      </p:sp>
      <p:sp>
        <p:nvSpPr>
          <p:cNvPr id="18508" name="Rectangle 68"/>
          <p:cNvSpPr>
            <a:spLocks noChangeArrowheads="1"/>
          </p:cNvSpPr>
          <p:nvPr/>
        </p:nvSpPr>
        <p:spPr bwMode="auto">
          <a:xfrm>
            <a:off x="2159000" y="3787775"/>
            <a:ext cx="584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fiber</a:t>
            </a:r>
          </a:p>
        </p:txBody>
      </p:sp>
      <p:pic>
        <p:nvPicPr>
          <p:cNvPr id="111" name="Picture 154" descr="MCj04348450000[1]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46611" y="2370667"/>
            <a:ext cx="1260456" cy="126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8510" name="Rectangle 68"/>
          <p:cNvSpPr>
            <a:spLocks noChangeArrowheads="1"/>
          </p:cNvSpPr>
          <p:nvPr/>
        </p:nvSpPr>
        <p:spPr bwMode="auto">
          <a:xfrm>
            <a:off x="1209675" y="2789238"/>
            <a:ext cx="13620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ASSIA</a:t>
            </a:r>
          </a:p>
        </p:txBody>
      </p:sp>
      <p:cxnSp>
        <p:nvCxnSpPr>
          <p:cNvPr id="127" name="Straight Connector 126"/>
          <p:cNvCxnSpPr>
            <a:endCxn id="18474" idx="3"/>
          </p:cNvCxnSpPr>
          <p:nvPr/>
        </p:nvCxnSpPr>
        <p:spPr>
          <a:xfrm rot="16200000" flipH="1">
            <a:off x="889795" y="3479006"/>
            <a:ext cx="398462" cy="21272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5488</TotalTime>
  <Words>1825</Words>
  <Application>Microsoft Office PowerPoint</Application>
  <PresentationFormat>On-screen Show (4:3)</PresentationFormat>
  <Paragraphs>419</Paragraphs>
  <Slides>34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Visio</vt:lpstr>
      <vt:lpstr>Worksheet</vt:lpstr>
      <vt:lpstr>Dynamic Spectrum Management A path to ubiquitous 100+ Mbps DSL Service</vt:lpstr>
      <vt:lpstr>Internet Access Bandwidth Growth</vt:lpstr>
      <vt:lpstr>Global Broadband Access</vt:lpstr>
      <vt:lpstr>Mobile Data ( Cell + Wi-Fi ) Growth</vt:lpstr>
      <vt:lpstr>Wireless Multiplier: Evolution to Smaller Cells</vt:lpstr>
      <vt:lpstr>Service Providers are Aggressively Deploying IPTV</vt:lpstr>
      <vt:lpstr>Video Quality (IPTV, tablet, smartphone)</vt:lpstr>
      <vt:lpstr>How Fast is Copper?</vt:lpstr>
      <vt:lpstr>DSM: Managing Copper is Key</vt:lpstr>
      <vt:lpstr>DSL (with DSM) Rate Reach Steps</vt:lpstr>
      <vt:lpstr>3 Standardized DSM Levels</vt:lpstr>
      <vt:lpstr>Level 1 = Stabilization</vt:lpstr>
      <vt:lpstr>Speed Increase - Europe</vt:lpstr>
      <vt:lpstr>Rate and Loop Length Extension European Example</vt:lpstr>
      <vt:lpstr>South America</vt:lpstr>
      <vt:lpstr>South America</vt:lpstr>
      <vt:lpstr>Chinese Results (customers)</vt:lpstr>
      <vt:lpstr>DSM Levels</vt:lpstr>
      <vt:lpstr>DSM Achievable Rate Regions</vt:lpstr>
      <vt:lpstr>Upstream VDSL2 Configuration</vt:lpstr>
      <vt:lpstr>Rate Regions for Level 1 and 2</vt:lpstr>
      <vt:lpstr>USA and UK DSM Standards/Reports on L2</vt:lpstr>
      <vt:lpstr>DSM Levels</vt:lpstr>
      <vt:lpstr>Vectored DSLs</vt:lpstr>
      <vt:lpstr>Slide 25</vt:lpstr>
      <vt:lpstr>But is that all? (NO)</vt:lpstr>
      <vt:lpstr>Downstream VDSL Mixture</vt:lpstr>
      <vt:lpstr>Mixed Binder Rate Region</vt:lpstr>
      <vt:lpstr>Bonded and vectored DSLs</vt:lpstr>
      <vt:lpstr>G(iga)DSL? (use of phantoms, 4GBB)</vt:lpstr>
      <vt:lpstr>4-Pairs? (Gigabit @ 500m)</vt:lpstr>
      <vt:lpstr>Copper PON? (Cu-PON or PCN)</vt:lpstr>
      <vt:lpstr>DSL (with DSM) Rate Reach Steps</vt:lpstr>
      <vt:lpstr>The Broadband Path Forward</vt:lpstr>
    </vt:vector>
  </TitlesOfParts>
  <Company> 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comment solicitation on ITU FEC INP submission for ADSL2 (372) </dc:title>
  <dc:creator>John M Cioffi</dc:creator>
  <cp:lastModifiedBy>jcioffi</cp:lastModifiedBy>
  <cp:revision>296</cp:revision>
  <dcterms:created xsi:type="dcterms:W3CDTF">2004-02-22T21:04:18Z</dcterms:created>
  <dcterms:modified xsi:type="dcterms:W3CDTF">2011-07-30T23:27:49Z</dcterms:modified>
</cp:coreProperties>
</file>